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4"/>
  </p:notesMasterIdLst>
  <p:handoutMasterIdLst>
    <p:handoutMasterId r:id="rId15"/>
  </p:handoutMasterIdLst>
  <p:sldIdLst>
    <p:sldId id="281" r:id="rId2"/>
    <p:sldId id="259" r:id="rId3"/>
    <p:sldId id="282" r:id="rId4"/>
    <p:sldId id="261" r:id="rId5"/>
    <p:sldId id="273" r:id="rId6"/>
    <p:sldId id="262" r:id="rId7"/>
    <p:sldId id="274" r:id="rId8"/>
    <p:sldId id="272" r:id="rId9"/>
    <p:sldId id="278" r:id="rId10"/>
    <p:sldId id="275" r:id="rId11"/>
    <p:sldId id="279" r:id="rId12"/>
    <p:sldId id="280" r:id="rId13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7482" autoAdjust="0"/>
  </p:normalViewPr>
  <p:slideViewPr>
    <p:cSldViewPr snapToGrid="0">
      <p:cViewPr>
        <p:scale>
          <a:sx n="73" d="100"/>
          <a:sy n="73" d="100"/>
        </p:scale>
        <p:origin x="-1482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127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C0502-1580-4DB4-8207-F5D0B0FD6727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1BBAF-022A-4524-BE20-1BC1795D43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2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B9EC2-DC63-43A0-AAB9-FDD5A2F557F2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E4B4A-5C23-4334-A517-FD95FEF213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061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E4B4A-5C23-4334-A517-FD95FEF2131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072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E4B4A-5C23-4334-A517-FD95FEF2131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971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E4B4A-5C23-4334-A517-FD95FEF21316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222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E4B4A-5C23-4334-A517-FD95FEF2131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364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E4B4A-5C23-4334-A517-FD95FEF2131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2619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E4B4A-5C23-4334-A517-FD95FEF2131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1557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E4B4A-5C23-4334-A517-FD95FEF2131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977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Sulla  base delle indicazioni della circolare ISTAT n. 10 del 29 febbraio 2016, è stato rivisto, per anno in corso, il sistema di rilevazione degli ospiti dei campeggi, escludendo dal computo gli ospiti stagionali.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E4B4A-5C23-4334-A517-FD95FEF2131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959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E4B4A-5C23-4334-A517-FD95FEF2131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5578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E4B4A-5C23-4334-A517-FD95FEF2131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77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Sulla  base delle indicazioni della circolare ISTAT n. 10 del 29 febbraio 2016, è stato rivisto, per anno in corso, il sistema di rilevazione degli ospiti dei campeggi, escludendo dal computo gli ospiti stagionali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E4B4A-5C23-4334-A517-FD95FEF2131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39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31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553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650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0018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4469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0904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076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325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  <a:prstGeom prst="rect">
            <a:avLst/>
          </a:prstGeo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416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170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993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370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56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932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09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08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  <a:prstGeom prst="rect">
            <a:avLst/>
          </a:prstGeo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/>
          <a:lstStyle/>
          <a:p>
            <a:fld id="{567682CB-A757-4B9B-8B57-3ED9677A9E28}" type="datetimeFigureOut">
              <a:rPr lang="it-IT" smtClean="0"/>
              <a:t>13/09/2017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4A0B4AB5-5569-426A-A9F3-2431E2076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80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24167" y="124599"/>
            <a:ext cx="2495234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2" y="285"/>
            <a:ext cx="1153200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6000">
                <a:schemeClr val="accent3">
                  <a:lumMod val="5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path path="circle">
              <a:fillToRect l="50000" t="50000" r="100000" b="100000"/>
            </a:path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Figura a mano libera 6"/>
          <p:cNvSpPr/>
          <p:nvPr userDrawn="1"/>
        </p:nvSpPr>
        <p:spPr>
          <a:xfrm>
            <a:off x="6260915" y="108683"/>
            <a:ext cx="2883085" cy="695360"/>
          </a:xfrm>
          <a:custGeom>
            <a:avLst/>
            <a:gdLst>
              <a:gd name="connsiteX0" fmla="*/ 47 w 2591032"/>
              <a:gd name="connsiteY0" fmla="*/ 5617 h 695360"/>
              <a:gd name="connsiteX1" fmla="*/ 838247 w 2591032"/>
              <a:gd name="connsiteY1" fmla="*/ 678717 h 695360"/>
              <a:gd name="connsiteX2" fmla="*/ 1333547 w 2591032"/>
              <a:gd name="connsiteY2" fmla="*/ 475517 h 695360"/>
              <a:gd name="connsiteX3" fmla="*/ 1841547 w 2591032"/>
              <a:gd name="connsiteY3" fmla="*/ 310417 h 695360"/>
              <a:gd name="connsiteX4" fmla="*/ 2590847 w 2591032"/>
              <a:gd name="connsiteY4" fmla="*/ 564417 h 695360"/>
              <a:gd name="connsiteX5" fmla="*/ 1905047 w 2591032"/>
              <a:gd name="connsiteY5" fmla="*/ 183417 h 695360"/>
              <a:gd name="connsiteX6" fmla="*/ 1079547 w 2591032"/>
              <a:gd name="connsiteY6" fmla="*/ 450117 h 695360"/>
              <a:gd name="connsiteX7" fmla="*/ 800147 w 2591032"/>
              <a:gd name="connsiteY7" fmla="*/ 361217 h 695360"/>
              <a:gd name="connsiteX8" fmla="*/ 47 w 2591032"/>
              <a:gd name="connsiteY8" fmla="*/ 5617 h 695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1032" h="695360">
                <a:moveTo>
                  <a:pt x="47" y="5617"/>
                </a:moveTo>
                <a:cubicBezTo>
                  <a:pt x="6397" y="58534"/>
                  <a:pt x="615997" y="600400"/>
                  <a:pt x="838247" y="678717"/>
                </a:cubicBezTo>
                <a:cubicBezTo>
                  <a:pt x="1060497" y="757034"/>
                  <a:pt x="1166330" y="536900"/>
                  <a:pt x="1333547" y="475517"/>
                </a:cubicBezTo>
                <a:cubicBezTo>
                  <a:pt x="1500764" y="414134"/>
                  <a:pt x="1631997" y="295600"/>
                  <a:pt x="1841547" y="310417"/>
                </a:cubicBezTo>
                <a:cubicBezTo>
                  <a:pt x="2051097" y="325234"/>
                  <a:pt x="2580264" y="585584"/>
                  <a:pt x="2590847" y="564417"/>
                </a:cubicBezTo>
                <a:cubicBezTo>
                  <a:pt x="2601430" y="543250"/>
                  <a:pt x="2156930" y="202467"/>
                  <a:pt x="1905047" y="183417"/>
                </a:cubicBezTo>
                <a:cubicBezTo>
                  <a:pt x="1653164" y="164367"/>
                  <a:pt x="1263697" y="420484"/>
                  <a:pt x="1079547" y="450117"/>
                </a:cubicBezTo>
                <a:cubicBezTo>
                  <a:pt x="895397" y="479750"/>
                  <a:pt x="977947" y="433184"/>
                  <a:pt x="800147" y="361217"/>
                </a:cubicBezTo>
                <a:cubicBezTo>
                  <a:pt x="622347" y="289250"/>
                  <a:pt x="-6303" y="-47300"/>
                  <a:pt x="47" y="5617"/>
                </a:cubicBezTo>
                <a:close/>
              </a:path>
            </a:pathLst>
          </a:custGeom>
          <a:gradFill>
            <a:gsLst>
              <a:gs pos="12000">
                <a:schemeClr val="accent5">
                  <a:lumMod val="20000"/>
                  <a:lumOff val="80000"/>
                </a:schemeClr>
              </a:gs>
              <a:gs pos="100000">
                <a:srgbClr val="00B0F0"/>
              </a:gs>
            </a:gsLst>
            <a:path path="circle">
              <a:fillToRect l="50000" t="50000"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83" name="Group 35"/>
          <p:cNvGrpSpPr/>
          <p:nvPr userDrawn="1"/>
        </p:nvGrpSpPr>
        <p:grpSpPr>
          <a:xfrm>
            <a:off x="1523318" y="3862137"/>
            <a:ext cx="1965841" cy="2948940"/>
            <a:chOff x="2487613" y="285750"/>
            <a:chExt cx="2428875" cy="5654676"/>
          </a:xfrm>
          <a:scene3d>
            <a:camera prst="orthographicFront">
              <a:rot lat="0" lon="7200000" rev="0"/>
            </a:camera>
            <a:lightRig rig="threePt" dir="t"/>
          </a:scene3d>
        </p:grpSpPr>
        <p:sp>
          <p:nvSpPr>
            <p:cNvPr id="8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6" name="Group 35"/>
          <p:cNvGrpSpPr/>
          <p:nvPr userDrawn="1"/>
        </p:nvGrpSpPr>
        <p:grpSpPr>
          <a:xfrm>
            <a:off x="3672961" y="3333954"/>
            <a:ext cx="1965841" cy="3473107"/>
            <a:chOff x="2487613" y="285750"/>
            <a:chExt cx="2428875" cy="5654676"/>
          </a:xfrm>
          <a:scene3d>
            <a:camera prst="orthographicFront">
              <a:rot lat="0" lon="600000" rev="1800000"/>
            </a:camera>
            <a:lightRig rig="threePt" dir="t"/>
          </a:scene3d>
        </p:grpSpPr>
        <p:sp>
          <p:nvSpPr>
            <p:cNvPr id="9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9" name="Group 35"/>
          <p:cNvGrpSpPr/>
          <p:nvPr userDrawn="1"/>
        </p:nvGrpSpPr>
        <p:grpSpPr>
          <a:xfrm>
            <a:off x="5261137" y="3870153"/>
            <a:ext cx="1965841" cy="2948940"/>
            <a:chOff x="2487613" y="285750"/>
            <a:chExt cx="2428875" cy="5654676"/>
          </a:xfrm>
          <a:scene3d>
            <a:camera prst="orthographicFront">
              <a:rot lat="1200000" lon="3600000" rev="21000000"/>
            </a:camera>
            <a:lightRig rig="threePt" dir="t"/>
          </a:scene3d>
        </p:grpSpPr>
        <p:sp>
          <p:nvSpPr>
            <p:cNvPr id="110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1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2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3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4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5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6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7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8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9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0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1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22" name="Group 35"/>
          <p:cNvGrpSpPr/>
          <p:nvPr userDrawn="1"/>
        </p:nvGrpSpPr>
        <p:grpSpPr>
          <a:xfrm>
            <a:off x="7089933" y="3052528"/>
            <a:ext cx="1965841" cy="3742504"/>
            <a:chOff x="2487613" y="285750"/>
            <a:chExt cx="2428875" cy="5654676"/>
          </a:xfrm>
          <a:scene3d>
            <a:camera prst="orthographicFront">
              <a:rot lat="0" lon="6600000" rev="1200000"/>
            </a:camera>
            <a:lightRig rig="threePt" dir="t"/>
          </a:scene3d>
        </p:grpSpPr>
        <p:sp>
          <p:nvSpPr>
            <p:cNvPr id="123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4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5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6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7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8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9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0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1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2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3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4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</p:spTree>
    <p:extLst>
      <p:ext uri="{BB962C8B-B14F-4D97-AF65-F5344CB8AC3E}">
        <p14:creationId xmlns:p14="http://schemas.microsoft.com/office/powerpoint/2010/main" val="98665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60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  <p:sldLayoutId id="21474837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45"/>
          <a:stretch/>
        </p:blipFill>
        <p:spPr>
          <a:xfrm>
            <a:off x="557120" y="1198503"/>
            <a:ext cx="7432775" cy="2466179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897" y="466652"/>
            <a:ext cx="1767984" cy="62734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652" y="277826"/>
            <a:ext cx="1201775" cy="1005002"/>
          </a:xfrm>
          <a:prstGeom prst="rect">
            <a:avLst/>
          </a:prstGeom>
        </p:spPr>
      </p:pic>
      <p:pic>
        <p:nvPicPr>
          <p:cNvPr id="5" name="Picture 4" descr="marchioCs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897" y="4973662"/>
            <a:ext cx="1203742" cy="44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502581" y="3997804"/>
            <a:ext cx="75418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i="1" cap="small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PO E TURISMO FLUVIALE:</a:t>
            </a:r>
          </a:p>
          <a:p>
            <a:pPr algn="ctr"/>
            <a:r>
              <a:rPr lang="it-IT" sz="2800" b="1" i="1" cap="small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Risorsa Naturale ed Economica</a:t>
            </a:r>
          </a:p>
          <a:p>
            <a:r>
              <a:rPr lang="it-IT" sz="1600" b="1" i="1" cap="small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                                                              </a:t>
            </a:r>
          </a:p>
          <a:p>
            <a:r>
              <a:rPr lang="it-IT" sz="1600" b="1" i="1" cap="small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                                                              </a:t>
            </a:r>
            <a:r>
              <a:rPr lang="it-IT" sz="1600" b="1" i="1" cap="small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1600" b="1" i="1" cap="small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     A cura di       </a:t>
            </a:r>
            <a:endParaRPr lang="it-IT" sz="1600" b="1" i="1" cap="small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57120" y="611049"/>
            <a:ext cx="7247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cap="small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Bologna, 14 settembre 2017</a:t>
            </a:r>
            <a:endParaRPr lang="it-IT" sz="1600" b="1" i="1" cap="small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2311913" y="6080720"/>
            <a:ext cx="4482922" cy="777457"/>
            <a:chOff x="1332" y="13883"/>
            <a:chExt cx="7059" cy="1222"/>
          </a:xfrm>
        </p:grpSpPr>
        <p:pic>
          <p:nvPicPr>
            <p:cNvPr id="1027" name="Picture 3" descr="Logo POR FESR 2014 202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5" y="13883"/>
              <a:ext cx="4922" cy="7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1332" y="14563"/>
              <a:ext cx="7059" cy="5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Iniziativa realizzata nell’ambito dei Fondi europei POR FESR 2014-2020 della Regione Emilia-Romagna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49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21993" y="1075555"/>
            <a:ext cx="6201229" cy="57951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Evoluzione della domanda</a:t>
            </a:r>
            <a:endParaRPr lang="it-IT" sz="1100" b="1" i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0" name="Group 4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955609"/>
              </p:ext>
            </p:extLst>
          </p:nvPr>
        </p:nvGraphicFramePr>
        <p:xfrm>
          <a:off x="493953" y="1954517"/>
          <a:ext cx="4375669" cy="2194820"/>
        </p:xfrm>
        <a:graphic>
          <a:graphicData uri="http://schemas.openxmlformats.org/drawingml/2006/table">
            <a:tbl>
              <a:tblPr/>
              <a:tblGrid>
                <a:gridCol w="1580388"/>
                <a:gridCol w="1367314"/>
                <a:gridCol w="1427967"/>
              </a:tblGrid>
              <a:tr h="39634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32" marB="45732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Var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% 2016/2015</a:t>
                      </a:r>
                    </a:p>
                  </a:txBody>
                  <a:tcPr marT="45732" marB="45732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Area PO</a:t>
                      </a:r>
                    </a:p>
                  </a:txBody>
                  <a:tcPr marT="45732" marB="45732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Tot. Province</a:t>
                      </a:r>
                    </a:p>
                  </a:txBody>
                  <a:tcPr marT="45732" marB="45732" anchor="ctr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Arrivi</a:t>
                      </a:r>
                    </a:p>
                  </a:txBody>
                  <a:tcPr marT="45732" marB="45732" anchor="ctr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+7,4%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+53 mila</a:t>
                      </a:r>
                    </a:p>
                  </a:txBody>
                  <a:tcPr marT="45732" marB="45732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+3,9%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+68 mila</a:t>
                      </a:r>
                    </a:p>
                  </a:txBody>
                  <a:tcPr marT="45732" marB="45732" anchor="ctr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32" marB="45732" anchor="ctr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32" marB="45732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32" marB="45732" anchor="ctr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232229" y="-38100"/>
            <a:ext cx="6201229" cy="107721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Focus Regione Emilia-Romagna</a:t>
            </a:r>
          </a:p>
          <a:p>
            <a:pPr algn="ctr"/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(fonte Istat, Regioni, Province, Stime </a:t>
            </a:r>
            <a:r>
              <a:rPr lang="it-IT" sz="1600" b="1" i="1" dirty="0" err="1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Cst</a:t>
            </a:r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  <a:endParaRPr lang="it-IT" sz="1400" b="1" i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 Box 49"/>
          <p:cNvSpPr txBox="1">
            <a:spLocks noChangeArrowheads="1"/>
          </p:cNvSpPr>
          <p:nvPr/>
        </p:nvSpPr>
        <p:spPr bwMode="auto">
          <a:xfrm>
            <a:off x="5016577" y="1818617"/>
            <a:ext cx="3862546" cy="320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38163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35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it-IT" sz="2400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In crescita gli arrivi turistici. </a:t>
            </a:r>
            <a:r>
              <a:rPr lang="it-IT" sz="2000" i="1" u="sng" dirty="0">
                <a:solidFill>
                  <a:srgbClr val="FF0000"/>
                </a:solidFill>
                <a:latin typeface="Calibri" panose="020F0502020204030204" pitchFamily="34" charset="0"/>
              </a:rPr>
              <a:t>La variazione del dato delle </a:t>
            </a:r>
            <a:r>
              <a:rPr lang="it-IT" sz="2000" i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«presenze» </a:t>
            </a:r>
            <a:r>
              <a:rPr lang="it-IT" sz="2000" i="1" u="sng" dirty="0">
                <a:solidFill>
                  <a:srgbClr val="FF0000"/>
                </a:solidFill>
                <a:latin typeface="Calibri" panose="020F0502020204030204" pitchFamily="34" charset="0"/>
              </a:rPr>
              <a:t>non è riportata in </a:t>
            </a:r>
            <a:r>
              <a:rPr lang="it-IT" sz="2000" i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quanto, </a:t>
            </a:r>
            <a:r>
              <a:rPr lang="it-IT" sz="2000" i="1" u="sng" dirty="0">
                <a:solidFill>
                  <a:srgbClr val="FF0000"/>
                </a:solidFill>
                <a:latin typeface="Calibri" panose="020F0502020204030204" pitchFamily="34" charset="0"/>
              </a:rPr>
              <a:t>nell’anno </a:t>
            </a:r>
            <a:r>
              <a:rPr lang="it-IT" sz="2000" i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2016, </a:t>
            </a:r>
            <a:r>
              <a:rPr lang="it-IT" sz="2000" i="1" u="sng" dirty="0">
                <a:solidFill>
                  <a:srgbClr val="FF0000"/>
                </a:solidFill>
                <a:latin typeface="Calibri" panose="020F0502020204030204" pitchFamily="34" charset="0"/>
              </a:rPr>
              <a:t>vi è stata  una modifica del sistema di rilevazione degli ospiti dei </a:t>
            </a:r>
            <a:r>
              <a:rPr lang="it-IT" sz="2000" i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campeggi</a:t>
            </a:r>
            <a:endParaRPr lang="it-IT" sz="2000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885" y="4869915"/>
            <a:ext cx="3960581" cy="1801304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8542" y="4869915"/>
            <a:ext cx="3960581" cy="180130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777" y="9039"/>
            <a:ext cx="787223" cy="27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52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993179" y="2765535"/>
            <a:ext cx="75565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i="1" cap="small" dirty="0" smtClean="0">
                <a:solidFill>
                  <a:srgbClr val="C00000"/>
                </a:solidFill>
                <a:latin typeface="Calibri" panose="020F0502020204030204" pitchFamily="34" charset="0"/>
              </a:rPr>
              <a:t>BORGHI, CAMMINI, CIBI NELLE TERRE DEL PO</a:t>
            </a:r>
          </a:p>
          <a:p>
            <a:pPr algn="ctr"/>
            <a:r>
              <a:rPr lang="it-IT" sz="4000" b="1" i="1" cap="small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Gualtieri, </a:t>
            </a:r>
            <a:r>
              <a:rPr lang="it-IT" sz="4000" b="1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Palazzo Bentivoglio </a:t>
            </a:r>
            <a:r>
              <a:rPr lang="it-IT" sz="4000" b="1" i="1" cap="small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29 settembre 2017</a:t>
            </a:r>
            <a:endParaRPr lang="it-IT" sz="4000" b="1" i="1" cap="small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45"/>
          <a:stretch/>
        </p:blipFill>
        <p:spPr>
          <a:xfrm>
            <a:off x="1778346" y="833657"/>
            <a:ext cx="5895931" cy="1956257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708" y="5603602"/>
            <a:ext cx="1402425" cy="497635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639" y="5254765"/>
            <a:ext cx="953289" cy="79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73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marchioCs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095" y="6125115"/>
            <a:ext cx="1350650" cy="503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225631" y="964664"/>
            <a:ext cx="875211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32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Una analisi delle potenzialità del </a:t>
            </a:r>
            <a:r>
              <a:rPr lang="it-IT" sz="3600" b="1" i="1" u="sng" kern="50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grande fiume </a:t>
            </a:r>
            <a:r>
              <a:rPr lang="it-IT" sz="32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 rapporto alle </a:t>
            </a:r>
            <a:r>
              <a:rPr lang="it-IT" sz="3200" b="1" i="1" kern="50" dirty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diverse tipologie di </a:t>
            </a:r>
            <a:r>
              <a:rPr lang="it-IT" sz="32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prodotto turistico</a:t>
            </a:r>
          </a:p>
          <a:p>
            <a:pPr algn="ctr">
              <a:spcAft>
                <a:spcPts val="0"/>
              </a:spcAft>
            </a:pPr>
            <a:endParaRPr lang="it-IT" sz="3200" b="1" i="1" kern="50" dirty="0"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spcAft>
                <a:spcPts val="0"/>
              </a:spcAft>
            </a:pPr>
            <a:r>
              <a:rPr lang="it-IT" sz="30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TURISMO E «</a:t>
            </a:r>
            <a:r>
              <a:rPr lang="it-IT" sz="3000" b="1" i="1" kern="50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CAMMINI</a:t>
            </a:r>
            <a:r>
              <a:rPr lang="it-IT" sz="30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»</a:t>
            </a:r>
            <a:r>
              <a:rPr lang="it-IT" sz="32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it-IT" sz="28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anno 2016</a:t>
            </a:r>
          </a:p>
          <a:p>
            <a:pPr algn="ctr">
              <a:spcAft>
                <a:spcPts val="0"/>
              </a:spcAft>
            </a:pPr>
            <a:endParaRPr lang="it-IT" sz="3200" b="1" i="1" kern="50" dirty="0" smtClean="0"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spcAft>
                <a:spcPts val="0"/>
              </a:spcAft>
            </a:pPr>
            <a:r>
              <a:rPr lang="it-IT" sz="30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TURISMO </a:t>
            </a:r>
            <a:r>
              <a:rPr lang="it-IT" sz="3000" b="1" i="1" kern="50" dirty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it-IT" sz="30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EI «</a:t>
            </a:r>
            <a:r>
              <a:rPr lang="it-IT" sz="3000" b="1" i="1" kern="50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BORGHI</a:t>
            </a:r>
            <a:r>
              <a:rPr lang="it-IT" sz="30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» </a:t>
            </a:r>
            <a:r>
              <a:rPr lang="it-IT" sz="32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it-IT" sz="28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anno 2017</a:t>
            </a:r>
          </a:p>
          <a:p>
            <a:pPr algn="ctr">
              <a:spcAft>
                <a:spcPts val="0"/>
              </a:spcAft>
            </a:pPr>
            <a:endParaRPr lang="it-IT" sz="3200" b="1" i="1" kern="50" dirty="0"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spcAft>
                <a:spcPts val="0"/>
              </a:spcAft>
            </a:pPr>
            <a:r>
              <a:rPr lang="it-IT" sz="30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TURISMO DEL «</a:t>
            </a:r>
            <a:r>
              <a:rPr lang="it-IT" sz="3000" b="1" i="1" kern="50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CIBO E DEL VINO</a:t>
            </a:r>
            <a:r>
              <a:rPr lang="it-IT" sz="30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» </a:t>
            </a:r>
            <a:r>
              <a:rPr lang="it-IT" sz="32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it-IT" sz="2800" b="1" i="1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anno 2018</a:t>
            </a:r>
            <a:endParaRPr lang="it-IT" sz="2800" b="1" i="1" kern="50" dirty="0"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16" y="364064"/>
            <a:ext cx="1402425" cy="49763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81" y="119737"/>
            <a:ext cx="953289" cy="79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44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3700" y="-50800"/>
            <a:ext cx="56515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L’offerta turistico ricettiva</a:t>
            </a:r>
          </a:p>
          <a:p>
            <a:pPr algn="ctr"/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(fonte Istat, anno 2016)</a:t>
            </a:r>
            <a:endParaRPr lang="it-IT" sz="1400" b="1" i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98642"/>
              </p:ext>
            </p:extLst>
          </p:nvPr>
        </p:nvGraphicFramePr>
        <p:xfrm>
          <a:off x="952500" y="2560182"/>
          <a:ext cx="7620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454"/>
                <a:gridCol w="924437"/>
                <a:gridCol w="1426274"/>
                <a:gridCol w="267771"/>
                <a:gridCol w="1077064"/>
                <a:gridCol w="1270000"/>
              </a:tblGrid>
              <a:tr h="502920">
                <a:tc rowSpan="2">
                  <a:txBody>
                    <a:bodyPr/>
                    <a:lstStyle/>
                    <a:p>
                      <a:endParaRPr lang="it-IT" sz="2000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Area Fiume PO</a:t>
                      </a:r>
                      <a:endParaRPr lang="it-IT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Totale Province</a:t>
                      </a:r>
                      <a:endParaRPr lang="it-IT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980">
                <a:tc vMerge="1">
                  <a:txBody>
                    <a:bodyPr/>
                    <a:lstStyle/>
                    <a:p>
                      <a:endParaRPr lang="it-IT" sz="2000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it-IT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Letti</a:t>
                      </a:r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it-IT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Letti</a:t>
                      </a:r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Es. Alberghieri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572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36.867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1.871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103.899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Es. Extralberghieri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4.451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93.113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8.939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172.040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Totale Esercizi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5.023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129.980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10.810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275.939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 Box 125"/>
          <p:cNvSpPr txBox="1">
            <a:spLocks noChangeArrowheads="1"/>
          </p:cNvSpPr>
          <p:nvPr/>
        </p:nvSpPr>
        <p:spPr bwMode="auto">
          <a:xfrm>
            <a:off x="393699" y="1025326"/>
            <a:ext cx="859592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3525" indent="-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it-IT" altLang="it-IT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Nei </a:t>
            </a:r>
            <a:r>
              <a:rPr lang="it-IT" altLang="it-IT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comuni interessati </a:t>
            </a:r>
            <a:r>
              <a:rPr lang="it-IT" altLang="it-IT" sz="1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(entro un raggio di 10 km) </a:t>
            </a:r>
            <a:r>
              <a:rPr lang="it-IT" altLang="it-IT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dal fiume Po si </a:t>
            </a:r>
            <a:r>
              <a:rPr lang="it-IT" altLang="it-IT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concentrano </a:t>
            </a:r>
            <a:r>
              <a:rPr lang="it-IT" altLang="it-IT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altLang="it-IT" sz="3200" b="1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46,5%</a:t>
            </a:r>
            <a:r>
              <a:rPr lang="it-IT" altLang="it-IT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degli </a:t>
            </a:r>
            <a:r>
              <a:rPr lang="it-IT" altLang="it-IT" sz="3200" b="1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esercizi</a:t>
            </a:r>
            <a:r>
              <a:rPr lang="it-IT" altLang="it-IT" sz="32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ed il </a:t>
            </a:r>
            <a:r>
              <a:rPr lang="it-IT" altLang="it-IT" sz="3200" b="1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47,1%</a:t>
            </a:r>
            <a:r>
              <a:rPr lang="it-IT" altLang="it-IT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dei </a:t>
            </a:r>
            <a:r>
              <a:rPr lang="it-IT" altLang="it-IT" sz="3200" b="1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posti letto </a:t>
            </a:r>
            <a:r>
              <a:rPr lang="it-IT" altLang="it-IT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complessivamente presenti nelle 13 province attraversate</a:t>
            </a:r>
          </a:p>
        </p:txBody>
      </p:sp>
      <p:sp>
        <p:nvSpPr>
          <p:cNvPr id="6" name="Text Box 140"/>
          <p:cNvSpPr txBox="1">
            <a:spLocks noChangeArrowheads="1"/>
          </p:cNvSpPr>
          <p:nvPr/>
        </p:nvSpPr>
        <p:spPr bwMode="auto">
          <a:xfrm>
            <a:off x="541228" y="5000876"/>
            <a:ext cx="8602771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3525" indent="-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Rispetto alla stagione scorsa </a:t>
            </a:r>
            <a:r>
              <a:rPr lang="it-IT" altLang="it-IT" sz="2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sono cresciuti 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sia gli </a:t>
            </a:r>
            <a:r>
              <a:rPr lang="it-IT" altLang="it-IT" sz="2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esercizi (+807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) sia i </a:t>
            </a:r>
            <a:r>
              <a:rPr lang="it-IT" altLang="it-IT" sz="2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posti letto (+15.227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</a:p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In </a:t>
            </a:r>
            <a:r>
              <a:rPr lang="it-IT" altLang="it-IT" sz="2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aumento</a:t>
            </a:r>
            <a:r>
              <a:rPr lang="it-IT" altLang="it-IT" sz="28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l’offerta </a:t>
            </a:r>
            <a:r>
              <a:rPr lang="it-IT" altLang="it-IT" sz="2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extralberghiera (+15.475 </a:t>
            </a:r>
            <a:r>
              <a:rPr lang="it-IT" altLang="it-IT" sz="2400" dirty="0" err="1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pl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), </a:t>
            </a:r>
            <a:r>
              <a:rPr lang="it-IT" altLang="it-IT" sz="2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in lieve diminuzione 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quella </a:t>
            </a:r>
            <a:r>
              <a:rPr lang="it-IT" altLang="it-IT" sz="2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alberghiera (-248 </a:t>
            </a:r>
            <a:r>
              <a:rPr lang="it-IT" altLang="it-IT" sz="2400" dirty="0" err="1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pl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  <a:endParaRPr lang="it-IT" altLang="it-IT" sz="2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777" y="9039"/>
            <a:ext cx="787223" cy="27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0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30200" y="-38100"/>
            <a:ext cx="6070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L’offerta ricettiva alberghiera</a:t>
            </a:r>
          </a:p>
          <a:p>
            <a:pPr algn="ctr"/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(fonte Istat, anno 2016)</a:t>
            </a:r>
            <a:endParaRPr lang="it-IT" sz="1400" b="1" i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53311"/>
              </p:ext>
            </p:extLst>
          </p:nvPr>
        </p:nvGraphicFramePr>
        <p:xfrm>
          <a:off x="990600" y="1181100"/>
          <a:ext cx="76200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454"/>
                <a:gridCol w="924437"/>
                <a:gridCol w="1426274"/>
                <a:gridCol w="369775"/>
                <a:gridCol w="975060"/>
                <a:gridCol w="1270000"/>
              </a:tblGrid>
              <a:tr h="267201">
                <a:tc rowSpan="2">
                  <a:txBody>
                    <a:bodyPr/>
                    <a:lstStyle/>
                    <a:p>
                      <a:pPr algn="ctr"/>
                      <a:r>
                        <a:rPr lang="it-IT" sz="2400" cap="small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Categoria</a:t>
                      </a:r>
                      <a:endParaRPr lang="it-IT" sz="2000" cap="small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Area Fiume PO</a:t>
                      </a:r>
                      <a:endParaRPr lang="it-IT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Totale Province</a:t>
                      </a:r>
                      <a:endParaRPr lang="it-IT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93">
                <a:tc vMerge="1">
                  <a:txBody>
                    <a:bodyPr/>
                    <a:lstStyle/>
                    <a:p>
                      <a:endParaRPr lang="it-IT" sz="2000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it-IT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Letti</a:t>
                      </a:r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it-IT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Letti</a:t>
                      </a:r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it-IT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e 5 stelle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97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12.064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278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31.095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 stelle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286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17.330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925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51.016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 e 2 stelle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151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3.586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575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13.712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RTA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38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3.887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93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8.076</a:t>
                      </a:r>
                      <a:endParaRPr lang="it-IT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140"/>
          <p:cNvSpPr txBox="1">
            <a:spLocks noChangeArrowheads="1"/>
          </p:cNvSpPr>
          <p:nvPr/>
        </p:nvSpPr>
        <p:spPr bwMode="auto">
          <a:xfrm>
            <a:off x="739036" y="3985501"/>
            <a:ext cx="8292230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3525" indent="-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Nell’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Area PO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, l’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11,4%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degli esercizi e il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28,4%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dei posti letto sono di natura alberghiera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(nelle province attraversate rispettivamente il 17,3% e il 37,7%)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dimensione media 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è di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64,5 letti per esercizio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(55,5 letti/es negli alberghi delle province)</a:t>
            </a:r>
            <a:endParaRPr lang="it-IT" altLang="it-IT" sz="2000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altLang="it-IT" sz="2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categoria media 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altLang="it-IT" sz="2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di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2,8 stelle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(2,7 stelle nelle province)</a:t>
            </a:r>
            <a:endParaRPr lang="it-IT" altLang="it-IT" sz="2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La metà degli alberghi è classificata con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3 stelle 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(con il 47% dei posti letto)</a:t>
            </a:r>
            <a:endParaRPr lang="it-IT" altLang="it-IT" sz="2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777" y="9039"/>
            <a:ext cx="787223" cy="27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29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7696" y="-38100"/>
            <a:ext cx="6385838" cy="107721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L’offerta ricettiva extralberghiera</a:t>
            </a:r>
          </a:p>
          <a:p>
            <a:pPr algn="ctr"/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(fonte Istat, anno 2016)</a:t>
            </a:r>
            <a:endParaRPr lang="it-IT" sz="1400" b="1" i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968730"/>
              </p:ext>
            </p:extLst>
          </p:nvPr>
        </p:nvGraphicFramePr>
        <p:xfrm>
          <a:off x="927100" y="1143000"/>
          <a:ext cx="7620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454"/>
                <a:gridCol w="924437"/>
                <a:gridCol w="1426274"/>
                <a:gridCol w="369775"/>
                <a:gridCol w="975060"/>
                <a:gridCol w="1270000"/>
              </a:tblGrid>
              <a:tr h="267201">
                <a:tc rowSpan="2">
                  <a:txBody>
                    <a:bodyPr/>
                    <a:lstStyle/>
                    <a:p>
                      <a:pPr algn="ctr"/>
                      <a:r>
                        <a:rPr lang="it-IT" sz="2000" cap="small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Tipo di Esercizio</a:t>
                      </a:r>
                      <a:endParaRPr lang="it-IT" sz="1800" cap="small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Area Fiume PO</a:t>
                      </a:r>
                      <a:endParaRPr lang="it-IT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Totale Province</a:t>
                      </a:r>
                      <a:endParaRPr lang="it-IT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93">
                <a:tc vMerge="1">
                  <a:txBody>
                    <a:bodyPr/>
                    <a:lstStyle/>
                    <a:p>
                      <a:endParaRPr lang="it-IT" sz="2000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Letti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Letti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Campeggi e </a:t>
                      </a:r>
                      <a:r>
                        <a:rPr lang="it-IT" sz="20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Vit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30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43.906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149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71.914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Alloggi in affitto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3.122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33.475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4.394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47.952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Alloggi agrituristici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296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3.883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1.356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17.512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Casa per ferie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86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5.980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267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14.133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Bed &amp; Breakfast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859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3.879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2.454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11.396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Altre strutture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58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1.990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319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9.133</a:t>
                      </a:r>
                      <a:endParaRPr lang="it-IT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140"/>
          <p:cNvSpPr txBox="1">
            <a:spLocks noChangeArrowheads="1"/>
          </p:cNvSpPr>
          <p:nvPr/>
        </p:nvSpPr>
        <p:spPr bwMode="auto">
          <a:xfrm>
            <a:off x="736600" y="4546342"/>
            <a:ext cx="8407400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3525" indent="-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Nell’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Area PO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, l’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88,6%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degli esercizi e il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71,6%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dei letti sono di natura extralberghiera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(rispettivamente l’82,7% e il 62,3% nelle province attraversate)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47,2%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della capacità ricettiva in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campeggi e villaggi turistici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(41,8% nelle province interessate)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Gli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alloggi in affitto 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e, a seguire, i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B&amp;B 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le tipologie più diffuse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777" y="9039"/>
            <a:ext cx="787223" cy="27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3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7800" y="-38100"/>
            <a:ext cx="6438900" cy="107721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Evoluzione dell’offerta ricettiva</a:t>
            </a:r>
          </a:p>
          <a:p>
            <a:pPr algn="ctr"/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(Elaborazioni su dati Istat)</a:t>
            </a:r>
            <a:endParaRPr lang="it-IT" sz="1400" b="1" i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331667"/>
              </p:ext>
            </p:extLst>
          </p:nvPr>
        </p:nvGraphicFramePr>
        <p:xfrm>
          <a:off x="4674644" y="1318886"/>
          <a:ext cx="433438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473"/>
                <a:gridCol w="687839"/>
                <a:gridCol w="794505"/>
                <a:gridCol w="222568"/>
                <a:gridCol w="661415"/>
                <a:gridCol w="854584"/>
              </a:tblGrid>
              <a:tr h="267201">
                <a:tc rowSpan="2">
                  <a:txBody>
                    <a:bodyPr/>
                    <a:lstStyle/>
                    <a:p>
                      <a:pPr algn="ctr"/>
                      <a:r>
                        <a:rPr lang="it-IT" sz="1600" cap="small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Categoria</a:t>
                      </a:r>
                      <a:endParaRPr lang="it-IT" sz="1400" cap="small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Area Fiume PO</a:t>
                      </a:r>
                      <a:endParaRPr lang="it-IT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Totale Province</a:t>
                      </a:r>
                      <a:endParaRPr lang="it-IT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93">
                <a:tc vMerge="1">
                  <a:txBody>
                    <a:bodyPr/>
                    <a:lstStyle/>
                    <a:p>
                      <a:endParaRPr lang="it-IT" sz="2000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Letti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Letti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it-IT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e 5 stelle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+1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+140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+2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+261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3 stelle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-5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-86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-9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-230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1 e 2 stelle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-7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-191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-38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-880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RTA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-1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-111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-4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-220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19282"/>
              </p:ext>
            </p:extLst>
          </p:nvPr>
        </p:nvGraphicFramePr>
        <p:xfrm>
          <a:off x="3976522" y="3698309"/>
          <a:ext cx="5069714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712"/>
                <a:gridCol w="668566"/>
                <a:gridCol w="819557"/>
                <a:gridCol w="208280"/>
                <a:gridCol w="794068"/>
                <a:gridCol w="823531"/>
              </a:tblGrid>
              <a:tr h="267201">
                <a:tc rowSpan="2">
                  <a:txBody>
                    <a:bodyPr/>
                    <a:lstStyle/>
                    <a:p>
                      <a:pPr algn="ctr"/>
                      <a:r>
                        <a:rPr lang="it-IT" sz="1600" cap="small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Tipo di Esercizio</a:t>
                      </a:r>
                      <a:endParaRPr lang="it-IT" sz="1400" cap="small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Area Fiume PO</a:t>
                      </a:r>
                      <a:endParaRPr lang="it-IT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Totale Province</a:t>
                      </a:r>
                      <a:endParaRPr lang="it-IT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93">
                <a:tc vMerge="1">
                  <a:txBody>
                    <a:bodyPr/>
                    <a:lstStyle/>
                    <a:p>
                      <a:endParaRPr lang="it-IT" sz="2000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Letti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Letti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Campeggi e </a:t>
                      </a:r>
                      <a:r>
                        <a:rPr lang="it-IT" sz="16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Vit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+2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+7.456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+6.728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Alloggi in affitto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+808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+7.281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+1.105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+9.489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Alloggi agrituristici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+2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+35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+9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+156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Casa per ferie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+2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+593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+10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+764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Bed &amp; Breakfast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+30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+162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+123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+610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20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Altre strutture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-25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-52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-49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-907</a:t>
                      </a:r>
                      <a:endParaRPr lang="it-IT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140"/>
          <p:cNvSpPr txBox="1">
            <a:spLocks noChangeArrowheads="1"/>
          </p:cNvSpPr>
          <p:nvPr/>
        </p:nvSpPr>
        <p:spPr bwMode="auto">
          <a:xfrm>
            <a:off x="534301" y="1960463"/>
            <a:ext cx="396497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3525" indent="-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Rispetto al 2015, diminuiscono le medio-basse categoria e le </a:t>
            </a:r>
            <a:r>
              <a:rPr lang="it-IT" altLang="it-IT" sz="2000" dirty="0" err="1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Rta</a:t>
            </a: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, mentre si rafforza lievemente la presenza di 4-5 stelle</a:t>
            </a:r>
            <a:endParaRPr lang="it-IT" altLang="it-IT" sz="2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140"/>
          <p:cNvSpPr txBox="1">
            <a:spLocks noChangeArrowheads="1"/>
          </p:cNvSpPr>
          <p:nvPr/>
        </p:nvSpPr>
        <p:spPr bwMode="auto">
          <a:xfrm>
            <a:off x="536389" y="4319030"/>
            <a:ext cx="339678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3525" indent="-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Saldo positivo di campeggi e villaggi turistici e di alloggi in affitto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it-IT" altLang="it-IT" sz="2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Aumentano anche i B&amp;B e l’offerta di case per ferie</a:t>
            </a:r>
            <a:endParaRPr lang="it-IT" altLang="it-IT" sz="2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777" y="9039"/>
            <a:ext cx="787223" cy="27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55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7800" y="-38100"/>
            <a:ext cx="5105400" cy="107721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La domanda turistica</a:t>
            </a:r>
            <a:endParaRPr lang="it-IT" sz="3600" b="1" baseline="30000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(fonte Regioni, Province, Stime </a:t>
            </a:r>
            <a:r>
              <a:rPr lang="it-IT" sz="1600" b="1" i="1" dirty="0" err="1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Cst</a:t>
            </a:r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  <a:endParaRPr lang="it-IT" sz="1400" b="1" i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 Box 125"/>
          <p:cNvSpPr txBox="1">
            <a:spLocks noChangeArrowheads="1"/>
          </p:cNvSpPr>
          <p:nvPr/>
        </p:nvSpPr>
        <p:spPr bwMode="auto">
          <a:xfrm>
            <a:off x="786531" y="4011756"/>
            <a:ext cx="7665929" cy="2124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3525" indent="-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it-IT" altLang="it-IT" sz="2400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Nel 2016, il movimento turistico stimato nei comuni dell’Area PO è stato di circa </a:t>
            </a:r>
            <a:r>
              <a:rPr lang="it-IT" altLang="it-IT" sz="32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3,0 milioni di arrivi </a:t>
            </a:r>
            <a:r>
              <a:rPr lang="it-IT" altLang="it-IT" sz="2400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 </a:t>
            </a:r>
            <a:r>
              <a:rPr lang="it-IT" altLang="it-IT" sz="32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9,9 milioni di presenze; 3,3 notti </a:t>
            </a:r>
            <a:r>
              <a:rPr lang="it-IT" altLang="it-IT" sz="2400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la</a:t>
            </a:r>
            <a:r>
              <a:rPr lang="it-IT" altLang="it-IT" sz="32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durata media </a:t>
            </a:r>
            <a:r>
              <a:rPr lang="it-IT" altLang="it-IT" sz="2400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del</a:t>
            </a:r>
            <a:r>
              <a:rPr lang="it-IT" altLang="it-IT" sz="24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2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soggiorno</a:t>
            </a:r>
            <a:endParaRPr lang="it-IT" altLang="it-IT" sz="2400" b="1" i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Group 4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239172"/>
              </p:ext>
            </p:extLst>
          </p:nvPr>
        </p:nvGraphicFramePr>
        <p:xfrm>
          <a:off x="3625155" y="1443255"/>
          <a:ext cx="4644201" cy="2164364"/>
        </p:xfrm>
        <a:graphic>
          <a:graphicData uri="http://schemas.openxmlformats.org/drawingml/2006/table">
            <a:tbl>
              <a:tblPr/>
              <a:tblGrid>
                <a:gridCol w="1380300"/>
                <a:gridCol w="1614996"/>
                <a:gridCol w="1648905"/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ANNO 2016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Area Fiume PO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 Province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Arrivi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2.991.341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6.354.910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Presenze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9.875.826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18.252.980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PM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3,3 notti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2,9 notti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68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7800" y="-38100"/>
            <a:ext cx="5308600" cy="107721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Evoluzione della domanda</a:t>
            </a:r>
            <a:r>
              <a:rPr lang="it-IT" sz="2800" b="1" baseline="30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endParaRPr lang="it-IT" sz="3600" b="1" baseline="300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(Elaborazioni su dati Regioni, Province, Stime </a:t>
            </a:r>
            <a:r>
              <a:rPr lang="it-IT" sz="1600" b="1" i="1" dirty="0" err="1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Cst</a:t>
            </a:r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  <a:endParaRPr lang="it-IT" sz="1400" b="1" i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Group 4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301316"/>
              </p:ext>
            </p:extLst>
          </p:nvPr>
        </p:nvGraphicFramePr>
        <p:xfrm>
          <a:off x="518697" y="2011780"/>
          <a:ext cx="4375669" cy="2194820"/>
        </p:xfrm>
        <a:graphic>
          <a:graphicData uri="http://schemas.openxmlformats.org/drawingml/2006/table">
            <a:tbl>
              <a:tblPr/>
              <a:tblGrid>
                <a:gridCol w="1580388"/>
                <a:gridCol w="1367314"/>
                <a:gridCol w="1427967"/>
              </a:tblGrid>
              <a:tr h="39634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32" marB="45732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Var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% 2016/2015</a:t>
                      </a:r>
                    </a:p>
                  </a:txBody>
                  <a:tcPr marT="45732" marB="45732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Area PO</a:t>
                      </a:r>
                    </a:p>
                  </a:txBody>
                  <a:tcPr marT="45732" marB="45732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Tot. Province</a:t>
                      </a:r>
                    </a:p>
                  </a:txBody>
                  <a:tcPr marT="45732" marB="45732" anchor="ctr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Arrivi</a:t>
                      </a:r>
                    </a:p>
                  </a:txBody>
                  <a:tcPr marT="45732" marB="45732" anchor="ctr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+2,7%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+79 mila</a:t>
                      </a:r>
                    </a:p>
                  </a:txBody>
                  <a:tcPr marT="45732" marB="45732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+3,4%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+208 mila</a:t>
                      </a:r>
                    </a:p>
                  </a:txBody>
                  <a:tcPr marT="45732" marB="45732" anchor="ctr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32" marB="45732" anchor="ctr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32" marB="45732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32" marB="45732" anchor="ctr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49"/>
          <p:cNvSpPr txBox="1">
            <a:spLocks noChangeArrowheads="1"/>
          </p:cNvSpPr>
          <p:nvPr/>
        </p:nvSpPr>
        <p:spPr bwMode="auto">
          <a:xfrm>
            <a:off x="4914889" y="2385537"/>
            <a:ext cx="422911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38163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lang="it-IT" sz="2400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Secondo le stime, nel 2016 sono cresciuti gli arrivi nei comuni dell’Area PO (+2,7%).</a:t>
            </a:r>
            <a:endParaRPr lang="it-IT" sz="2400" b="1" i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39220" y="5607559"/>
            <a:ext cx="86047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/>
            <a:r>
              <a:rPr lang="it-IT" sz="1600" baseline="30000" dirty="0" smtClean="0">
                <a:solidFill>
                  <a:srgbClr val="C00000"/>
                </a:solidFill>
              </a:rPr>
              <a:t>1</a:t>
            </a:r>
            <a:r>
              <a:rPr lang="it-IT" sz="1400" dirty="0" smtClean="0">
                <a:solidFill>
                  <a:srgbClr val="C00000"/>
                </a:solidFill>
              </a:rPr>
              <a:t> Nel 2016, è stato rivisto il sistema di rilevazione degli ospiti dei campeggi, escludendo dal computo gli ospiti stagionali; questo ha determinato l’impossibilità di calcolare correttamente la </a:t>
            </a:r>
            <a:r>
              <a:rPr lang="it-IT" sz="1400" dirty="0" err="1" smtClean="0">
                <a:solidFill>
                  <a:srgbClr val="C00000"/>
                </a:solidFill>
              </a:rPr>
              <a:t>var</a:t>
            </a:r>
            <a:r>
              <a:rPr lang="it-IT" sz="1400" dirty="0" smtClean="0">
                <a:solidFill>
                  <a:srgbClr val="C00000"/>
                </a:solidFill>
              </a:rPr>
              <a:t> % delle presenze, mentre non ha inciso sulla dimensione degli arrivi.</a:t>
            </a:r>
            <a:endParaRPr lang="it-IT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95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32229" y="-38100"/>
            <a:ext cx="6201229" cy="107721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Focus Regione Emilia-Romagna</a:t>
            </a:r>
          </a:p>
          <a:p>
            <a:pPr algn="ctr"/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(fonte Istat, Regioni, Province, Stime </a:t>
            </a:r>
            <a:r>
              <a:rPr lang="it-IT" sz="1600" b="1" i="1" dirty="0" err="1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Cst</a:t>
            </a:r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  <a:endParaRPr lang="it-IT" sz="1400" b="1" i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Group 4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441060"/>
              </p:ext>
            </p:extLst>
          </p:nvPr>
        </p:nvGraphicFramePr>
        <p:xfrm>
          <a:off x="461396" y="1703499"/>
          <a:ext cx="3454484" cy="1920360"/>
        </p:xfrm>
        <a:graphic>
          <a:graphicData uri="http://schemas.openxmlformats.org/drawingml/2006/table">
            <a:tbl>
              <a:tblPr/>
              <a:tblGrid>
                <a:gridCol w="1585552"/>
                <a:gridCol w="917702"/>
                <a:gridCol w="951230"/>
              </a:tblGrid>
              <a:tr h="15019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Offerta ricettiva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Area PO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1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Esercizi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Letti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Alberghiero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9.189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Extra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47.685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56.874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AutoShape 245"/>
          <p:cNvSpPr>
            <a:spLocks/>
          </p:cNvSpPr>
          <p:nvPr/>
        </p:nvSpPr>
        <p:spPr bwMode="auto">
          <a:xfrm>
            <a:off x="4363613" y="1467019"/>
            <a:ext cx="4509369" cy="3822219"/>
          </a:xfrm>
          <a:prstGeom prst="accentCallout1">
            <a:avLst>
              <a:gd name="adj1" fmla="val 7223"/>
              <a:gd name="adj2" fmla="val -3099"/>
              <a:gd name="adj3" fmla="val 10721"/>
              <a:gd name="adj4" fmla="val -7891"/>
            </a:avLst>
          </a:prstGeom>
          <a:noFill/>
          <a:ln w="190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0" tIns="0" rIns="0" bIns="0"/>
          <a:lstStyle>
            <a:lvl1pPr marL="263525" indent="-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4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buFont typeface="Webdings" panose="05030102010509060703" pitchFamily="18" charset="2"/>
              <a:buChar char="ã"/>
            </a:pP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Nei comuni dell’Area PO si concentra il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31,4%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degli </a:t>
            </a:r>
            <a:r>
              <a:rPr lang="it-IT" altLang="it-IT" sz="2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esercizi</a:t>
            </a:r>
            <a:r>
              <a:rPr lang="it-IT" altLang="it-IT" sz="2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 il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60,8%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dei </a:t>
            </a:r>
            <a:r>
              <a:rPr lang="it-IT" altLang="it-IT" sz="2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posti letto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totali delle 4 province</a:t>
            </a:r>
            <a:endParaRPr lang="it-IT" altLang="it-IT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  <a:buFont typeface="Webdings" panose="05030102010509060703" pitchFamily="18" charset="2"/>
              <a:buChar char="ã"/>
            </a:pP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L’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83,8%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dei posti letto dei comuni PO in strutture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extralberghiere</a:t>
            </a:r>
            <a:endParaRPr lang="it-IT" altLang="it-IT" b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  <a:buFont typeface="Webdings" panose="05030102010509060703" pitchFamily="18" charset="2"/>
              <a:buChar char="ã"/>
            </a:pP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Oltre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la metà dei posti letto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alberghieri nei </a:t>
            </a:r>
            <a:r>
              <a:rPr lang="it-IT" altLang="it-IT" sz="2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3 stelle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(52,1%), seguono i </a:t>
            </a:r>
            <a:r>
              <a:rPr lang="it-IT" altLang="it-IT" sz="2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4 stelle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25,3%)</a:t>
            </a:r>
            <a:endParaRPr lang="it-IT" altLang="it-IT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  <a:buFont typeface="Webdings" panose="05030102010509060703" pitchFamily="18" charset="2"/>
              <a:buChar char="ã"/>
            </a:pP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60%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della capacità ricettiva extralberghiera nei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campeggi;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alloggi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in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affitto, </a:t>
            </a:r>
            <a:r>
              <a:rPr lang="it-IT" altLang="it-IT" dirty="0" err="1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b&amp;b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e agriturismi le tipologie più diffusa</a:t>
            </a:r>
            <a:endParaRPr lang="it-IT" altLang="it-IT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748145" y="5953619"/>
            <a:ext cx="82771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</a:rPr>
              <a:t>Sulla  base delle indicazioni della circolare ISTAT n. 10 del 29 febbraio 2016, è stato rivisto, per anno in corso, il sistema di rilevazione degli ospiti dei campeggi, escludendo dal computo gli ospiti stagionali 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777" y="9039"/>
            <a:ext cx="787223" cy="27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03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32229" y="-38100"/>
            <a:ext cx="6201229" cy="107721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Focus Regione Emilia-Romagna</a:t>
            </a:r>
          </a:p>
          <a:p>
            <a:pPr algn="ctr"/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(fonte Istat, Regioni, Province, Stime </a:t>
            </a:r>
            <a:r>
              <a:rPr lang="it-IT" sz="1600" b="1" i="1" dirty="0" err="1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Cst</a:t>
            </a:r>
            <a:r>
              <a:rPr lang="it-IT" sz="1600" b="1" i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  <a:endParaRPr lang="it-IT" sz="1400" b="1" i="1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 Box 94"/>
          <p:cNvSpPr txBox="1">
            <a:spLocks noChangeArrowheads="1"/>
          </p:cNvSpPr>
          <p:nvPr/>
        </p:nvSpPr>
        <p:spPr bwMode="auto">
          <a:xfrm>
            <a:off x="613776" y="1261894"/>
            <a:ext cx="8079287" cy="137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000" rIns="180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8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it-IT" altLang="it-IT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Nel 2016, nei comuni Area PO della regione Emilia – Romagna sono stati stimati </a:t>
            </a:r>
            <a:r>
              <a:rPr lang="it-IT" altLang="it-IT" sz="2800" b="1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779 mila arrivi turistici </a:t>
            </a:r>
            <a:r>
              <a:rPr lang="it-IT" altLang="it-IT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per un totale di  </a:t>
            </a:r>
            <a:r>
              <a:rPr lang="it-IT" altLang="it-IT" sz="2800" b="1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3,089 milioni di pernottamenti e</a:t>
            </a:r>
            <a:r>
              <a:rPr lang="it-IT" altLang="it-IT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una </a:t>
            </a:r>
            <a:r>
              <a:rPr lang="it-IT" altLang="it-IT" sz="2800" b="1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permanenza media </a:t>
            </a:r>
            <a:r>
              <a:rPr lang="it-IT" altLang="it-IT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di </a:t>
            </a:r>
            <a:r>
              <a:rPr lang="it-IT" altLang="it-IT" sz="2800" b="1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4 notti</a:t>
            </a:r>
            <a:endParaRPr lang="it-IT" altLang="it-IT" sz="2000" b="1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Group 4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061622"/>
              </p:ext>
            </p:extLst>
          </p:nvPr>
        </p:nvGraphicFramePr>
        <p:xfrm>
          <a:off x="569447" y="3152691"/>
          <a:ext cx="3590785" cy="1920360"/>
        </p:xfrm>
        <a:graphic>
          <a:graphicData uri="http://schemas.openxmlformats.org/drawingml/2006/table">
            <a:tbl>
              <a:tblPr/>
              <a:tblGrid>
                <a:gridCol w="1234301"/>
                <a:gridCol w="1079817"/>
                <a:gridCol w="1276667"/>
              </a:tblGrid>
              <a:tr h="15019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Domanda turistica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Area PO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1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Arrivi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Presenze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Italiani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525.432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1.895.904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Stranieri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253.493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1.192.763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778.925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3.088.667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AutoShape 247"/>
          <p:cNvSpPr>
            <a:spLocks/>
          </p:cNvSpPr>
          <p:nvPr/>
        </p:nvSpPr>
        <p:spPr bwMode="auto">
          <a:xfrm>
            <a:off x="4603662" y="3027431"/>
            <a:ext cx="4252239" cy="3060218"/>
          </a:xfrm>
          <a:prstGeom prst="accentCallout1">
            <a:avLst>
              <a:gd name="adj1" fmla="val 733"/>
              <a:gd name="adj2" fmla="val -2770"/>
              <a:gd name="adj3" fmla="val 5579"/>
              <a:gd name="adj4" fmla="val -7431"/>
            </a:avLst>
          </a:prstGeom>
          <a:noFill/>
          <a:ln w="190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8000" rIns="18000"/>
          <a:lstStyle>
            <a:lvl1pPr marL="263525" indent="-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4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Webdings" panose="05030102010509060703" pitchFamily="18" charset="2"/>
              <a:buChar char="ü"/>
            </a:pP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In queste località il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43,3%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degli </a:t>
            </a:r>
            <a:r>
              <a:rPr lang="it-IT" altLang="it-IT" sz="2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arrivi</a:t>
            </a:r>
            <a:r>
              <a:rPr lang="it-IT" altLang="it-IT" sz="2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 il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56,3%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delle </a:t>
            </a:r>
            <a:r>
              <a:rPr lang="it-IT" altLang="it-IT" sz="2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presenze</a:t>
            </a:r>
            <a:r>
              <a:rPr lang="it-IT" altLang="it-IT" sz="2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totali delle 4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province</a:t>
            </a:r>
            <a:endParaRPr lang="it-IT" altLang="it-IT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Webdings" panose="05030102010509060703" pitchFamily="18" charset="2"/>
              <a:buChar char="ü"/>
            </a:pP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61,4%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delle presenze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nazionali,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38,6%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dai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mercati esteri</a:t>
            </a:r>
            <a:endParaRPr lang="it-IT" altLang="it-IT" sz="2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Webdings" panose="05030102010509060703" pitchFamily="18" charset="2"/>
              <a:buChar char="ü"/>
            </a:pP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Di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3,6 notti </a:t>
            </a:r>
            <a:r>
              <a:rPr lang="it-IT" altLang="it-IT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durata media dei soggiorni trascorsi dai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turisti italiani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, di </a:t>
            </a:r>
            <a:r>
              <a:rPr lang="it-IT" alt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4,7 notti </a:t>
            </a:r>
            <a:r>
              <a:rPr lang="it-IT" altLang="it-IT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la permanenza degli stranieri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777" y="9039"/>
            <a:ext cx="787223" cy="27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44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2281</TotalTime>
  <Words>1219</Words>
  <Application>Microsoft Office PowerPoint</Application>
  <PresentationFormat>Presentazione su schermo (4:3)</PresentationFormat>
  <Paragraphs>276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Filo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utenteprincipale</dc:creator>
  <cp:lastModifiedBy>giulia</cp:lastModifiedBy>
  <cp:revision>233</cp:revision>
  <cp:lastPrinted>2017-09-13T07:57:17Z</cp:lastPrinted>
  <dcterms:created xsi:type="dcterms:W3CDTF">2015-09-25T07:45:29Z</dcterms:created>
  <dcterms:modified xsi:type="dcterms:W3CDTF">2017-09-13T12:43:05Z</dcterms:modified>
</cp:coreProperties>
</file>