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648" r:id="rId5"/>
  </p:sldMasterIdLst>
  <p:notesMasterIdLst>
    <p:notesMasterId r:id="rId16"/>
  </p:notesMasterIdLst>
  <p:handoutMasterIdLst>
    <p:handoutMasterId r:id="rId17"/>
  </p:handoutMasterIdLst>
  <p:sldIdLst>
    <p:sldId id="260" r:id="rId6"/>
    <p:sldId id="333" r:id="rId7"/>
    <p:sldId id="258" r:id="rId8"/>
    <p:sldId id="329" r:id="rId9"/>
    <p:sldId id="332" r:id="rId10"/>
    <p:sldId id="334" r:id="rId11"/>
    <p:sldId id="330" r:id="rId12"/>
    <p:sldId id="325" r:id="rId13"/>
    <p:sldId id="331" r:id="rId14"/>
    <p:sldId id="327" r:id="rId15"/>
  </p:sldIdLst>
  <p:sldSz cx="9144000" cy="6858000" type="screen4x3"/>
  <p:notesSz cx="7099300" cy="10234613"/>
  <p:custDataLst>
    <p:tags r:id="rId18"/>
  </p:custDataLst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6"/>
    <a:srgbClr val="141414"/>
    <a:srgbClr val="282828"/>
    <a:srgbClr val="8C8C8C"/>
    <a:srgbClr val="787878"/>
    <a:srgbClr val="646464"/>
    <a:srgbClr val="005C8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706" autoAdjust="0"/>
    <p:restoredTop sz="93190" autoAdjust="0"/>
  </p:normalViewPr>
  <p:slideViewPr>
    <p:cSldViewPr>
      <p:cViewPr varScale="1">
        <p:scale>
          <a:sx n="66" d="100"/>
          <a:sy n="66" d="100"/>
        </p:scale>
        <p:origin x="60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9ACF5F45-D121-4FCF-A5AE-E18809853F63}" type="slidenum">
              <a:rPr lang="fr-FR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5A9A266E-54F6-44A6-AFE2-F195839BFCC6}" type="slidenum">
              <a:rPr lang="fr-FR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39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58DDD-1C8B-4A04-AEF3-68B259857283}" type="slidenum">
              <a:rPr lang="fr-FR"/>
              <a:pPr/>
              <a:t>1</a:t>
            </a:fld>
            <a:endParaRPr lang="fr-FR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5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F67BC-9911-4A7C-856A-061F23143C23}" type="slidenum">
              <a:rPr lang="fr-FR"/>
              <a:pPr/>
              <a:t>3</a:t>
            </a:fld>
            <a:endParaRPr lang="fr-FR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41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266E-54F6-44A6-AFE2-F195839BFCC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25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7213" y="2085975"/>
            <a:ext cx="8029575" cy="2681288"/>
          </a:xfrm>
        </p:spPr>
        <p:txBody>
          <a:bodyPr/>
          <a:lstStyle>
            <a:lvl1pPr algn="ctr">
              <a:defRPr sz="3400" b="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7213" y="1295400"/>
            <a:ext cx="8029575" cy="7191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1200"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9543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57213" y="4849813"/>
            <a:ext cx="8029575" cy="479425"/>
          </a:xfrm>
        </p:spPr>
        <p:txBody>
          <a:bodyPr rIns="0" anchor="b"/>
          <a:lstStyle>
            <a:lvl1pPr algn="ctr">
              <a:defRPr sz="11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954380" name="Line 12"/>
          <p:cNvSpPr>
            <a:spLocks noChangeShapeType="1"/>
          </p:cNvSpPr>
          <p:nvPr/>
        </p:nvSpPr>
        <p:spPr bwMode="gray">
          <a:xfrm flipV="1">
            <a:off x="4572000" y="2095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954389" name="Picture 21" descr="ALD202 sig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9" y="5877272"/>
            <a:ext cx="2199061" cy="628303"/>
          </a:xfrm>
          <a:prstGeom prst="rect">
            <a:avLst/>
          </a:prstGeom>
          <a:noFill/>
        </p:spPr>
      </p:pic>
      <p:pic>
        <p:nvPicPr>
          <p:cNvPr id="7" name="Image 6" descr="voiture_ALD_validé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70974" y="6152317"/>
            <a:ext cx="1277490" cy="37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P.</a:t>
            </a:r>
            <a:fld id="{BA0E37C3-01E7-4960-9F72-FBCFE72C40FA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P.</a:t>
            </a:r>
            <a:fld id="{5A15BD42-D751-4E3E-8D47-AFA2C5A670EF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260350"/>
            <a:ext cx="78311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3" y="1052513"/>
            <a:ext cx="80295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5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5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/>
            </a:lvl1pPr>
          </a:lstStyle>
          <a:p>
            <a:r>
              <a:rPr lang="en-US"/>
              <a:t>P.</a:t>
            </a:r>
            <a:fld id="{AA24C36E-E4AD-4014-AD39-F5DB2CCFABBD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728072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5" y="6416675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28074" name="Line 10"/>
          <p:cNvSpPr>
            <a:spLocks noChangeShapeType="1"/>
          </p:cNvSpPr>
          <p:nvPr/>
        </p:nvSpPr>
        <p:spPr bwMode="gray">
          <a:xfrm flipH="1">
            <a:off x="323850" y="6194425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8077" name="Rectangle 13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|</a:t>
            </a:r>
          </a:p>
        </p:txBody>
      </p:sp>
      <p:pic>
        <p:nvPicPr>
          <p:cNvPr id="728088" name="Picture 24" descr="AL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381750"/>
            <a:ext cx="1008063" cy="268288"/>
          </a:xfrm>
          <a:prstGeom prst="rect">
            <a:avLst/>
          </a:prstGeom>
          <a:noFill/>
        </p:spPr>
      </p:pic>
      <p:pic>
        <p:nvPicPr>
          <p:cNvPr id="11" name="Image 10" descr="voiture_ALD_validé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38803" y="404664"/>
            <a:ext cx="1277490" cy="3730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72B6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spcBef>
          <a:spcPct val="100000"/>
        </a:spcBef>
        <a:spcAft>
          <a:spcPct val="0"/>
        </a:spcAft>
        <a:buClr>
          <a:srgbClr val="666666"/>
        </a:buClr>
        <a:buFont typeface="Wingdings" pitchFamily="2" charset="2"/>
        <a:buChar char="§"/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360363" indent="-177800" algn="l" rtl="0" fontAlgn="base">
        <a:spcBef>
          <a:spcPct val="50000"/>
        </a:spcBef>
        <a:spcAft>
          <a:spcPct val="0"/>
        </a:spcAft>
        <a:buChar char="•"/>
        <a:defRPr sz="1300">
          <a:solidFill>
            <a:srgbClr val="000000"/>
          </a:solidFill>
          <a:latin typeface="+mn-lt"/>
          <a:cs typeface="+mn-cs"/>
        </a:defRPr>
      </a:lvl2pPr>
      <a:lvl3pPr marL="542925" indent="-180975" algn="l" rtl="0" fontAlgn="base">
        <a:spcBef>
          <a:spcPct val="50000"/>
        </a:spcBef>
        <a:spcAft>
          <a:spcPct val="0"/>
        </a:spcAft>
        <a:buFont typeface="Arial" charset="0"/>
        <a:buChar char="▫"/>
        <a:defRPr sz="1100">
          <a:solidFill>
            <a:srgbClr val="000000"/>
          </a:solidFill>
          <a:latin typeface="+mn-lt"/>
          <a:cs typeface="+mn-cs"/>
        </a:defRPr>
      </a:lvl3pPr>
      <a:lvl4pPr marL="723900" indent="-179388" algn="l" rtl="0" fontAlgn="base">
        <a:spcBef>
          <a:spcPct val="50000"/>
        </a:spcBef>
        <a:spcAft>
          <a:spcPct val="0"/>
        </a:spcAft>
        <a:buFont typeface="Arial" charset="0"/>
        <a:buChar char="-"/>
        <a:defRPr sz="900">
          <a:solidFill>
            <a:srgbClr val="000000"/>
          </a:solidFill>
          <a:latin typeface="+mn-lt"/>
          <a:cs typeface="+mn-cs"/>
        </a:defRPr>
      </a:lvl4pPr>
      <a:lvl5pPr marL="8858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5pPr>
      <a:lvl6pPr marL="13430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6pPr>
      <a:lvl7pPr marL="18002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7pPr>
      <a:lvl8pPr marL="22574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8pPr>
      <a:lvl9pPr marL="27146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9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1125538"/>
            <a:ext cx="8029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3" y="1916113"/>
            <a:ext cx="80295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 flipV="1">
            <a:off x="4572000" y="260350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5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5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/>
            </a:lvl1pPr>
          </a:lstStyle>
          <a:p>
            <a:r>
              <a:rPr lang="en-US"/>
              <a:t>P.</a:t>
            </a:r>
            <a:fld id="{0D4ABC08-FEB0-4E34-8C83-875163CC7AE1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5" y="6416675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|</a:t>
            </a:r>
          </a:p>
        </p:txBody>
      </p:sp>
      <p:pic>
        <p:nvPicPr>
          <p:cNvPr id="1056" name="Picture 32" descr="ALD202 sig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65850"/>
            <a:ext cx="1584325" cy="452438"/>
          </a:xfrm>
          <a:prstGeom prst="rect">
            <a:avLst/>
          </a:prstGeom>
          <a:noFill/>
        </p:spPr>
      </p:pic>
      <p:pic>
        <p:nvPicPr>
          <p:cNvPr id="11" name="Image 10" descr="voiture_ALD_validé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9832" y="332656"/>
            <a:ext cx="1277490" cy="3730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4763" indent="-4763" algn="l" rtl="0" fontAlgn="base">
        <a:spcBef>
          <a:spcPct val="50000"/>
        </a:spcBef>
        <a:spcAft>
          <a:spcPct val="20000"/>
        </a:spcAft>
        <a:buFont typeface="Arial" charset="0"/>
        <a:defRPr b="1">
          <a:solidFill>
            <a:srgbClr val="0072B6"/>
          </a:solidFill>
          <a:latin typeface="+mn-lt"/>
          <a:ea typeface="+mn-ea"/>
          <a:cs typeface="+mn-cs"/>
        </a:defRPr>
      </a:lvl1pPr>
      <a:lvl2pPr marL="12700" indent="-6350" algn="l" rtl="0" fontAlgn="base">
        <a:spcBef>
          <a:spcPct val="0"/>
        </a:spcBef>
        <a:spcAft>
          <a:spcPct val="20000"/>
        </a:spcAft>
        <a:defRPr sz="1200" b="1">
          <a:solidFill>
            <a:srgbClr val="000000"/>
          </a:solidFill>
          <a:latin typeface="+mn-lt"/>
          <a:cs typeface="+mn-cs"/>
        </a:defRPr>
      </a:lvl2pPr>
      <a:lvl3pPr marL="15875" indent="-1588" algn="l" rtl="0" fontAlgn="base">
        <a:spcBef>
          <a:spcPct val="0"/>
        </a:spcBef>
        <a:spcAft>
          <a:spcPct val="20000"/>
        </a:spcAft>
        <a:buSzPct val="80000"/>
        <a:buFont typeface="Wingdings" pitchFamily="2" charset="2"/>
        <a:defRPr sz="1000" b="1">
          <a:solidFill>
            <a:srgbClr val="000000"/>
          </a:solidFill>
          <a:latin typeface="+mn-lt"/>
          <a:cs typeface="+mn-cs"/>
        </a:defRPr>
      </a:lvl3pPr>
      <a:lvl4pPr marL="20638" indent="-3175" algn="l" rtl="0" fontAlgn="base">
        <a:spcBef>
          <a:spcPct val="0"/>
        </a:spcBef>
        <a:spcAft>
          <a:spcPct val="40000"/>
        </a:spcAft>
        <a:defRPr sz="900">
          <a:solidFill>
            <a:srgbClr val="000000"/>
          </a:solidFill>
          <a:latin typeface="+mn-lt"/>
          <a:cs typeface="+mn-cs"/>
        </a:defRPr>
      </a:lvl4pPr>
      <a:lvl5pPr marL="254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5pPr>
      <a:lvl6pPr marL="4826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6pPr>
      <a:lvl7pPr marL="9398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7pPr>
      <a:lvl8pPr marL="13970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8pPr>
      <a:lvl9pPr marL="1854200" indent="-3175" algn="l" rtl="0" fontAlgn="base">
        <a:spcBef>
          <a:spcPct val="0"/>
        </a:spcBef>
        <a:spcAft>
          <a:spcPct val="20000"/>
        </a:spcAft>
        <a:buFont typeface="Arial" charset="0"/>
        <a:defRPr sz="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daniela.carusi@aldautomotiv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www.mobilitysolutions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852936"/>
            <a:ext cx="8029575" cy="1224136"/>
          </a:xfrm>
        </p:spPr>
        <p:txBody>
          <a:bodyPr/>
          <a:lstStyle/>
          <a:p>
            <a:r>
              <a:rPr lang="en-US" sz="3400" dirty="0" smtClean="0">
                <a:solidFill>
                  <a:schemeClr val="tx2"/>
                </a:solidFill>
              </a:rPr>
              <a:t>ALD AUTOMOTIVE ITALIA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>CONVENZIONE </a:t>
            </a:r>
            <a:r>
              <a:rPr lang="en-US" sz="3400" dirty="0" smtClean="0"/>
              <a:t>ASSOCIATI E DIPENDENTI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350"/>
            <a:ext cx="7831137" cy="5000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it-IT" dirty="0">
                <a:solidFill>
                  <a:schemeClr val="tx2"/>
                </a:solidFill>
              </a:rPr>
              <a:t>COME ADERIRE ALL’OFFERTA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865" y="1051843"/>
            <a:ext cx="8029575" cy="4897437"/>
          </a:xfrm>
        </p:spPr>
        <p:txBody>
          <a:bodyPr/>
          <a:lstStyle/>
          <a:p>
            <a:pPr marL="180000" indent="-265113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it-IT" b="0" dirty="0" smtClean="0"/>
              <a:t>Vai su </a:t>
            </a:r>
            <a:r>
              <a:rPr lang="it-IT" u="sng" dirty="0" smtClean="0">
                <a:solidFill>
                  <a:srgbClr val="0070C0"/>
                </a:solidFill>
              </a:rPr>
              <a:t>mobilitysolutions.it</a:t>
            </a:r>
          </a:p>
          <a:p>
            <a:pPr marL="180000" indent="-265113">
              <a:spcBef>
                <a:spcPts val="600"/>
              </a:spcBef>
              <a:buFont typeface="Wingdings" pitchFamily="2" charset="2"/>
              <a:buChar char="ü"/>
            </a:pPr>
            <a:r>
              <a:rPr lang="it-IT" b="0" dirty="0" smtClean="0"/>
              <a:t>Inserisci il codice promo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bg2"/>
                </a:solidFill>
              </a:rPr>
              <a:t>aldpromo</a:t>
            </a:r>
            <a:endParaRPr lang="it-IT" dirty="0" smtClean="0">
              <a:solidFill>
                <a:schemeClr val="bg2"/>
              </a:solidFill>
            </a:endParaRPr>
          </a:p>
          <a:p>
            <a:pPr marL="180000" indent="-265113">
              <a:spcBef>
                <a:spcPts val="600"/>
              </a:spcBef>
              <a:buFont typeface="Wingdings" pitchFamily="2" charset="2"/>
              <a:buChar char="ü"/>
            </a:pPr>
            <a:r>
              <a:rPr lang="it-IT" b="0" dirty="0"/>
              <a:t>Scegli tra </a:t>
            </a:r>
            <a:r>
              <a:rPr lang="it-IT" b="0" dirty="0" smtClean="0"/>
              <a:t>i diversi modelli proposti</a:t>
            </a:r>
          </a:p>
          <a:p>
            <a:pPr marL="180000" indent="-265113">
              <a:spcBef>
                <a:spcPts val="600"/>
              </a:spcBef>
              <a:buFont typeface="Wingdings" pitchFamily="2" charset="2"/>
              <a:buChar char="ü"/>
            </a:pPr>
            <a:r>
              <a:rPr lang="it-IT" b="0" dirty="0" smtClean="0">
                <a:solidFill>
                  <a:schemeClr val="tx1"/>
                </a:solidFill>
              </a:rPr>
              <a:t>Scrivi o contatta: </a:t>
            </a:r>
            <a:r>
              <a:rPr lang="it-IT" b="0" dirty="0" smtClean="0">
                <a:solidFill>
                  <a:schemeClr val="tx1"/>
                </a:solidFill>
                <a:hlinkClick r:id="rId2"/>
              </a:rPr>
              <a:t>daniela.carusi@aldautomotive.com</a:t>
            </a:r>
            <a:r>
              <a:rPr lang="it-IT" b="0" dirty="0" smtClean="0">
                <a:solidFill>
                  <a:schemeClr val="tx1"/>
                </a:solidFill>
              </a:rPr>
              <a:t>, </a:t>
            </a:r>
            <a:r>
              <a:rPr lang="it-IT" b="0" dirty="0" err="1" smtClean="0">
                <a:solidFill>
                  <a:schemeClr val="tx1"/>
                </a:solidFill>
              </a:rPr>
              <a:t>cell</a:t>
            </a:r>
            <a:r>
              <a:rPr lang="it-IT" b="0" dirty="0" smtClean="0">
                <a:solidFill>
                  <a:schemeClr val="tx1"/>
                </a:solidFill>
              </a:rPr>
              <a:t>. 3341146208</a:t>
            </a:r>
          </a:p>
          <a:p>
            <a:pPr marL="180000" indent="-265113">
              <a:spcBef>
                <a:spcPts val="600"/>
              </a:spcBef>
              <a:buFont typeface="Wingdings" pitchFamily="2" charset="2"/>
              <a:buChar char="ü"/>
            </a:pPr>
            <a:endParaRPr lang="it-IT" b="0" dirty="0" smtClean="0">
              <a:solidFill>
                <a:schemeClr val="tx1"/>
              </a:solidFill>
            </a:endParaRPr>
          </a:p>
          <a:p>
            <a:pPr marL="265113" indent="-265113">
              <a:spcBef>
                <a:spcPts val="600"/>
              </a:spcBef>
              <a:buNone/>
            </a:pPr>
            <a:endParaRPr lang="it-IT" dirty="0" smtClean="0">
              <a:solidFill>
                <a:schemeClr val="accent4"/>
              </a:solidFill>
            </a:endParaRPr>
          </a:p>
          <a:p>
            <a:pPr marL="265113" indent="-265113">
              <a:spcBef>
                <a:spcPts val="600"/>
              </a:spcBef>
              <a:buNone/>
            </a:pPr>
            <a:endParaRPr lang="it-IT" dirty="0">
              <a:solidFill>
                <a:schemeClr val="accent4"/>
              </a:solidFill>
            </a:endParaRPr>
          </a:p>
          <a:p>
            <a:pPr marL="265113" indent="-265113">
              <a:spcBef>
                <a:spcPts val="600"/>
              </a:spcBef>
              <a:buNone/>
            </a:pPr>
            <a:endParaRPr lang="it-IT" dirty="0" smtClean="0">
              <a:solidFill>
                <a:schemeClr val="accent4"/>
              </a:solidFill>
            </a:endParaRPr>
          </a:p>
          <a:p>
            <a:pPr marL="265113" indent="-265113">
              <a:spcBef>
                <a:spcPts val="600"/>
              </a:spcBef>
              <a:buNone/>
            </a:pPr>
            <a:endParaRPr lang="it-IT" dirty="0" smtClean="0">
              <a:solidFill>
                <a:schemeClr val="accent4"/>
              </a:solidFill>
            </a:endParaRPr>
          </a:p>
          <a:p>
            <a:pPr marL="265113" indent="-265113">
              <a:spcBef>
                <a:spcPts val="600"/>
              </a:spcBef>
              <a:buNone/>
            </a:pPr>
            <a:endParaRPr lang="it-IT" dirty="0" smtClean="0">
              <a:solidFill>
                <a:schemeClr val="accent4"/>
              </a:solidFill>
            </a:endParaRPr>
          </a:p>
          <a:p>
            <a:pPr marL="265113" indent="-265113">
              <a:spcBef>
                <a:spcPts val="600"/>
              </a:spcBef>
              <a:buNone/>
            </a:pPr>
            <a:endParaRPr lang="it-IT" dirty="0" smtClean="0">
              <a:solidFill>
                <a:schemeClr val="accent4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P.9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r="610" b="2767"/>
          <a:stretch/>
        </p:blipFill>
        <p:spPr>
          <a:xfrm>
            <a:off x="616450" y="2929950"/>
            <a:ext cx="7987998" cy="143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CONVENZIONE </a:t>
            </a:r>
            <a:r>
              <a:rPr lang="it-IT" dirty="0" smtClean="0">
                <a:solidFill>
                  <a:schemeClr val="tx1"/>
                </a:solidFill>
              </a:rPr>
              <a:t>ASSOCIATI E DIPENDENTI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865" y="908721"/>
            <a:ext cx="8101583" cy="504123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it-IT" dirty="0" smtClean="0"/>
              <a:t>Dedicata </a:t>
            </a:r>
            <a:r>
              <a:rPr lang="it-IT" dirty="0" smtClean="0"/>
              <a:t>agli associati </a:t>
            </a:r>
            <a:r>
              <a:rPr lang="it-IT" dirty="0" smtClean="0"/>
              <a:t>dipendenti e ai familiari di primo grado, anche titolari di </a:t>
            </a:r>
            <a:r>
              <a:rPr lang="it-IT" dirty="0" err="1" smtClean="0"/>
              <a:t>p.iva</a:t>
            </a:r>
            <a:endParaRPr lang="it-IT" dirty="0" smtClean="0"/>
          </a:p>
          <a:p>
            <a:pPr>
              <a:spcBef>
                <a:spcPts val="1200"/>
              </a:spcBef>
              <a:buNone/>
            </a:pPr>
            <a:endParaRPr lang="it-IT" dirty="0" smtClean="0"/>
          </a:p>
          <a:p>
            <a:pPr marL="0" indent="0">
              <a:spcBef>
                <a:spcPts val="1200"/>
              </a:spcBef>
              <a:buNone/>
            </a:pPr>
            <a:endParaRPr lang="it-IT" dirty="0" smtClean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it-IT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it-IT" b="0" dirty="0" smtClean="0">
                <a:solidFill>
                  <a:schemeClr val="accent4"/>
                </a:solidFill>
              </a:rPr>
              <a:t>La possibilità di scegliere l’auto che desideri, il kilometraggio e la durata del contratto con un unico canone mensile.</a:t>
            </a:r>
          </a:p>
          <a:p>
            <a:pPr marL="2241550" indent="-2241550">
              <a:spcBef>
                <a:spcPts val="1800"/>
              </a:spcBef>
              <a:buNone/>
            </a:pPr>
            <a:r>
              <a:rPr lang="it-IT" dirty="0" smtClean="0">
                <a:solidFill>
                  <a:schemeClr val="tx1"/>
                </a:solidFill>
              </a:rPr>
              <a:t>1 auto, zero pensieri: </a:t>
            </a:r>
            <a:r>
              <a:rPr lang="it-IT" b="0" dirty="0" smtClean="0"/>
              <a:t>tutti i servizi compresi nel canone, per tutta la durata del contratto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P.</a:t>
            </a:r>
            <a:r>
              <a:rPr lang="en-US" dirty="0"/>
              <a:t>1</a:t>
            </a:r>
          </a:p>
        </p:txBody>
      </p:sp>
      <p:sp>
        <p:nvSpPr>
          <p:cNvPr id="7" name="Rettangolo 6"/>
          <p:cNvSpPr/>
          <p:nvPr/>
        </p:nvSpPr>
        <p:spPr>
          <a:xfrm>
            <a:off x="3347864" y="566124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dirty="0" smtClean="0">
                <a:hlinkClick r:id="rId2"/>
              </a:rPr>
              <a:t>mobilitysolutions.it</a:t>
            </a:r>
            <a:endParaRPr lang="it-IT" dirty="0"/>
          </a:p>
        </p:txBody>
      </p:sp>
      <p:pic>
        <p:nvPicPr>
          <p:cNvPr id="8" name="Picture 5" descr="C:\Users\seri\Desktop\px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894" y="4035376"/>
            <a:ext cx="819114" cy="761776"/>
          </a:xfrm>
          <a:prstGeom prst="rect">
            <a:avLst/>
          </a:prstGeom>
          <a:noFill/>
        </p:spPr>
      </p:pic>
      <p:sp>
        <p:nvSpPr>
          <p:cNvPr id="1028" name="AutoShape 4" descr="Risultati immagini per suv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1" name="AutoShape 7" descr="Risultati immagini per cabri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 bwMode="auto">
          <a:xfrm>
            <a:off x="467544" y="1412776"/>
            <a:ext cx="8100000" cy="108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bg1"/>
                </a:solidFill>
              </a:rPr>
              <a:t>PER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TE E LA TUA FAMIGLIA: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Noleggio a Lungo Termine 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ALD Automotive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 descr="Risultati immagini per FIAT 5O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1090" y="4450808"/>
            <a:ext cx="1264886" cy="778392"/>
          </a:xfrm>
          <a:prstGeom prst="rect">
            <a:avLst/>
          </a:prstGeom>
          <a:noFill/>
        </p:spPr>
      </p:pic>
      <p:pic>
        <p:nvPicPr>
          <p:cNvPr id="1029" name="Picture 5" descr="C:\Users\seri\Desktop\2017-audi-sq5-premium-plus-suv-angular-fro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34366"/>
            <a:ext cx="1368152" cy="908538"/>
          </a:xfrm>
          <a:prstGeom prst="rect">
            <a:avLst/>
          </a:prstGeom>
          <a:noFill/>
        </p:spPr>
      </p:pic>
      <p:pic>
        <p:nvPicPr>
          <p:cNvPr id="1032" name="Picture 8" descr="C:\Users\seri\Desktop\a5cabrio.size.h2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8554" y="4653136"/>
            <a:ext cx="2181598" cy="936104"/>
          </a:xfrm>
          <a:prstGeom prst="rect">
            <a:avLst/>
          </a:prstGeom>
          <a:noFill/>
        </p:spPr>
      </p:pic>
      <p:pic>
        <p:nvPicPr>
          <p:cNvPr id="1026" name="Picture 2" descr="Risultati immagini per smart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5946" y="4800346"/>
            <a:ext cx="1187982" cy="788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53783"/>
            <a:ext cx="7831137" cy="5000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CONVENZIONE </a:t>
            </a:r>
            <a:r>
              <a:rPr lang="en-US" dirty="0" smtClean="0">
                <a:solidFill>
                  <a:schemeClr val="tx1"/>
                </a:solidFill>
              </a:rPr>
              <a:t>ASSOCIATI E DIPENDENTI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52736"/>
            <a:ext cx="8029575" cy="4897437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b="0" dirty="0" smtClean="0"/>
              <a:t>TUTTE LE VETTURE CHE VUOI AD UN PREZZO SCONTATO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P.2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39503" y="5148480"/>
            <a:ext cx="510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smtClean="0">
                <a:solidFill>
                  <a:schemeClr val="accent4"/>
                </a:solidFill>
              </a:rPr>
              <a:t>Una vetrina di offerte:</a:t>
            </a:r>
          </a:p>
          <a:p>
            <a:pPr algn="l"/>
            <a:r>
              <a:rPr lang="it-IT" sz="1600" b="1" dirty="0" smtClean="0">
                <a:solidFill>
                  <a:srgbClr val="0070C0"/>
                </a:solidFill>
              </a:rPr>
              <a:t>mobilitysolutions.it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0829" y="514848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smtClean="0">
                <a:solidFill>
                  <a:schemeClr val="accent4"/>
                </a:solidFill>
              </a:rPr>
              <a:t>Una vetrina dinamica: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</a:rPr>
              <a:t>Sempre nuove offerte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39502" y="4161514"/>
            <a:ext cx="420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smtClean="0">
                <a:solidFill>
                  <a:schemeClr val="accent4"/>
                </a:solidFill>
              </a:rPr>
              <a:t>Offerte Periodiche: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</a:rPr>
              <a:t>Extra sconto per vetture in pronta consegna o consegna veloce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16599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smtClean="0">
                <a:solidFill>
                  <a:schemeClr val="accent4"/>
                </a:solidFill>
              </a:rPr>
              <a:t>Un codice sconto:</a:t>
            </a:r>
          </a:p>
          <a:p>
            <a:pPr algn="l"/>
            <a:r>
              <a:rPr lang="it-IT" sz="1600" b="1" dirty="0" err="1" smtClean="0">
                <a:solidFill>
                  <a:schemeClr val="bg2"/>
                </a:solidFill>
              </a:rPr>
              <a:t>aldpromo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355976" y="1615356"/>
            <a:ext cx="2520280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chemeClr val="accent4"/>
                </a:solidFill>
              </a:rPr>
              <a:t>-10%</a:t>
            </a:r>
            <a:endParaRPr lang="it-IT" sz="5400" dirty="0">
              <a:solidFill>
                <a:schemeClr val="accent4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16989" y="2488084"/>
            <a:ext cx="2789643" cy="1123712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</a:rPr>
              <a:t>-15%</a:t>
            </a:r>
            <a:endParaRPr lang="it-IT" sz="6000" b="1" dirty="0">
              <a:solidFill>
                <a:schemeClr val="tx2"/>
              </a:solidFill>
            </a:endParaRPr>
          </a:p>
        </p:txBody>
      </p:sp>
      <p:sp>
        <p:nvSpPr>
          <p:cNvPr id="11268" name="AutoShape 4" descr="Risultati immagini per VESP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69" name="Picture 5" descr="C:\Users\seri\Desktop\px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360" y="1881189"/>
            <a:ext cx="1897664" cy="1764828"/>
          </a:xfrm>
          <a:prstGeom prst="rect">
            <a:avLst/>
          </a:prstGeom>
          <a:noFill/>
        </p:spPr>
      </p:pic>
      <p:pic>
        <p:nvPicPr>
          <p:cNvPr id="11266" name="Picture 2" descr="Risultati immagini per FIAT 5O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09" y="1635224"/>
            <a:ext cx="3499951" cy="215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FULL RENT</a:t>
            </a:r>
            <a:endParaRPr lang="it-IT" kern="1200" cap="all" dirty="0">
              <a:solidFill>
                <a:srgbClr val="005B9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052513"/>
            <a:ext cx="8029575" cy="489743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it-IT" b="0" dirty="0" smtClean="0">
                <a:solidFill>
                  <a:schemeClr val="tx1"/>
                </a:solidFill>
              </a:rPr>
              <a:t>Basterà scegliere l’</a:t>
            </a:r>
            <a:r>
              <a:rPr lang="it-IT" kern="1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auto</a:t>
            </a:r>
            <a:r>
              <a:rPr lang="it-IT" b="0" dirty="0" smtClean="0">
                <a:solidFill>
                  <a:schemeClr val="tx1"/>
                </a:solidFill>
              </a:rPr>
              <a:t> che </a:t>
            </a:r>
            <a:r>
              <a:rPr lang="it-IT" b="0" dirty="0">
                <a:solidFill>
                  <a:schemeClr val="tx1"/>
                </a:solidFill>
              </a:rPr>
              <a:t>desideri, il </a:t>
            </a:r>
            <a:r>
              <a:rPr lang="it-IT" kern="1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chilometraggio</a:t>
            </a:r>
            <a:r>
              <a:rPr lang="it-IT" b="0" dirty="0" smtClean="0">
                <a:solidFill>
                  <a:schemeClr val="tx1"/>
                </a:solidFill>
              </a:rPr>
              <a:t> </a:t>
            </a:r>
            <a:r>
              <a:rPr lang="it-IT" b="0" dirty="0">
                <a:solidFill>
                  <a:schemeClr val="tx1"/>
                </a:solidFill>
              </a:rPr>
              <a:t>e la</a:t>
            </a:r>
            <a:r>
              <a:rPr lang="it-IT" kern="1200" dirty="0">
                <a:solidFill>
                  <a:schemeClr val="tx2"/>
                </a:solidFill>
                <a:latin typeface="Arial" charset="0"/>
                <a:cs typeface="Arial" charset="0"/>
              </a:rPr>
              <a:t> durata </a:t>
            </a:r>
            <a:r>
              <a:rPr lang="it-IT" b="0" dirty="0" smtClean="0">
                <a:solidFill>
                  <a:schemeClr val="tx1"/>
                </a:solidFill>
              </a:rPr>
              <a:t>del </a:t>
            </a:r>
            <a:r>
              <a:rPr lang="it-IT" b="0" dirty="0">
                <a:solidFill>
                  <a:schemeClr val="tx1"/>
                </a:solidFill>
              </a:rPr>
              <a:t>contratto </a:t>
            </a:r>
            <a:r>
              <a:rPr lang="it-IT" b="0" dirty="0" smtClean="0">
                <a:solidFill>
                  <a:schemeClr val="tx1"/>
                </a:solidFill>
              </a:rPr>
              <a:t>(da 12 a 72 mesi) con </a:t>
            </a:r>
            <a:r>
              <a:rPr lang="it-IT" kern="1200" dirty="0">
                <a:solidFill>
                  <a:schemeClr val="tx2"/>
                </a:solidFill>
                <a:latin typeface="Arial" charset="0"/>
                <a:cs typeface="Arial" charset="0"/>
              </a:rPr>
              <a:t>un unico canone mensile </a:t>
            </a:r>
            <a:r>
              <a:rPr lang="it-IT" b="0" dirty="0" smtClean="0">
                <a:solidFill>
                  <a:schemeClr val="tx1"/>
                </a:solidFill>
              </a:rPr>
              <a:t>che include</a:t>
            </a:r>
            <a:r>
              <a:rPr lang="it-IT" b="0" dirty="0" smtClean="0">
                <a:solidFill>
                  <a:schemeClr val="accent4"/>
                </a:solidFill>
              </a:rPr>
              <a:t>:</a:t>
            </a:r>
            <a:endParaRPr lang="it-IT" b="0" dirty="0">
              <a:solidFill>
                <a:schemeClr val="accent4"/>
              </a:solidFill>
            </a:endParaRPr>
          </a:p>
          <a:p>
            <a:pPr>
              <a:buNone/>
            </a:pPr>
            <a:endParaRPr lang="it-IT" kern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67544" y="1742613"/>
            <a:ext cx="626469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Immatricolazione, messa su strada e consegna del veicolo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Tassa di proprietà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Assicurazione RCA, </a:t>
            </a:r>
            <a:r>
              <a:rPr lang="it-IT" sz="1600" smtClean="0">
                <a:solidFill>
                  <a:schemeClr val="tx1"/>
                </a:solidFill>
              </a:rPr>
              <a:t>Danni Accessori, </a:t>
            </a:r>
            <a:r>
              <a:rPr lang="it-IT" sz="1600" dirty="0" smtClean="0">
                <a:solidFill>
                  <a:schemeClr val="tx1"/>
                </a:solidFill>
              </a:rPr>
              <a:t>Furto ed Incendio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Revisione periodica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Sostituzione pneumatici, se previsti in contratto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Auto sostitutiva e carte carburanti, se previsti in contratto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Manutenzione ordinaria e straordinaria presso la rete di assistenza di circa 12.000 centri convenzionati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Assistenza e Soccorso Stradale 24/7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Servizi amministrativi, gestione pratiche e multe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Servizio Clienti dedicato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Servizi on-line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Condizioni esclusive sull’acquisto dell’auto noleggiata, al termine del contratto</a:t>
            </a:r>
            <a:endParaRPr lang="it-IT" sz="1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07" y="2420888"/>
            <a:ext cx="2352206" cy="2216502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052736"/>
            <a:ext cx="7355425" cy="648072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it-IT" sz="1800" dirty="0">
                <a:solidFill>
                  <a:schemeClr val="accent4"/>
                </a:solidFill>
              </a:rPr>
              <a:t>Il modo più </a:t>
            </a:r>
            <a:r>
              <a:rPr lang="it-IT" sz="1800" dirty="0" smtClean="0">
                <a:solidFill>
                  <a:schemeClr val="accent4"/>
                </a:solidFill>
              </a:rPr>
              <a:t>semplice per </a:t>
            </a:r>
            <a:r>
              <a:rPr lang="it-IT" sz="1800" dirty="0">
                <a:solidFill>
                  <a:schemeClr val="accent4"/>
                </a:solidFill>
              </a:rPr>
              <a:t>accedere alle soluzioni di mobilità passando dall’auto di proprietà al noleggio a lungo termine. </a:t>
            </a:r>
          </a:p>
          <a:p>
            <a:pPr marL="0" indent="0" algn="ctr">
              <a:spcBef>
                <a:spcPts val="1800"/>
              </a:spcBef>
              <a:buNone/>
            </a:pPr>
            <a:endParaRPr lang="it-IT" sz="1800" b="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23528" y="166328"/>
            <a:ext cx="6192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PERMUTA</a:t>
            </a:r>
            <a:endParaRPr lang="en-US" sz="1600" b="1" cap="all" dirty="0">
              <a:solidFill>
                <a:srgbClr val="005B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893" y="2708920"/>
            <a:ext cx="3736187" cy="223224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P.4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6895" y="1988840"/>
            <a:ext cx="51951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eaLnBrk="0" hangingPunct="0">
              <a:buClr>
                <a:srgbClr val="141414"/>
              </a:buClr>
              <a:buFont typeface="Wingdings" panose="05000000000000000000" pitchFamily="2" charset="2"/>
              <a:buChar char="§"/>
            </a:pPr>
            <a:r>
              <a:rPr lang="it-IT" sz="1600" b="1" dirty="0" smtClean="0">
                <a:solidFill>
                  <a:srgbClr val="0072B6"/>
                </a:solidFill>
                <a:latin typeface="Arial"/>
                <a:cs typeface="Arial"/>
              </a:rPr>
              <a:t>Valut</a:t>
            </a: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azion</a:t>
            </a:r>
            <a:r>
              <a:rPr lang="it-IT" sz="1600" b="1" dirty="0" smtClean="0">
                <a:solidFill>
                  <a:srgbClr val="0072B6"/>
                </a:solidFill>
                <a:latin typeface="Arial"/>
                <a:cs typeface="Arial"/>
              </a:rPr>
              <a:t>e Garantita: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acquistiamo la tua auto usata al valore garantito dai parametri del periodico Quattroruote</a:t>
            </a:r>
            <a:r>
              <a:rPr lang="it-IT" sz="1600" dirty="0" smtClean="0">
                <a:solidFill>
                  <a:srgbClr val="141414"/>
                </a:solidFill>
                <a:latin typeface="Arial"/>
                <a:cs typeface="Arial"/>
              </a:rPr>
              <a:t>, previa analisi di fattibilità.</a:t>
            </a:r>
          </a:p>
          <a:p>
            <a:pPr marL="285750" lvl="0" indent="-285750" algn="l" eaLnBrk="0" hangingPunct="0">
              <a:buClr>
                <a:srgbClr val="141414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solidFill>
                <a:srgbClr val="141414"/>
              </a:solidFill>
              <a:latin typeface="Arial"/>
              <a:cs typeface="Arial"/>
            </a:endParaRPr>
          </a:p>
          <a:p>
            <a:pPr marL="285750" lvl="0" indent="-285750" algn="l" eaLnBrk="0" hangingPunct="0">
              <a:buClr>
                <a:srgbClr val="141414"/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72B6"/>
                </a:solidFill>
                <a:latin typeface="Arial"/>
                <a:cs typeface="Arial"/>
              </a:rPr>
              <a:t>Un vantaggio in più:</a:t>
            </a:r>
            <a:r>
              <a:rPr lang="it-IT" sz="1600" dirty="0" smtClean="0">
                <a:solidFill>
                  <a:srgbClr val="141414"/>
                </a:solidFill>
                <a:latin typeface="Arial"/>
                <a:cs typeface="Arial"/>
              </a:rPr>
              <a:t> è possibile dare in permuta anche un’auto non di tua proprietà.     </a:t>
            </a:r>
          </a:p>
          <a:p>
            <a:pPr marL="285750" lvl="0" indent="-285750" algn="l" eaLnBrk="0" hangingPunct="0">
              <a:buClr>
                <a:srgbClr val="141414"/>
              </a:buClr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141414"/>
              </a:solidFill>
              <a:latin typeface="Arial"/>
              <a:cs typeface="Arial"/>
            </a:endParaRPr>
          </a:p>
          <a:p>
            <a:pPr marL="285750" lvl="0" indent="-285750" algn="l" eaLnBrk="0" hangingPunct="0">
              <a:buClr>
                <a:srgbClr val="141414"/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72B6"/>
                </a:solidFill>
                <a:latin typeface="Arial"/>
                <a:cs typeface="Arial"/>
              </a:rPr>
              <a:t>Come funziona: </a:t>
            </a:r>
            <a:r>
              <a:rPr lang="it-IT" sz="1600" dirty="0" smtClean="0">
                <a:solidFill>
                  <a:srgbClr val="141414"/>
                </a:solidFill>
                <a:latin typeface="Arial"/>
                <a:cs typeface="Arial"/>
              </a:rPr>
              <a:t>puoi scegliere se convertire l’ammontare della permuta in un anticipo e ridurre il canone di noleggio oppure ricevere via bonifico la parte eccedente il 10% della valutazione.     </a:t>
            </a:r>
          </a:p>
          <a:p>
            <a:pPr marL="285750" lvl="0" indent="-285750" algn="l" eaLnBrk="0" hangingPunct="0">
              <a:buClr>
                <a:srgbClr val="141414"/>
              </a:buClr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141414"/>
              </a:solidFill>
              <a:latin typeface="Arial"/>
              <a:cs typeface="Arial"/>
            </a:endParaRPr>
          </a:p>
          <a:p>
            <a:pPr marL="285750" lvl="0" indent="-285750" algn="l" eaLnBrk="0" hangingPunct="0">
              <a:buClr>
                <a:srgbClr val="141414"/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72B6"/>
                </a:solidFill>
                <a:latin typeface="Arial"/>
                <a:cs typeface="Arial"/>
              </a:rPr>
              <a:t>Novità:</a:t>
            </a:r>
            <a:r>
              <a:rPr lang="it-IT" sz="1600" dirty="0">
                <a:solidFill>
                  <a:srgbClr val="141414"/>
                </a:solidFill>
                <a:latin typeface="Arial"/>
                <a:cs typeface="Arial"/>
              </a:rPr>
              <a:t> da oggi  ti garantiamo il ritiro immediato del tuo </a:t>
            </a:r>
            <a:r>
              <a:rPr lang="it-IT" sz="1600" dirty="0" smtClean="0">
                <a:solidFill>
                  <a:srgbClr val="141414"/>
                </a:solidFill>
                <a:latin typeface="Arial"/>
                <a:cs typeface="Arial"/>
              </a:rPr>
              <a:t>usato ed </a:t>
            </a:r>
            <a:r>
              <a:rPr lang="it-IT" sz="1600" dirty="0">
                <a:solidFill>
                  <a:srgbClr val="141414"/>
                </a:solidFill>
                <a:latin typeface="Arial"/>
                <a:cs typeface="Arial"/>
              </a:rPr>
              <a:t>i</a:t>
            </a:r>
            <a:r>
              <a:rPr lang="it-IT" sz="1600" dirty="0" smtClean="0">
                <a:solidFill>
                  <a:srgbClr val="141414"/>
                </a:solidFill>
                <a:latin typeface="Arial"/>
                <a:cs typeface="Arial"/>
              </a:rPr>
              <a:t>n </a:t>
            </a:r>
            <a:r>
              <a:rPr lang="it-IT" sz="1600" dirty="0">
                <a:solidFill>
                  <a:srgbClr val="141414"/>
                </a:solidFill>
                <a:latin typeface="Arial"/>
                <a:cs typeface="Arial"/>
              </a:rPr>
              <a:t>attesa della consegna del nuovo </a:t>
            </a:r>
            <a:r>
              <a:rPr lang="it-IT" sz="1600" dirty="0" smtClean="0">
                <a:solidFill>
                  <a:srgbClr val="141414"/>
                </a:solidFill>
                <a:latin typeface="Arial"/>
                <a:cs typeface="Arial"/>
              </a:rPr>
              <a:t>ordine </a:t>
            </a:r>
            <a:r>
              <a:rPr lang="it-IT" sz="1600" dirty="0">
                <a:solidFill>
                  <a:srgbClr val="141414"/>
                </a:solidFill>
                <a:latin typeface="Arial"/>
                <a:cs typeface="Arial"/>
              </a:rPr>
              <a:t>potrai salire subito a bordo di un’auto ALD usufruendo di tariffe agevolate.</a:t>
            </a:r>
          </a:p>
          <a:p>
            <a:pPr lvl="0" algn="l" eaLnBrk="0" hangingPunct="0">
              <a:buClr>
                <a:srgbClr val="141414"/>
              </a:buClr>
            </a:pPr>
            <a:r>
              <a:rPr lang="it-IT" sz="1600" dirty="0" smtClean="0">
                <a:solidFill>
                  <a:srgbClr val="141414"/>
                </a:solidFill>
                <a:latin typeface="Arial"/>
                <a:cs typeface="Arial"/>
              </a:rPr>
              <a:t>               </a:t>
            </a:r>
            <a:endParaRPr lang="it-IT" sz="1600" dirty="0">
              <a:solidFill>
                <a:srgbClr val="14141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0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7507" y="260648"/>
            <a:ext cx="7831137" cy="500063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ALD 2life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BA0E37C3-01E7-4960-9F72-FBCFE72C40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3419872" y="935429"/>
            <a:ext cx="525676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3600" b="1" dirty="0">
                <a:solidFill>
                  <a:srgbClr val="0072B6"/>
                </a:solidFill>
                <a:latin typeface="+mn-lt"/>
              </a:rPr>
              <a:t>LA SECONDA VITA</a:t>
            </a:r>
          </a:p>
          <a:p>
            <a:pPr algn="l"/>
            <a:r>
              <a:rPr lang="it-IT" sz="3600" b="1" dirty="0">
                <a:solidFill>
                  <a:srgbClr val="0072B6"/>
                </a:solidFill>
                <a:latin typeface="+mn-lt"/>
              </a:rPr>
              <a:t>DEL NOLEGGIO.</a:t>
            </a:r>
          </a:p>
          <a:p>
            <a:pPr algn="l"/>
            <a:r>
              <a:rPr lang="it-IT" sz="1400" dirty="0">
                <a:latin typeface="+mj-lt"/>
              </a:rPr>
              <a:t>Con ALD2life puoi noleggiare l’usato </a:t>
            </a:r>
            <a:r>
              <a:rPr lang="it-IT" sz="1400" dirty="0" smtClean="0">
                <a:latin typeface="+mj-lt"/>
              </a:rPr>
              <a:t>revisionato da </a:t>
            </a:r>
            <a:r>
              <a:rPr lang="it-IT" sz="1400" dirty="0">
                <a:latin typeface="+mj-lt"/>
              </a:rPr>
              <a:t>ALD e approfittare di un canone </a:t>
            </a:r>
            <a:r>
              <a:rPr lang="it-IT" sz="1400" dirty="0" err="1">
                <a:latin typeface="+mj-lt"/>
              </a:rPr>
              <a:t>all</a:t>
            </a:r>
            <a:r>
              <a:rPr lang="it-IT" sz="1400" dirty="0">
                <a:latin typeface="+mj-lt"/>
              </a:rPr>
              <a:t>-inclusive molto vantaggioso</a:t>
            </a:r>
            <a:r>
              <a:rPr lang="it-IT" sz="1400" dirty="0" smtClean="0">
                <a:latin typeface="+mj-lt"/>
              </a:rPr>
              <a:t>.</a:t>
            </a:r>
          </a:p>
          <a:p>
            <a:pPr algn="l"/>
            <a:r>
              <a:rPr lang="it-IT" sz="1400" dirty="0">
                <a:latin typeface="+mj-lt"/>
              </a:rPr>
              <a:t>Scegli tra un’ampia selezione di auto, garantite da ALD e sottoposte a controlli accurati </a:t>
            </a:r>
            <a:r>
              <a:rPr lang="it-IT" sz="1400" dirty="0" smtClean="0">
                <a:latin typeface="+mj-lt"/>
              </a:rPr>
              <a:t>sulla meccanica </a:t>
            </a:r>
            <a:r>
              <a:rPr lang="it-IT" sz="1400" dirty="0">
                <a:latin typeface="+mj-lt"/>
              </a:rPr>
              <a:t>e sulla carrozzeria. Ma i vantaggi non sono finiti</a:t>
            </a:r>
            <a:r>
              <a:rPr lang="it-IT" sz="1400" dirty="0" smtClean="0">
                <a:latin typeface="+mj-lt"/>
              </a:rPr>
              <a:t>.</a:t>
            </a:r>
            <a:endParaRPr lang="it-IT" sz="1400" dirty="0"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4380200"/>
            <a:ext cx="61206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Immatricolazione</a:t>
            </a:r>
            <a:r>
              <a:rPr lang="it-IT" sz="1100" dirty="0">
                <a:latin typeface="+mj-lt"/>
              </a:rPr>
              <a:t>, messa su strada e consegna del </a:t>
            </a:r>
            <a:r>
              <a:rPr lang="it-IT" sz="1100" dirty="0" smtClean="0">
                <a:latin typeface="+mj-lt"/>
              </a:rPr>
              <a:t>veicolo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Tassa </a:t>
            </a:r>
            <a:r>
              <a:rPr lang="it-IT" sz="1100" dirty="0">
                <a:latin typeface="+mj-lt"/>
              </a:rPr>
              <a:t>di proprietà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Assicurazione </a:t>
            </a:r>
            <a:r>
              <a:rPr lang="it-IT" sz="1100" dirty="0">
                <a:latin typeface="+mj-lt"/>
              </a:rPr>
              <a:t>RCA, copertura assicurativa in caso di infortunio al conducente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Esonero </a:t>
            </a:r>
            <a:r>
              <a:rPr lang="it-IT" sz="1100" dirty="0">
                <a:latin typeface="+mj-lt"/>
              </a:rPr>
              <a:t>da responsabilità per incendio, furto e danni al veicolo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Manutenzione </a:t>
            </a:r>
            <a:r>
              <a:rPr lang="it-IT" sz="1100" dirty="0">
                <a:latin typeface="+mj-lt"/>
              </a:rPr>
              <a:t>ordinaria e straordinaria presso una rete di circa 10.000 centri convenzionati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Soccorso </a:t>
            </a:r>
            <a:r>
              <a:rPr lang="it-IT" sz="1100" dirty="0">
                <a:latin typeface="+mj-lt"/>
              </a:rPr>
              <a:t>Stradale 24 ore su 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Servizio </a:t>
            </a:r>
            <a:r>
              <a:rPr lang="it-IT" sz="1100" dirty="0">
                <a:latin typeface="+mj-lt"/>
              </a:rPr>
              <a:t>Clienti dedicato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Gestione </a:t>
            </a:r>
            <a:r>
              <a:rPr lang="it-IT" sz="1100" dirty="0">
                <a:latin typeface="+mj-lt"/>
              </a:rPr>
              <a:t>delle pratiche amministrative e delle multe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Area </a:t>
            </a:r>
            <a:r>
              <a:rPr lang="it-IT" sz="1100" dirty="0">
                <a:latin typeface="+mj-lt"/>
              </a:rPr>
              <a:t>web dedicata alla gestione dei veicoli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 smtClean="0">
                <a:latin typeface="+mj-lt"/>
              </a:rPr>
              <a:t>Facoltà </a:t>
            </a:r>
            <a:r>
              <a:rPr lang="it-IT" sz="1100" dirty="0">
                <a:latin typeface="+mj-lt"/>
              </a:rPr>
              <a:t>di prelazione sul veicolo locato.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56" y="976801"/>
            <a:ext cx="2767290" cy="238019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67544" y="3501008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600" dirty="0">
                <a:solidFill>
                  <a:srgbClr val="0072B6"/>
                </a:solidFill>
                <a:latin typeface="+mn-lt"/>
              </a:rPr>
              <a:t>IL CANONE È SCONTATO.</a:t>
            </a:r>
          </a:p>
          <a:p>
            <a:pPr algn="l"/>
            <a:r>
              <a:rPr lang="it-IT" sz="1400" dirty="0">
                <a:latin typeface="+mn-lt"/>
              </a:rPr>
              <a:t>Il canone mensile ha un costo </a:t>
            </a:r>
            <a:r>
              <a:rPr lang="it-IT" sz="1400" dirty="0" smtClean="0">
                <a:latin typeface="+mn-lt"/>
              </a:rPr>
              <a:t>ridotto del 20% rispetto al nuovo, ma </a:t>
            </a:r>
            <a:r>
              <a:rPr lang="it-IT" sz="1400" dirty="0">
                <a:latin typeface="+mn-lt"/>
              </a:rPr>
              <a:t>include tutti i servizi del noleggio.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34" y="5399446"/>
            <a:ext cx="2090738" cy="76585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724128" y="3451647"/>
            <a:ext cx="2784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it-IT" sz="1600" dirty="0" smtClean="0">
                <a:solidFill>
                  <a:srgbClr val="0072B6"/>
                </a:solidFill>
                <a:latin typeface="+mn-lt"/>
                <a:ea typeface="Calibri" panose="020F0502020204030204" pitchFamily="34" charset="0"/>
              </a:rPr>
              <a:t>PNEUMATICI  GARANTITI.</a:t>
            </a:r>
          </a:p>
          <a:p>
            <a:pPr lvl="0" algn="l">
              <a:spcAft>
                <a:spcPts val="0"/>
              </a:spcAft>
            </a:pPr>
            <a:r>
              <a:rPr lang="it-IT" sz="14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le </a:t>
            </a:r>
            <a:r>
              <a:rPr lang="it-IT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auto sono dotate di un nuovo treno di pneumatici </a:t>
            </a:r>
            <a:r>
              <a:rPr lang="it-IT" sz="14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estivi.</a:t>
            </a:r>
            <a:endParaRPr lang="it-IT" sz="1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684" y="224162"/>
            <a:ext cx="7657596" cy="594128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ALD 2 WHEELS</a:t>
            </a:r>
            <a:endParaRPr lang="it-IT" kern="1200" cap="all" dirty="0">
              <a:solidFill>
                <a:srgbClr val="005B9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48064" y="4990029"/>
            <a:ext cx="3960440" cy="9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 anchor="ctr">
            <a:spAutoFit/>
          </a:bodyPr>
          <a:lstStyle/>
          <a:p>
            <a:pPr lvl="0" algn="l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Siamo i primi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+mn-cs"/>
              </a:rPr>
              <a:t>ad offrire </a:t>
            </a:r>
          </a:p>
          <a:p>
            <a:pPr lvl="0" algn="l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Arial"/>
                <a:cs typeface="+mn-cs"/>
              </a:rPr>
              <a:t>l’esperienza del noleggio a </a:t>
            </a: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due ruote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, </a:t>
            </a:r>
          </a:p>
          <a:p>
            <a:pPr lvl="0" algn="l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Arial"/>
                <a:cs typeface="+mn-cs"/>
              </a:rPr>
              <a:t>con i vantaggi di quattro.</a:t>
            </a:r>
          </a:p>
          <a:p>
            <a:pPr eaLnBrk="0" hangingPunct="0">
              <a:lnSpc>
                <a:spcPct val="90000"/>
              </a:lnSpc>
            </a:pPr>
            <a:endParaRPr lang="it-IT" sz="1600" dirty="0"/>
          </a:p>
        </p:txBody>
      </p:sp>
      <p:pic>
        <p:nvPicPr>
          <p:cNvPr id="8" name="Picture 19" descr="\\It-bkproma2\marketing prodotto\COMM-WEB\2013\Prodotti\2Wheels\FOTO MOTO\Ducati\diavel dark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86074" y="2924944"/>
            <a:ext cx="3262390" cy="20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Schermata 2015-09-20 alle 10.31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40" y="3615027"/>
            <a:ext cx="2232795" cy="215886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80447" y="1227131"/>
            <a:ext cx="8539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Tutti i vantaggi del Noleggio a Lungo Termine,</a:t>
            </a: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oggi sono disponibili anche </a:t>
            </a: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per le 2 ruote. </a:t>
            </a:r>
          </a:p>
          <a:p>
            <a:pPr algn="l"/>
            <a:endParaRPr lang="it-IT" sz="16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381956" y="1916832"/>
            <a:ext cx="8300030" cy="671546"/>
            <a:chOff x="209554" y="1814729"/>
            <a:chExt cx="8124600" cy="570698"/>
          </a:xfrm>
        </p:grpSpPr>
        <p:pic>
          <p:nvPicPr>
            <p:cNvPr id="12" name="Picture 4" descr="http://www.nmamx.com/images/nma_sponsor_slider/ktm_logo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472" y="1962227"/>
              <a:ext cx="600682" cy="212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4" y="1855953"/>
              <a:ext cx="467182" cy="409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70" y="1855953"/>
              <a:ext cx="420802" cy="42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http://images.vectorhq.com/images/previews/61d/yamaha-logo-psd-449836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336" y="1848224"/>
              <a:ext cx="453607" cy="42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 descr="http://thingiverse-production.s3.amazonaws.com/renders/d2/99/53/07/5c/Suzuki-Car-Logo-1-Download-2014_preview_featured.jpg?_sm_au_=iVVMnVff4WPNMqD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507" y="1904907"/>
              <a:ext cx="443426" cy="31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134" y="1880430"/>
              <a:ext cx="432114" cy="4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053" y="1853377"/>
              <a:ext cx="553151" cy="41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http://cgrantandcompany.com/york-identity/wp-content/uploads/bmw-logo-300x300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204" y="1852088"/>
              <a:ext cx="509035" cy="476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http://www.designtagebuch.de/wp-content/uploads/mediathek/peugeot-logo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044" y="1814729"/>
              <a:ext cx="822341" cy="570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6" descr="http://2.bp.blogspot.com/-MS48whH3SCA/TqRorA0GYMI/AAAAAAAAh6Y/myVg1PtGWEA/s1600/kawasaki_logo1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896" y="2004659"/>
              <a:ext cx="821340" cy="133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Immagine 17" descr="logo 2wheels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830" y="3741007"/>
            <a:ext cx="1765245" cy="9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9"/>
          <p:cNvSpPr>
            <a:spLocks noChangeArrowheads="1"/>
          </p:cNvSpPr>
          <p:nvPr/>
        </p:nvSpPr>
        <p:spPr bwMode="auto">
          <a:xfrm>
            <a:off x="179512" y="2636912"/>
            <a:ext cx="4770054" cy="7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8" rIns="91437" bIns="45718">
            <a:spAutoFit/>
          </a:bodyPr>
          <a:lstStyle/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+mn-cs"/>
              </a:rPr>
              <a:t>                 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+mn-cs"/>
              </a:rPr>
              <a:t>Sei libero di goderti l’</a:t>
            </a: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emozione</a:t>
            </a:r>
            <a:r>
              <a:rPr lang="it-IT" sz="1600" dirty="0" smtClean="0">
                <a:solidFill>
                  <a:srgbClr val="DEF5FA">
                    <a:lumMod val="50000"/>
                  </a:srgbClr>
                </a:solidFill>
                <a:latin typeface="Arial"/>
                <a:cs typeface="+mn-cs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+mn-cs"/>
              </a:rPr>
              <a:t>della moto e lasciare a noi i problemi della sua </a:t>
            </a: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gestione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+mn-cs"/>
              </a:rPr>
              <a:t>. </a:t>
            </a:r>
            <a:endParaRPr lang="it-IT" sz="16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59788" y="6416675"/>
            <a:ext cx="360362" cy="441325"/>
          </a:xfrm>
        </p:spPr>
        <p:txBody>
          <a:bodyPr/>
          <a:lstStyle/>
          <a:p>
            <a:r>
              <a:rPr lang="en-US" dirty="0" smtClean="0"/>
              <a:t>P.5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RICARICAR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P.</a:t>
            </a:r>
            <a:r>
              <a:rPr lang="en-US" dirty="0"/>
              <a:t>6</a:t>
            </a:r>
          </a:p>
        </p:txBody>
      </p:sp>
      <p:sp>
        <p:nvSpPr>
          <p:cNvPr id="7" name="Rettangolo 6"/>
          <p:cNvSpPr/>
          <p:nvPr/>
        </p:nvSpPr>
        <p:spPr>
          <a:xfrm>
            <a:off x="537952" y="822183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it-IT" sz="1600" dirty="0" smtClean="0"/>
              <a:t>Con </a:t>
            </a:r>
            <a:r>
              <a:rPr lang="it-IT" sz="1600" b="1" dirty="0" smtClean="0">
                <a:solidFill>
                  <a:schemeClr val="bg2"/>
                </a:solidFill>
              </a:rPr>
              <a:t>Ricaricar</a:t>
            </a:r>
            <a:r>
              <a:rPr lang="it-IT" sz="1600" dirty="0" smtClean="0">
                <a:solidFill>
                  <a:schemeClr val="bg2"/>
                </a:solidFill>
              </a:rPr>
              <a:t> </a:t>
            </a:r>
            <a:r>
              <a:rPr lang="it-IT" sz="1600" dirty="0" smtClean="0"/>
              <a:t>rivoluzioni il tuo modo di muoverti e paghi solo i chilometri che percorri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539552" y="4797152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b="1" dirty="0" smtClean="0">
                <a:solidFill>
                  <a:schemeClr val="tx2"/>
                </a:solidFill>
              </a:rPr>
              <a:t>La giusta ricarica, quando e come vuoi.</a:t>
            </a:r>
          </a:p>
          <a:p>
            <a:pPr algn="l">
              <a:spcBef>
                <a:spcPts val="1200"/>
              </a:spcBef>
            </a:pPr>
            <a:r>
              <a:rPr lang="it-IT" sz="1600" dirty="0" smtClean="0"/>
              <a:t>Devi percorrere più km del previsto? Scegli la tua ricarica tra i diversi tagli disponibili e acquistala quando vuoi su </a:t>
            </a:r>
            <a:r>
              <a:rPr lang="it-IT" sz="1600" b="1" dirty="0" smtClean="0"/>
              <a:t>Ricaricar.online</a:t>
            </a:r>
            <a:r>
              <a:rPr lang="it-IT" sz="1600" dirty="0" smtClean="0"/>
              <a:t> </a:t>
            </a:r>
            <a:r>
              <a:rPr lang="it-IT" sz="1600" dirty="0"/>
              <a:t>c</a:t>
            </a:r>
            <a:r>
              <a:rPr lang="it-IT" sz="1600" dirty="0" smtClean="0"/>
              <a:t>omodo e conveniente: </a:t>
            </a:r>
            <a:r>
              <a:rPr lang="it-IT" sz="1600" b="1" dirty="0" smtClean="0"/>
              <a:t>più ricarichi, più risparmi.</a:t>
            </a:r>
            <a:endParaRPr lang="it-IT" sz="16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5760640" cy="3009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046290" y="4815560"/>
            <a:ext cx="4278238" cy="1457534"/>
            <a:chOff x="5784162" y="3968777"/>
            <a:chExt cx="6030028" cy="1012867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6497546" y="3968777"/>
              <a:ext cx="1901066" cy="307623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endParaRPr lang="it-IT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784162" y="4106103"/>
              <a:ext cx="6030028" cy="875541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tx2"/>
                  </a:solidFill>
                </a:rPr>
                <a:t>-10% -15%</a:t>
              </a:r>
              <a:endParaRPr lang="it-IT" sz="1050" b="1" dirty="0" smtClean="0">
                <a:solidFill>
                  <a:schemeClr val="tx2"/>
                </a:solidFill>
              </a:endParaRPr>
            </a:p>
            <a:p>
              <a:r>
                <a:rPr lang="it-IT" sz="1600" b="1" dirty="0" smtClean="0">
                  <a:solidFill>
                    <a:schemeClr val="tx1"/>
                  </a:solidFill>
                </a:rPr>
                <a:t>vs offerte vetrina ALD </a:t>
              </a:r>
            </a:p>
            <a:p>
              <a:r>
                <a:rPr lang="it-IT" sz="1600" dirty="0" smtClean="0">
                  <a:solidFill>
                    <a:schemeClr val="tx1"/>
                  </a:solidFill>
                </a:rPr>
                <a:t>mobilitysolutions.it</a:t>
              </a:r>
              <a:endParaRPr lang="it-IT" sz="1600" dirty="0">
                <a:solidFill>
                  <a:schemeClr val="tx1"/>
                </a:solidFill>
              </a:endParaRPr>
            </a:p>
            <a:p>
              <a:endParaRPr lang="it-I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79" y="260350"/>
            <a:ext cx="7831137" cy="500063"/>
          </a:xfrm>
        </p:spPr>
        <p:txBody>
          <a:bodyPr/>
          <a:lstStyle/>
          <a:p>
            <a:r>
              <a:rPr lang="en-US" kern="1200" cap="all" dirty="0" err="1" smtClean="0">
                <a:solidFill>
                  <a:schemeClr val="tx1"/>
                </a:solidFill>
              </a:rPr>
              <a:t>Vantaggi</a:t>
            </a:r>
            <a:r>
              <a:rPr lang="en-US" kern="1200" cap="all" dirty="0" smtClean="0">
                <a:solidFill>
                  <a:schemeClr val="tx1"/>
                </a:solidFill>
              </a:rPr>
              <a:t> del </a:t>
            </a:r>
            <a:r>
              <a:rPr lang="en-US" kern="1200" cap="all" dirty="0" err="1" smtClean="0">
                <a:solidFill>
                  <a:schemeClr val="tx1"/>
                </a:solidFill>
              </a:rPr>
              <a:t>noleggio</a:t>
            </a:r>
            <a:r>
              <a:rPr lang="en-US" kern="1200" cap="all" dirty="0" smtClean="0">
                <a:solidFill>
                  <a:schemeClr val="tx1"/>
                </a:solidFill>
              </a:rPr>
              <a:t> </a:t>
            </a:r>
            <a:endParaRPr lang="it-IT" kern="1200" cap="all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544" y="1052736"/>
            <a:ext cx="8501070" cy="44088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141414"/>
              </a:buClr>
            </a:pPr>
            <a:endParaRPr lang="it-IT" sz="900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rgbClr val="141414"/>
              </a:buClr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Certezza delle spese </a:t>
            </a:r>
            <a:r>
              <a:rPr lang="it-IT" sz="1600" dirty="0" smtClean="0">
                <a:solidFill>
                  <a:schemeClr val="tx1"/>
                </a:solidFill>
              </a:rPr>
              <a:t>grazie al canone fisso e costante per tutta la durata contrattuale</a:t>
            </a:r>
            <a:endParaRPr lang="it-IT" sz="900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rgbClr val="141414"/>
              </a:buClr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Un consulente personale </a:t>
            </a: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per la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costruzione </a:t>
            </a: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su misura del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contratto e dei servizi</a:t>
            </a:r>
            <a:endParaRPr lang="it-IT" sz="9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lnSpc>
                <a:spcPct val="150000"/>
              </a:lnSpc>
              <a:buClr>
                <a:srgbClr val="141414"/>
              </a:buClr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/>
                </a:solidFill>
                <a:latin typeface="Arial"/>
                <a:cs typeface="Arial"/>
              </a:rPr>
              <a:t>Un portale </a:t>
            </a: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web </a:t>
            </a:r>
            <a:r>
              <a:rPr lang="it-IT" sz="1600" b="1" dirty="0" smtClean="0">
                <a:solidFill>
                  <a:schemeClr val="tx2"/>
                </a:solidFill>
                <a:latin typeface="Arial"/>
                <a:cs typeface="Arial"/>
              </a:rPr>
              <a:t>dedicato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per </a:t>
            </a: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la gestione del </a:t>
            </a: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veicolo e della sua mobilità</a:t>
            </a:r>
            <a:endParaRPr lang="it-IT" sz="900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rgbClr val="141414"/>
              </a:buClr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Nessuna </a:t>
            </a:r>
            <a:r>
              <a:rPr lang="it-IT" sz="1600" b="1" dirty="0" smtClean="0">
                <a:solidFill>
                  <a:schemeClr val="tx2"/>
                </a:solidFill>
                <a:latin typeface="Arial"/>
                <a:cs typeface="Arial"/>
              </a:rPr>
              <a:t>preoccupazione </a:t>
            </a:r>
            <a:r>
              <a:rPr lang="it-IT" sz="1600" dirty="0" smtClean="0">
                <a:solidFill>
                  <a:schemeClr val="tx1"/>
                </a:solidFill>
              </a:rPr>
              <a:t>finale legata </a:t>
            </a:r>
            <a:r>
              <a:rPr lang="it-IT" sz="1600" dirty="0">
                <a:solidFill>
                  <a:schemeClr val="tx1"/>
                </a:solidFill>
              </a:rPr>
              <a:t>alla vendita del </a:t>
            </a:r>
            <a:r>
              <a:rPr lang="it-IT" sz="1600" b="1" dirty="0">
                <a:solidFill>
                  <a:schemeClr val="tx2"/>
                </a:solidFill>
                <a:latin typeface="Arial"/>
                <a:cs typeface="Arial"/>
              </a:rPr>
              <a:t>veicolo </a:t>
            </a:r>
            <a:r>
              <a:rPr lang="it-IT" sz="1600" b="1" dirty="0" smtClean="0">
                <a:solidFill>
                  <a:schemeClr val="tx2"/>
                </a:solidFill>
                <a:latin typeface="Arial"/>
                <a:cs typeface="Arial"/>
              </a:rPr>
              <a:t>usato</a:t>
            </a:r>
          </a:p>
          <a:p>
            <a:pPr marL="285750" indent="-285750" algn="l">
              <a:lnSpc>
                <a:spcPct val="150000"/>
              </a:lnSpc>
              <a:buClr>
                <a:srgbClr val="141414"/>
              </a:buClr>
              <a:buFont typeface="Wingdings" panose="05000000000000000000" pitchFamily="2" charset="2"/>
              <a:buChar char="§"/>
            </a:pPr>
            <a:endParaRPr lang="it-IT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Clr>
                <a:srgbClr val="141414"/>
              </a:buClr>
            </a:pPr>
            <a:r>
              <a:rPr lang="it-IT" dirty="0" smtClean="0">
                <a:solidFill>
                  <a:schemeClr val="tx1"/>
                </a:solidFill>
              </a:rPr>
              <a:t>…e per </a:t>
            </a:r>
            <a:r>
              <a:rPr lang="it-IT" dirty="0" smtClean="0">
                <a:solidFill>
                  <a:schemeClr val="tx1"/>
                </a:solidFill>
              </a:rPr>
              <a:t>gli associati, i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dipendenti ed i familiari di I° grado </a:t>
            </a:r>
          </a:p>
          <a:p>
            <a:pPr marL="742950" lvl="1" indent="-285750" algn="l">
              <a:lnSpc>
                <a:spcPct val="150000"/>
              </a:lnSpc>
              <a:buClr>
                <a:srgbClr val="141414"/>
              </a:buClr>
              <a:buFont typeface="Arial" panose="020B0604020202020204" pitchFamily="34" charset="0"/>
              <a:buChar char="•"/>
            </a:pPr>
            <a:r>
              <a:rPr lang="it-IT" u="sng" dirty="0" smtClean="0">
                <a:solidFill>
                  <a:schemeClr val="tx1"/>
                </a:solidFill>
              </a:rPr>
              <a:t>Extra sconto dedicato</a:t>
            </a:r>
            <a:endParaRPr lang="it-IT" sz="1600" b="1" u="sng" dirty="0" smtClean="0">
              <a:solidFill>
                <a:schemeClr val="bg2"/>
              </a:solidFill>
            </a:endParaRPr>
          </a:p>
          <a:p>
            <a:pPr marL="742950" lvl="1" indent="-285750" algn="l">
              <a:lnSpc>
                <a:spcPct val="150000"/>
              </a:lnSpc>
              <a:buClr>
                <a:srgbClr val="141414"/>
              </a:buClr>
              <a:buFont typeface="Arial" panose="020B0604020202020204" pitchFamily="34" charset="0"/>
              <a:buChar char="•"/>
            </a:pPr>
            <a:r>
              <a:rPr lang="it-IT" u="sng" dirty="0" smtClean="0">
                <a:solidFill>
                  <a:schemeClr val="tx1"/>
                </a:solidFill>
              </a:rPr>
              <a:t>Zero anticipo richiesto </a:t>
            </a:r>
          </a:p>
          <a:p>
            <a:pPr lvl="1" algn="l">
              <a:lnSpc>
                <a:spcPct val="150000"/>
              </a:lnSpc>
              <a:buClr>
                <a:srgbClr val="141414"/>
              </a:buClr>
            </a:pPr>
            <a:r>
              <a:rPr lang="it-IT" dirty="0" smtClean="0">
                <a:solidFill>
                  <a:schemeClr val="tx1"/>
                </a:solidFill>
              </a:rPr>
              <a:t>con </a:t>
            </a:r>
            <a:r>
              <a:rPr lang="it-IT" dirty="0" err="1" smtClean="0">
                <a:solidFill>
                  <a:schemeClr val="tx1"/>
                </a:solidFill>
              </a:rPr>
              <a:t>riproporzionamento</a:t>
            </a:r>
            <a:r>
              <a:rPr lang="it-IT" dirty="0" smtClean="0">
                <a:solidFill>
                  <a:schemeClr val="tx1"/>
                </a:solidFill>
              </a:rPr>
              <a:t> del canone </a:t>
            </a:r>
          </a:p>
          <a:p>
            <a:pPr lvl="1" algn="l">
              <a:lnSpc>
                <a:spcPct val="150000"/>
              </a:lnSpc>
              <a:buClr>
                <a:srgbClr val="141414"/>
              </a:buClr>
            </a:pPr>
            <a:r>
              <a:rPr lang="it-IT" sz="1200" dirty="0" smtClean="0">
                <a:solidFill>
                  <a:schemeClr val="accent4"/>
                </a:solidFill>
              </a:rPr>
              <a:t>(</a:t>
            </a:r>
            <a:r>
              <a:rPr lang="it-IT" sz="1200" i="1" dirty="0" smtClean="0">
                <a:solidFill>
                  <a:schemeClr val="accent4"/>
                </a:solidFill>
              </a:rPr>
              <a:t>per </a:t>
            </a:r>
            <a:r>
              <a:rPr lang="it-IT" sz="1200" i="1" dirty="0">
                <a:solidFill>
                  <a:schemeClr val="accent4"/>
                </a:solidFill>
              </a:rPr>
              <a:t>vetture con listino inferiore ad </a:t>
            </a:r>
            <a:r>
              <a:rPr lang="it-IT" sz="1200" i="1" dirty="0" smtClean="0">
                <a:solidFill>
                  <a:schemeClr val="accent4"/>
                </a:solidFill>
              </a:rPr>
              <a:t>€ 20.000+iva</a:t>
            </a:r>
            <a:r>
              <a:rPr lang="it-IT" sz="1200" dirty="0" smtClean="0">
                <a:solidFill>
                  <a:schemeClr val="accent4"/>
                </a:solidFill>
              </a:rPr>
              <a:t>)</a:t>
            </a:r>
          </a:p>
          <a:p>
            <a:pPr lvl="1" algn="l">
              <a:lnSpc>
                <a:spcPct val="150000"/>
              </a:lnSpc>
              <a:buClr>
                <a:srgbClr val="141414"/>
              </a:buClr>
            </a:pPr>
            <a:endParaRPr lang="it-IT" sz="1200" i="1" dirty="0" smtClean="0">
              <a:solidFill>
                <a:schemeClr val="tx1"/>
              </a:solidFill>
            </a:endParaRPr>
          </a:p>
        </p:txBody>
      </p:sp>
      <p:sp>
        <p:nvSpPr>
          <p:cNvPr id="2054" name="AutoShape 6" descr="Risultati immagini per ca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Risultati immagini per ca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car drawin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" name="Picture 5" descr="C:\Users\seri\Desktop\px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789040"/>
            <a:ext cx="1404786" cy="1306451"/>
          </a:xfrm>
          <a:prstGeom prst="rect">
            <a:avLst/>
          </a:prstGeom>
          <a:noFill/>
        </p:spPr>
      </p:pic>
      <p:pic>
        <p:nvPicPr>
          <p:cNvPr id="20" name="Picture 2" descr="Risultati immagini per FIAT 5OO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447" y="3573016"/>
            <a:ext cx="2590913" cy="1594408"/>
          </a:xfrm>
          <a:prstGeom prst="rect">
            <a:avLst/>
          </a:prstGeom>
          <a:noFill/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P.7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4864158" y="5273536"/>
            <a:ext cx="4104456" cy="8917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Diapositive 1 - &amp;quot;PRESENTATION TITLE ON ONE&amp;#x0D;&amp;#x0A;OR MORE LINES&amp;#x0D;&amp;#x0A;SUBTITLE ON ONE OR MORE LINES&amp;quot;&quot;/&gt;&lt;property id=&quot;20307&quot; value=&quot;260&quot;/&gt;&lt;/object&gt;&lt;object type=&quot;3&quot; unique_id=&quot;10008&quot;&gt;&lt;property id=&quot;20148&quot; value=&quot;5&quot;/&gt;&lt;property id=&quot;20300&quot; value=&quot;Diapositive 2 - &amp;quot;CONTENTS&amp;quot;&quot;/&gt;&lt;property id=&quot;20307&quot; value=&quot;261&quot;/&gt;&lt;/object&gt;&lt;object type=&quot;3&quot; unique_id=&quot;10010&quot;&gt;&lt;property id=&quot;20148&quot; value=&quot;5&quot;/&gt;&lt;property id=&quot;20300&quot; value=&quot;Diapositive 3 - &amp;quot;CHAPTER 01&amp;quot;&quot;/&gt;&lt;property id=&quot;20307&quot; value=&quot;258&quot;/&gt;&lt;/object&gt;&lt;object type=&quot;3&quot; unique_id=&quot;10011&quot;&gt;&lt;property id=&quot;20148&quot; value=&quot;5&quot;/&gt;&lt;property id=&quot;20300&quot; value=&quot;Diapositive 4 - &amp;quot;TITLE ON ONE LINE&amp;quot;&quot;/&gt;&lt;property id=&quot;20307&quot; value=&quot;31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g_gb_marque">
  <a:themeElements>
    <a:clrScheme name="ALD">
      <a:dk1>
        <a:sysClr val="windowText" lastClr="000000"/>
      </a:dk1>
      <a:lt1>
        <a:sysClr val="window" lastClr="FFFFFF"/>
      </a:lt1>
      <a:dk2>
        <a:srgbClr val="0072B6"/>
      </a:dk2>
      <a:lt2>
        <a:srgbClr val="E60028"/>
      </a:lt2>
      <a:accent1>
        <a:srgbClr val="42A3D0"/>
      </a:accent1>
      <a:accent2>
        <a:srgbClr val="005C80"/>
      </a:accent2>
      <a:accent3>
        <a:srgbClr val="32B8C9"/>
      </a:accent3>
      <a:accent4>
        <a:srgbClr val="7C7C7C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sg_gb_marq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g_gb_marque 1">
        <a:dk1>
          <a:srgbClr val="E60028"/>
        </a:dk1>
        <a:lt1>
          <a:srgbClr val="FFFFFF"/>
        </a:lt1>
        <a:dk2>
          <a:srgbClr val="7DBE78"/>
        </a:dk2>
        <a:lt2>
          <a:srgbClr val="6E6E87"/>
        </a:lt2>
        <a:accent1>
          <a:srgbClr val="69AACD"/>
        </a:accent1>
        <a:accent2>
          <a:srgbClr val="C8AAC3"/>
        </a:accent2>
        <a:accent3>
          <a:srgbClr val="FFFFFF"/>
        </a:accent3>
        <a:accent4>
          <a:srgbClr val="C40021"/>
        </a:accent4>
        <a:accent5>
          <a:srgbClr val="B9D2E3"/>
        </a:accent5>
        <a:accent6>
          <a:srgbClr val="B59AB0"/>
        </a:accent6>
        <a:hlink>
          <a:srgbClr val="F0B93C"/>
        </a:hlink>
        <a:folHlink>
          <a:srgbClr val="C86E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G_GB_Sommaire_1">
  <a:themeElements>
    <a:clrScheme name="ALD">
      <a:dk1>
        <a:sysClr val="windowText" lastClr="000000"/>
      </a:dk1>
      <a:lt1>
        <a:sysClr val="window" lastClr="FFFFFF"/>
      </a:lt1>
      <a:dk2>
        <a:srgbClr val="0072B6"/>
      </a:dk2>
      <a:lt2>
        <a:srgbClr val="E60028"/>
      </a:lt2>
      <a:accent1>
        <a:srgbClr val="42A3D0"/>
      </a:accent1>
      <a:accent2>
        <a:srgbClr val="005C80"/>
      </a:accent2>
      <a:accent3>
        <a:srgbClr val="32B8C9"/>
      </a:accent3>
      <a:accent4>
        <a:srgbClr val="7C7C7C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1_SG_GB_Sommai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G_GB_Sommaire_1 1">
        <a:dk1>
          <a:srgbClr val="E60028"/>
        </a:dk1>
        <a:lt1>
          <a:srgbClr val="FFFFFF"/>
        </a:lt1>
        <a:dk2>
          <a:srgbClr val="7DBE78"/>
        </a:dk2>
        <a:lt2>
          <a:srgbClr val="6E6E87"/>
        </a:lt2>
        <a:accent1>
          <a:srgbClr val="69AACD"/>
        </a:accent1>
        <a:accent2>
          <a:srgbClr val="C8AAC3"/>
        </a:accent2>
        <a:accent3>
          <a:srgbClr val="FFFFFF"/>
        </a:accent3>
        <a:accent4>
          <a:srgbClr val="C40021"/>
        </a:accent4>
        <a:accent5>
          <a:srgbClr val="B9D2E3"/>
        </a:accent5>
        <a:accent6>
          <a:srgbClr val="B59AB0"/>
        </a:accent6>
        <a:hlink>
          <a:srgbClr val="F0B93C"/>
        </a:hlink>
        <a:folHlink>
          <a:srgbClr val="C86E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Width xmlns="http://schemas.microsoft.com/sharepoint/v3" xsi:nil="true"/>
    <AlternateThumbnailUrl xmlns="http://schemas.microsoft.com/sharepoint/v3">
      <Url xsi:nil="true"/>
      <Description xsi:nil="true"/>
    </AlternateThumbnailUrl>
    <Year_x0020_of_x0020_production xmlns="43450B56-AE8E-4770-AE0B-CF4B20CDBB29">2014</Year_x0020_of_x0020_production>
    <ImageCreateDate xmlns="http://schemas.microsoft.com/sharepoint/v3" xsi:nil="true"/>
    <Issuing_x0020_country xmlns="43450B56-AE8E-4770-AE0B-CF4B20CDBB29">Ald International</Issuing_x0020_country>
    <Description xmlns="http://schemas.microsoft.com/sharepoint/v3" xsi:nil="true"/>
    <Document_x0020_language xmlns="43450B56-AE8E-4770-AE0B-CF4B20CDBB29">English</Document_x0020_language>
    <ImageHeight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35D32A59FCB1364989A87B5D331FD764" ma:contentTypeVersion="44" ma:contentTypeDescription="Upload an image or a photograph." ma:contentTypeScope="" ma:versionID="a46d72ef4fd38e1d0beb46e0ec4ba9ce">
  <xsd:schema xmlns:xsd="http://www.w3.org/2001/XMLSchema" xmlns:xs="http://www.w3.org/2001/XMLSchema" xmlns:p="http://schemas.microsoft.com/office/2006/metadata/properties" xmlns:ns1="http://schemas.microsoft.com/sharepoint/v3" xmlns:ns2="43450B56-AE8E-4770-AE0B-CF4B20CDBB29" xmlns:ns3="470c4365-5ac4-4892-bfba-3331f00c9d0b" targetNamespace="http://schemas.microsoft.com/office/2006/metadata/properties" ma:root="true" ma:fieldsID="33c6e666dcae8665b75907b99a6ce5c1" ns1:_="" ns2:_="" ns3:_="">
    <xsd:import namespace="http://schemas.microsoft.com/sharepoint/v3"/>
    <xsd:import namespace="43450B56-AE8E-4770-AE0B-CF4B20CDBB29"/>
    <xsd:import namespace="470c4365-5ac4-4892-bfba-3331f00c9d0b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Year_x0020_of_x0020_production"/>
                <xsd:element ref="ns2:Issuing_x0020_country"/>
                <xsd:element ref="ns2:Document_x0020_language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5" nillable="true" ma:displayName="Picture Width" ma:decimals="-1" ma:internalName="ImageWidth" ma:readOnly="false">
      <xsd:simpleType>
        <xsd:restriction base="dms:Unknown"/>
      </xsd:simpleType>
    </xsd:element>
    <xsd:element name="ImageHeight" ma:index="6" nillable="true" ma:displayName="Picture Height" ma:decimals="-1" ma:internalName="ImageHeight" ma:readOnly="false">
      <xsd:simpleType>
        <xsd:restriction base="dms:Unknown"/>
      </xsd:simpleType>
    </xsd:element>
    <xsd:element name="ImageCreateDate" ma:index="7" nillable="true" ma:displayName="Date Picture Taken" ma:description="" ma:format="DateTime" ma:hidden="true" ma:internalName="ImageCreateDate">
      <xsd:simpleType>
        <xsd:restriction base="dms:DateTime"/>
      </xsd:simpleType>
    </xsd:element>
    <xsd:element name="Description" ma:index="8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17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8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19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50B56-AE8E-4770-AE0B-CF4B20CDBB29" elementFormDefault="qualified">
    <xsd:import namespace="http://schemas.microsoft.com/office/2006/documentManagement/types"/>
    <xsd:import namespace="http://schemas.microsoft.com/office/infopath/2007/PartnerControls"/>
    <xsd:element name="Year_x0020_of_x0020_production" ma:index="20" ma:displayName="Year of production" ma:decimals="-1" ma:default="2014" ma:internalName="Year_x0020_of_x0020_production" ma:readOnly="false">
      <xsd:simpleType>
        <xsd:restriction base="dms:Number">
          <xsd:minInclusive value="2012.0"/>
        </xsd:restriction>
      </xsd:simpleType>
    </xsd:element>
    <xsd:element name="Issuing_x0020_country" ma:index="21" ma:displayName="Issuing country" ma:default="Ald International" ma:format="Dropdown" ma:internalName="Issuing_x0020_country" ma:readOnly="false">
      <xsd:simpleType>
        <xsd:restriction base="dms:Choice">
          <xsd:enumeration value="Ald International"/>
          <xsd:enumeration value="Algeria"/>
          <xsd:enumeration value="Austria"/>
          <xsd:enumeration value="Belarus"/>
          <xsd:enumeration value="Belgium"/>
          <xsd:enumeration value="Brazil"/>
          <xsd:enumeration value="Bulgaria"/>
          <xsd:enumeration value="Chili"/>
          <xsd:enumeration value="China"/>
          <xsd:enumeration value="Croatia"/>
          <xsd:enumeration value="Cz Republic"/>
          <xsd:enumeration value="Denmark"/>
          <xsd:enumeration value="Estonia"/>
          <xsd:enumeration value="Finland"/>
          <xsd:enumeration value="France"/>
          <xsd:enumeration value="Germany"/>
          <xsd:enumeration value="Greece"/>
          <xsd:enumeration value="Hungary"/>
          <xsd:enumeration value="India"/>
          <xsd:enumeration value="Ireland"/>
          <xsd:enumeration value="Italy"/>
          <xsd:enumeration value="Kazakhstan"/>
          <xsd:enumeration value="Latvia"/>
          <xsd:enumeration value="Lithuania"/>
          <xsd:enumeration value="Luxembourg"/>
          <xsd:enumeration value="Mexico"/>
          <xsd:enumeration value="Morocco"/>
          <xsd:enumeration value="Netherlands"/>
          <xsd:enumeration value="Norway"/>
          <xsd:enumeration value="Poland"/>
          <xsd:enumeration value="Portugal"/>
          <xsd:enumeration value="Romania"/>
          <xsd:enumeration value="Russia"/>
          <xsd:enumeration value="Serbia"/>
          <xsd:enumeration value="Slovakia"/>
          <xsd:enumeration value="Slovenia"/>
          <xsd:enumeration value="Spain"/>
          <xsd:enumeration value="Sweden"/>
          <xsd:enumeration value="Switzerland"/>
          <xsd:enumeration value="Turkey"/>
          <xsd:enumeration value="Ukraine"/>
          <xsd:enumeration value="United Kingdom"/>
        </xsd:restriction>
      </xsd:simpleType>
    </xsd:element>
    <xsd:element name="Document_x0020_language" ma:index="22" ma:displayName="Document language" ma:default="English" ma:format="Dropdown" ma:internalName="Document_x0020_language" ma:readOnly="false">
      <xsd:simpleType>
        <xsd:restriction base="dms:Choice">
          <xsd:enumeration value="None"/>
          <xsd:enumeration value="Arabic"/>
          <xsd:enumeration value="Belarusian"/>
          <xsd:enumeration value="Bulgarian"/>
          <xsd:enumeration value="Chinese"/>
          <xsd:enumeration value="Croatian"/>
          <xsd:enumeration value="Czech"/>
          <xsd:enumeration value="Danish"/>
          <xsd:enumeration value="Dutch"/>
          <xsd:enumeration value="English"/>
          <xsd:enumeration value="Estonian"/>
          <xsd:enumeration value="French"/>
          <xsd:enumeration value="Finnish"/>
          <xsd:enumeration value="German"/>
          <xsd:enumeration value="Greek"/>
          <xsd:enumeration value="Hindi"/>
          <xsd:enumeration value="Hungarian"/>
          <xsd:enumeration value="Irish"/>
          <xsd:enumeration value="Italian"/>
          <xsd:enumeration value="Kazakh"/>
          <xsd:enumeration value="Latvian"/>
          <xsd:enumeration value="Lithuanian"/>
          <xsd:enumeration value="Luxembourgish"/>
          <xsd:enumeration value="Norwegian"/>
          <xsd:enumeration value="Portuguese"/>
          <xsd:enumeration value="Polish"/>
          <xsd:enumeration value="Romanian"/>
          <xsd:enumeration value="Russian"/>
          <xsd:enumeration value="Swedish"/>
          <xsd:enumeration value="Spanish"/>
          <xsd:enumeration value="Serbian"/>
          <xsd:enumeration value="Slovenian"/>
          <xsd:enumeration value="Slovakian"/>
          <xsd:enumeration value="Turkish"/>
          <xsd:enumeration value="Ukrainia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c4365-5ac4-4892-bfba-3331f00c9d0b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DDBDE-4C12-4D5B-850E-F138DE44D4F5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sharepoint/v3"/>
    <ds:schemaRef ds:uri="http://purl.org/dc/terms/"/>
    <ds:schemaRef ds:uri="http://schemas.microsoft.com/office/2006/documentManagement/types"/>
    <ds:schemaRef ds:uri="43450B56-AE8E-4770-AE0B-CF4B20CDBB29"/>
    <ds:schemaRef ds:uri="http://schemas.microsoft.com/office/infopath/2007/PartnerControls"/>
    <ds:schemaRef ds:uri="http://schemas.openxmlformats.org/package/2006/metadata/core-properties"/>
    <ds:schemaRef ds:uri="470c4365-5ac4-4892-bfba-3331f00c9d0b"/>
  </ds:schemaRefs>
</ds:datastoreItem>
</file>

<file path=customXml/itemProps2.xml><?xml version="1.0" encoding="utf-8"?>
<ds:datastoreItem xmlns:ds="http://schemas.openxmlformats.org/officeDocument/2006/customXml" ds:itemID="{9F53FBC7-D955-4C1E-A9E2-FA7304D26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450B56-AE8E-4770-AE0B-CF4B20CDBB29"/>
    <ds:schemaRef ds:uri="470c4365-5ac4-4892-bfba-3331f00c9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BB777F-C807-41B9-86A0-3663AACF9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sg_gb_marque</Template>
  <TotalTime>1075</TotalTime>
  <Words>787</Words>
  <Application>Microsoft Office PowerPoint</Application>
  <PresentationFormat>Presentazione su schermo (4:3)</PresentationFormat>
  <Paragraphs>120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sg_gb_marque</vt:lpstr>
      <vt:lpstr>1_SG_GB_Sommaire_1</vt:lpstr>
      <vt:lpstr>ALD AUTOMOTIVE ITALIA CONVENZIONE ASSOCIATI E DIPENDENTI </vt:lpstr>
      <vt:lpstr>CONVENZIONE ASSOCIATI E DIPENDENTI </vt:lpstr>
      <vt:lpstr>CONVENZIONE ASSOCIATI E DIPENDENTI </vt:lpstr>
      <vt:lpstr>FULL RENT</vt:lpstr>
      <vt:lpstr>Presentazione standard di PowerPoint</vt:lpstr>
      <vt:lpstr>ALD 2life</vt:lpstr>
      <vt:lpstr>ALD 2 WHEELS</vt:lpstr>
      <vt:lpstr>RICARICAR</vt:lpstr>
      <vt:lpstr>Vantaggi del noleggio </vt:lpstr>
      <vt:lpstr>COME ADERIRE ALL’OFFERTA</vt:lpstr>
    </vt:vector>
  </TitlesOfParts>
  <Company>Société Générale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TEMPLATE_2016</dc:title>
  <dc:creator>Mathieu Philibert (a314414)</dc:creator>
  <cp:lastModifiedBy>CARUSI Daniela</cp:lastModifiedBy>
  <cp:revision>130</cp:revision>
  <dcterms:created xsi:type="dcterms:W3CDTF">2012-04-02T15:31:22Z</dcterms:created>
  <dcterms:modified xsi:type="dcterms:W3CDTF">2018-09-17T13:58:00Z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0x0101020035D32A59FCB1364989A87B5D331FD764</vt:lpwstr>
  </property>
</Properties>
</file>