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69" r:id="rId5"/>
    <p:sldId id="313" r:id="rId6"/>
    <p:sldId id="259" r:id="rId7"/>
    <p:sldId id="297" r:id="rId8"/>
    <p:sldId id="288" r:id="rId9"/>
    <p:sldId id="301" r:id="rId10"/>
    <p:sldId id="291" r:id="rId11"/>
    <p:sldId id="294" r:id="rId12"/>
    <p:sldId id="295" r:id="rId13"/>
    <p:sldId id="296" r:id="rId14"/>
    <p:sldId id="298" r:id="rId15"/>
    <p:sldId id="300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990000"/>
    <a:srgbClr val="FFCC00"/>
    <a:srgbClr val="CC9900"/>
    <a:srgbClr val="FF7000"/>
    <a:srgbClr val="800000"/>
    <a:srgbClr val="6633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88315" autoAdjust="0"/>
  </p:normalViewPr>
  <p:slideViewPr>
    <p:cSldViewPr snapToGrid="0">
      <p:cViewPr varScale="1">
        <p:scale>
          <a:sx n="96" d="100"/>
          <a:sy n="96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D400-D8FB-47D0-AA47-E477BFE7F711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A8909-6452-4162-81D4-7CA5B1423A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8B139-F403-4252-BD9D-7AB4A70ACE6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52A17-74E5-4971-8448-B5A081166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04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999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46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791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OK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464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373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22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23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07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80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0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332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61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337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8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52A17-74E5-4971-8448-B5A08116638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01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7321">
            <a:off x="169868" y="5472412"/>
            <a:ext cx="1700516" cy="1093189"/>
          </a:xfrm>
          <a:prstGeom prst="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  <a:effectLst>
            <a:outerShdw dist="50800" sx="1000" sy="1000" algn="ctr" rotWithShape="0">
              <a:schemeClr val="bg1">
                <a:lumMod val="95000"/>
              </a:schemeClr>
            </a:outerShdw>
            <a:reflection endPos="0" dist="50800" dir="5400000" sy="-100000" algn="bl" rotWithShape="0"/>
          </a:effectLst>
        </p:spPr>
      </p:pic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65">
            <a:off x="7589661" y="2870340"/>
            <a:ext cx="1466156" cy="1823577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8623">
            <a:off x="2806309" y="5078446"/>
            <a:ext cx="1389551" cy="1697580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5838">
            <a:off x="7006755" y="5098169"/>
            <a:ext cx="1977379" cy="1481125"/>
          </a:xfrm>
          <a:prstGeom prst="rect">
            <a:avLst/>
          </a:prstGeom>
          <a:solidFill>
            <a:schemeClr val="bg1"/>
          </a:solidFill>
          <a:effectLst>
            <a:softEdge rad="381000"/>
          </a:effectLst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9179">
            <a:off x="7759535" y="163995"/>
            <a:ext cx="1126408" cy="1936631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375">
            <a:off x="4929634" y="5453371"/>
            <a:ext cx="1470077" cy="113127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230411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33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67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27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74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92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0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80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63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621030-5553-43D4-88BC-BEE1B17907EC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3DD46F-EBF7-41B4-AFF4-6CBF167FE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71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0" y="3033697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4400" b="1" dirty="0">
                <a:solidFill>
                  <a:srgbClr val="002060"/>
                </a:solidFill>
                <a:cs typeface="Times New Roman" panose="02020603050405020304" pitchFamily="18" charset="0"/>
              </a:rPr>
              <a:t>Turismo nelle Città d’Arte e nei Borghi d’Italia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I numeri del turismo dell’anno 2018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1600" i="1" dirty="0">
                <a:solidFill>
                  <a:srgbClr val="002060"/>
                </a:solidFill>
                <a:cs typeface="Times New Roman" panose="02020603050405020304" pitchFamily="18" charset="0"/>
              </a:rPr>
              <a:t>Conferenza stampa di presentazione – Roma, 02 aprile 2019</a:t>
            </a:r>
            <a:endParaRPr lang="it-IT" sz="28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60" y="5852388"/>
            <a:ext cx="2336800" cy="87216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411414" y="5965302"/>
            <a:ext cx="2632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Alessandro Tortelli</a:t>
            </a:r>
          </a:p>
          <a:p>
            <a:pPr algn="r"/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Direttore CST Firenze</a:t>
            </a:r>
          </a:p>
        </p:txBody>
      </p:sp>
      <p:pic>
        <p:nvPicPr>
          <p:cNvPr id="1026" name="Picture 2" descr="100 cities 20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823" y="186008"/>
            <a:ext cx="4413985" cy="272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82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2" y="1097597"/>
            <a:ext cx="8280799" cy="2935119"/>
          </a:xfrm>
          <a:prstGeom prst="rect">
            <a:avLst/>
          </a:prstGeom>
        </p:spPr>
      </p:pic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50328"/>
              </p:ext>
            </p:extLst>
          </p:nvPr>
        </p:nvGraphicFramePr>
        <p:xfrm>
          <a:off x="78486" y="4014978"/>
          <a:ext cx="594518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014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Roma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Firenze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Venezia </a:t>
                      </a:r>
                      <a:r>
                        <a:rPr lang="it-IT" sz="16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CS</a:t>
                      </a:r>
                      <a:endParaRPr lang="it-IT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Napoli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Bologna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+10,2%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+11,2%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+0,7%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+8,0%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+15,0%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+4,1%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212539" y="834337"/>
            <a:ext cx="2280945" cy="646331"/>
          </a:xfrm>
          <a:prstGeom prst="rect">
            <a:avLst/>
          </a:prstGeom>
          <a:noFill/>
          <a:effectLst>
            <a:glow rad="508000">
              <a:srgbClr val="FF7000">
                <a:alpha val="40000"/>
              </a:srgb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indent="0" algn="ctr" fontAlgn="b">
              <a:spcBef>
                <a:spcPts val="300"/>
              </a:spcBef>
              <a:buClr>
                <a:srgbClr val="990000"/>
              </a:buClr>
              <a:buFont typeface="+mj-lt"/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it-IT" sz="1800" b="1" dirty="0"/>
              <a:t>Variazione % Presenze 2018/2017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87049"/>
              </p:ext>
            </p:extLst>
          </p:nvPr>
        </p:nvGraphicFramePr>
        <p:xfrm>
          <a:off x="2640113" y="5204714"/>
          <a:ext cx="54917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Verona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Genova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Padova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Palermo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Perugia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+3,5%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+6,5%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+11,9%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+10,4%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+14,3%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-0,4%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+0,9%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+15,7%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27685" y="-5080"/>
            <a:ext cx="50977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ANDAMENTO 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DEI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FLUSSI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NELLE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D’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ARTE 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ITALIANE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8356" y="6462371"/>
            <a:ext cx="9025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I dati 2018 delle città di Venezia CS, Verona, Padova e Palermo sono stati stimati sulla base di dati parziali</a:t>
            </a:r>
          </a:p>
        </p:txBody>
      </p:sp>
    </p:spTree>
    <p:extLst>
      <p:ext uri="{BB962C8B-B14F-4D97-AF65-F5344CB8AC3E}">
        <p14:creationId xmlns:p14="http://schemas.microsoft.com/office/powerpoint/2010/main" val="18058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8" y="3942581"/>
            <a:ext cx="4743859" cy="288178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0" y="970975"/>
            <a:ext cx="4743859" cy="288178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7685" y="-5080"/>
            <a:ext cx="6157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MUSEI, MONUMENTI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E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AREE ARCHEOLOGICHE STATALI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IN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ITALIA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97000" y="5701963"/>
            <a:ext cx="1790700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05112" y="1353471"/>
            <a:ext cx="3838130" cy="197746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36000" rIns="36000" rtlCol="0">
            <a:spAutoFit/>
          </a:bodyPr>
          <a:lstStyle/>
          <a:p>
            <a:pPr marL="177800" indent="-177800" algn="just">
              <a:spcBef>
                <a:spcPts val="3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Dal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2010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, i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visitatori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sono cresciuti del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48,7%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(+18,2 mln)</a:t>
            </a:r>
          </a:p>
          <a:p>
            <a:pPr marL="177800" indent="-177800" algn="just">
              <a:spcBef>
                <a:spcPts val="3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In aumento sia i visitatori </a:t>
            </a:r>
            <a:r>
              <a:rPr lang="it-IT" sz="2000" dirty="0">
                <a:solidFill>
                  <a:srgbClr val="990000"/>
                </a:solidFill>
                <a:cs typeface="Times New Roman" panose="02020603050405020304" pitchFamily="18" charset="0"/>
              </a:rPr>
              <a:t>«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paganti</a:t>
            </a:r>
            <a:r>
              <a:rPr lang="it-IT" sz="2000" dirty="0">
                <a:solidFill>
                  <a:srgbClr val="990000"/>
                </a:solidFill>
                <a:cs typeface="Times New Roman" panose="02020603050405020304" pitchFamily="18" charset="0"/>
              </a:rPr>
              <a:t>»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(+61%) sia i </a:t>
            </a:r>
            <a:r>
              <a:rPr lang="it-IT" sz="2000" dirty="0">
                <a:solidFill>
                  <a:srgbClr val="990000"/>
                </a:solidFill>
                <a:cs typeface="Times New Roman" panose="02020603050405020304" pitchFamily="18" charset="0"/>
              </a:rPr>
              <a:t>«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non paganti</a:t>
            </a:r>
            <a:r>
              <a:rPr lang="it-IT" sz="2000" dirty="0">
                <a:solidFill>
                  <a:srgbClr val="990000"/>
                </a:solidFill>
                <a:cs typeface="Times New Roman" panose="02020603050405020304" pitchFamily="18" charset="0"/>
              </a:rPr>
              <a:t>»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(+40%)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5107655" y="4637313"/>
            <a:ext cx="3735587" cy="212365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36000" rIns="36000" rtlCol="0">
            <a:spAutoFit/>
          </a:bodyPr>
          <a:lstStyle/>
          <a:p>
            <a:pPr marL="177800" indent="-177800" algn="just">
              <a:spcBef>
                <a:spcPts val="3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Gli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introiti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dei musei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(al lordo della quota spettante al concessionario del servizio biglietteria)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sono più che raddoppiati, passando da 104 ad oltre 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229 milioni di euro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(+119,%)</a:t>
            </a:r>
            <a:endParaRPr lang="it-IT" sz="2000" b="1" dirty="0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075" y="3685435"/>
            <a:ext cx="890785" cy="8168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Freccia a destra 15"/>
          <p:cNvSpPr/>
          <p:nvPr/>
        </p:nvSpPr>
        <p:spPr>
          <a:xfrm rot="20921207">
            <a:off x="267225" y="2559202"/>
            <a:ext cx="4228974" cy="555245"/>
          </a:xfrm>
          <a:prstGeom prst="rightArrow">
            <a:avLst/>
          </a:prstGeom>
          <a:solidFill>
            <a:srgbClr val="FFFFCC">
              <a:alpha val="49804"/>
            </a:srgbClr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163919" y="2737017"/>
            <a:ext cx="2277210" cy="584747"/>
          </a:xfrm>
          <a:prstGeom prst="ellipse">
            <a:avLst/>
          </a:prstGeom>
          <a:solidFill>
            <a:srgbClr val="CC9900">
              <a:alpha val="64706"/>
            </a:srgb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2000" b="1" dirty="0">
                <a:solidFill>
                  <a:srgbClr val="663300"/>
                </a:solidFill>
                <a:cs typeface="Times New Roman" panose="02020603050405020304" pitchFamily="18" charset="0"/>
              </a:rPr>
              <a:t>+5,1%</a:t>
            </a:r>
            <a:r>
              <a:rPr lang="it-IT" sz="2000" dirty="0">
                <a:solidFill>
                  <a:srgbClr val="6633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663300"/>
                </a:solidFill>
                <a:cs typeface="Times New Roman" panose="02020603050405020304" pitchFamily="18" charset="0"/>
              </a:rPr>
              <a:t>crescita media annua</a:t>
            </a:r>
            <a:endParaRPr lang="it-IT" sz="2000" dirty="0">
              <a:solidFill>
                <a:srgbClr val="66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Freccia a destra 16"/>
          <p:cNvSpPr/>
          <p:nvPr/>
        </p:nvSpPr>
        <p:spPr>
          <a:xfrm rot="20916560">
            <a:off x="257120" y="5493897"/>
            <a:ext cx="4284000" cy="555245"/>
          </a:xfrm>
          <a:prstGeom prst="rightArrow">
            <a:avLst/>
          </a:prstGeom>
          <a:solidFill>
            <a:srgbClr val="FFFFCC">
              <a:alpha val="49804"/>
            </a:srgbClr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1163919" y="5648704"/>
            <a:ext cx="2409460" cy="584747"/>
          </a:xfrm>
          <a:prstGeom prst="ellipse">
            <a:avLst/>
          </a:prstGeom>
          <a:solidFill>
            <a:srgbClr val="CC9900">
              <a:alpha val="64706"/>
            </a:srgb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2000" b="1" dirty="0">
                <a:solidFill>
                  <a:srgbClr val="663300"/>
                </a:solidFill>
                <a:cs typeface="Times New Roman" panose="02020603050405020304" pitchFamily="18" charset="0"/>
              </a:rPr>
              <a:t>+10,3%</a:t>
            </a:r>
            <a:r>
              <a:rPr lang="it-IT" sz="2000" dirty="0">
                <a:solidFill>
                  <a:srgbClr val="6633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663300"/>
                </a:solidFill>
                <a:cs typeface="Times New Roman" panose="02020603050405020304" pitchFamily="18" charset="0"/>
              </a:rPr>
              <a:t>crescita media annua</a:t>
            </a:r>
            <a:endParaRPr lang="it-IT" sz="2000" dirty="0">
              <a:solidFill>
                <a:srgbClr val="66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315180" y="3816846"/>
            <a:ext cx="2753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Fonte: Elaborazioni su dati MIBAC </a:t>
            </a:r>
            <a:r>
              <a:rPr lang="it-IT" sz="1200" b="1" i="1" dirty="0">
                <a:solidFill>
                  <a:schemeClr val="accent5">
                    <a:lumMod val="50000"/>
                  </a:schemeClr>
                </a:solidFill>
              </a:rPr>
              <a:t>(dati 2018 provvisori)</a:t>
            </a:r>
            <a:endParaRPr lang="it-IT" sz="1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2131" y="9587"/>
            <a:ext cx="5350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I VISITATORI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dei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MUSEI STATALI </a:t>
            </a:r>
            <a:r>
              <a:rPr lang="it-IT" sz="2400" b="1" dirty="0">
                <a:solidFill>
                  <a:srgbClr val="990000"/>
                </a:solidFill>
                <a:cs typeface="Times New Roman" panose="02020603050405020304" pitchFamily="18" charset="0"/>
              </a:rPr>
              <a:t>IN ALCUNE 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CITTA’ D’ITALIA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97000" y="5701963"/>
            <a:ext cx="1790700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36431"/>
              </p:ext>
            </p:extLst>
          </p:nvPr>
        </p:nvGraphicFramePr>
        <p:xfrm>
          <a:off x="273498" y="1011978"/>
          <a:ext cx="853168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2292"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Anno 2018 </a:t>
                      </a:r>
                      <a:r>
                        <a:rPr lang="it-IT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(in mln)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 % ‘</a:t>
                      </a:r>
                      <a:r>
                        <a:rPr lang="it-IT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18/’10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 % ‘</a:t>
                      </a:r>
                      <a:r>
                        <a:rPr lang="it-IT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18/’17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Anno 2018 </a:t>
                      </a:r>
                      <a:r>
                        <a:rPr lang="it-IT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(in mln)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 % ‘</a:t>
                      </a:r>
                      <a:r>
                        <a:rPr lang="it-IT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18/’10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 % ‘</a:t>
                      </a:r>
                      <a:r>
                        <a:rPr lang="it-IT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18/’17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9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Roma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+81%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Torino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+58%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9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Firenze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Trieste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-65%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9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Napoli*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+181%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+94%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Milano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49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Pompei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+57%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00"/>
                        </a:buClr>
                        <a:buFont typeface="Webdings" panose="05030102010509060703" pitchFamily="18" charset="2"/>
                        <a:buChar char=""/>
                      </a:pPr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Venezia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-8%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63773" y="5952878"/>
            <a:ext cx="7780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spcBef>
                <a:spcPts val="3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L’iniziativa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#DOMENICALMUSEO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ha portato </a:t>
            </a:r>
            <a:r>
              <a:rPr lang="it-IT" sz="2400" b="1" dirty="0">
                <a:solidFill>
                  <a:srgbClr val="990000"/>
                </a:solidFill>
                <a:cs typeface="Times New Roman" panose="02020603050405020304" pitchFamily="18" charset="0"/>
              </a:rPr>
              <a:t>3,578 milioni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di ingressi «gratuiti» nel 2018, in linea con il dato 2017 (+0,1%)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14612" y="3089911"/>
            <a:ext cx="654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Fonte: Elaborazioni su dati MIBAC </a:t>
            </a:r>
            <a:r>
              <a:rPr lang="it-IT" sz="1200" b="1" i="1" dirty="0">
                <a:solidFill>
                  <a:schemeClr val="accent5">
                    <a:lumMod val="50000"/>
                  </a:schemeClr>
                </a:solidFill>
              </a:rPr>
              <a:t>(dati 2017 provvisori)</a:t>
            </a:r>
          </a:p>
          <a:p>
            <a:r>
              <a:rPr lang="it-IT" sz="1200" b="1" i="1" dirty="0">
                <a:solidFill>
                  <a:schemeClr val="accent5">
                    <a:lumMod val="50000"/>
                  </a:schemeClr>
                </a:solidFill>
              </a:rPr>
              <a:t>* Incremento in parte dovuto ad un nuovo metodo di rilevazione  adottato al Parco di Capodimonte</a:t>
            </a:r>
            <a:endParaRPr lang="it-IT" sz="1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254350" y="3791923"/>
            <a:ext cx="306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err="1">
                <a:solidFill>
                  <a:srgbClr val="215968"/>
                </a:solidFill>
              </a:rPr>
              <a:t>Var</a:t>
            </a:r>
            <a:r>
              <a:rPr lang="it-IT" sz="1600" b="1" i="1" dirty="0">
                <a:solidFill>
                  <a:srgbClr val="215968"/>
                </a:solidFill>
              </a:rPr>
              <a:t>. % Visitatori 2018/2017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71" y="3741063"/>
            <a:ext cx="8555099" cy="21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27686" y="-5080"/>
            <a:ext cx="862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LA SPESA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dei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TURISTI STRANIERI </a:t>
            </a:r>
            <a:r>
              <a:rPr lang="it-IT" sz="2400" b="1" dirty="0">
                <a:solidFill>
                  <a:srgbClr val="990000"/>
                </a:solidFill>
                <a:cs typeface="Times New Roman" panose="02020603050405020304" pitchFamily="18" charset="0"/>
              </a:rPr>
              <a:t>IN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ITALIA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95401" y="570084"/>
            <a:ext cx="785329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Il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39,6%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della spesa complessiva sostenuta dai turisti stranieri in Italia in </a:t>
            </a:r>
            <a:r>
              <a:rPr lang="it-IT" sz="28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vacanze culturali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o </a:t>
            </a:r>
            <a:r>
              <a:rPr lang="it-IT" sz="28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città d’arte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15,5 </a:t>
            </a:r>
            <a:r>
              <a:rPr lang="it-IT" sz="2800" b="1" dirty="0" err="1">
                <a:solidFill>
                  <a:srgbClr val="990000"/>
                </a:solidFill>
                <a:cs typeface="Times New Roman" panose="02020603050405020304" pitchFamily="18" charset="0"/>
              </a:rPr>
              <a:t>mld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 di €, +11%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rispetto alla precedente stagione)</a:t>
            </a:r>
          </a:p>
          <a:p>
            <a:pPr marL="285750" indent="-285750">
              <a:spcBef>
                <a:spcPts val="600"/>
              </a:spcBef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I turisti stranieri che viaggiano per </a:t>
            </a:r>
            <a:r>
              <a:rPr lang="it-IT" sz="28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motivi culturali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o in una </a:t>
            </a:r>
            <a:r>
              <a:rPr lang="it-IT" sz="28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città d’arte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spendono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mediamente ogni giorno il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21%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in più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129 €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rispetto a</a:t>
            </a:r>
            <a:r>
              <a:rPr lang="it-IT" sz="2400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106 €</a:t>
            </a:r>
            <a:endParaRPr lang="it-IT" sz="2000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686" y="4789557"/>
            <a:ext cx="1790700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97000" y="5701963"/>
            <a:ext cx="1790700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7" y="1126743"/>
            <a:ext cx="762987" cy="1158105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938010" y="1353558"/>
            <a:ext cx="23202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Elaborazioni CST su dati Banca d’Italia, anno 2017</a:t>
            </a:r>
            <a:endParaRPr lang="it-IT" sz="1400" b="1" i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051044" y="3515127"/>
            <a:ext cx="4597656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215968"/>
                </a:solidFill>
                <a:cs typeface="Times New Roman" panose="02020603050405020304" pitchFamily="18" charset="0"/>
              </a:rPr>
              <a:t>Spesa* media giornaliera pro-capite sostenuta dai turisti stranieri in alcune città d’arte italiane – in €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79" y="3862629"/>
            <a:ext cx="7921162" cy="28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2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685" y="-5080"/>
            <a:ext cx="4169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BORGHI D’ITALIA</a:t>
            </a:r>
            <a:endParaRPr lang="it-IT" sz="2800" b="1" dirty="0">
              <a:solidFill>
                <a:srgbClr val="FF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hape 144"/>
          <p:cNvSpPr/>
          <p:nvPr/>
        </p:nvSpPr>
        <p:spPr>
          <a:xfrm>
            <a:off x="199135" y="801789"/>
            <a:ext cx="4788501" cy="3898787"/>
          </a:xfrm>
          <a:prstGeom prst="ellipse">
            <a:avLst/>
          </a:prstGeom>
          <a:noFill/>
          <a:ln w="9525" cap="flat" cmpd="sng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it-IT" sz="2000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Per l’anno 2018, la domanda turistica negli oltre 5.500  </a:t>
            </a:r>
            <a:r>
              <a:rPr lang="it-IT" sz="2400" b="1" u="sng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borghi italiani </a:t>
            </a:r>
            <a:r>
              <a:rPr lang="it-IT" sz="2000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è stimata in circa 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22,8 milioni di arrivi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 e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95,3 milioni di presenze</a:t>
            </a:r>
            <a:r>
              <a:rPr lang="it-IT" sz="2000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, equamente distribuite tra turisti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italiani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ea typeface="Quicksand"/>
                <a:cs typeface="Times New Roman" panose="02020603050405020304" pitchFamily="18" charset="0"/>
              </a:rPr>
              <a:t>stranieri</a:t>
            </a:r>
            <a:endParaRPr lang="it-IT" sz="2000" dirty="0">
              <a:solidFill>
                <a:schemeClr val="accent5">
                  <a:lumMod val="75000"/>
                </a:schemeClr>
              </a:solidFill>
              <a:ea typeface="Quicksand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446520" y="6005394"/>
            <a:ext cx="24574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Elaborazioni e stime CST su dati Istat e Banca d’Italia</a:t>
            </a:r>
            <a:endParaRPr lang="it-IT" sz="1400" b="1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437562" y="841058"/>
            <a:ext cx="3466408" cy="3859518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 rad="508000">
              <a:schemeClr val="accent1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marL="285750" indent="-285750" algn="ctr">
              <a:lnSpc>
                <a:spcPct val="110000"/>
              </a:lnSpc>
              <a:buClr>
                <a:srgbClr val="990000"/>
              </a:buClr>
              <a:buFont typeface="Webdings" panose="05030102010509060703" pitchFamily="18" charset="2"/>
              <a:buChar char="4"/>
              <a:defRPr sz="2000" i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20000"/>
              </a:lnSpc>
              <a:buNone/>
            </a:pPr>
            <a:r>
              <a:rPr lang="it-IT" sz="2400" dirty="0">
                <a:solidFill>
                  <a:srgbClr val="990000"/>
                </a:solidFill>
                <a:latin typeface="+mn-lt"/>
              </a:rPr>
              <a:t>La </a:t>
            </a:r>
            <a:r>
              <a:rPr lang="it-IT" sz="2800" dirty="0">
                <a:solidFill>
                  <a:srgbClr val="990000"/>
                </a:solidFill>
                <a:latin typeface="+mn-lt"/>
              </a:rPr>
              <a:t>spesa complessiva </a:t>
            </a:r>
            <a:r>
              <a:rPr lang="it-IT" sz="2400" dirty="0">
                <a:solidFill>
                  <a:srgbClr val="990000"/>
                </a:solidFill>
                <a:latin typeface="+mn-lt"/>
              </a:rPr>
              <a:t>dei turisti che hanno visitato i borghi italiani, è stimata in circa </a:t>
            </a:r>
            <a:r>
              <a:rPr lang="it-IT" sz="2800" b="1" dirty="0">
                <a:solidFill>
                  <a:srgbClr val="990000"/>
                </a:solidFill>
                <a:latin typeface="+mn-lt"/>
              </a:rPr>
              <a:t>8,8 miliardi di €</a:t>
            </a:r>
            <a:r>
              <a:rPr lang="it-IT" sz="2400" dirty="0">
                <a:solidFill>
                  <a:srgbClr val="990000"/>
                </a:solidFill>
                <a:latin typeface="+mn-lt"/>
              </a:rPr>
              <a:t>, di cui il </a:t>
            </a:r>
            <a:r>
              <a:rPr lang="it-IT" sz="2400" b="1" dirty="0">
                <a:solidFill>
                  <a:srgbClr val="990000"/>
                </a:solidFill>
                <a:latin typeface="+mn-lt"/>
              </a:rPr>
              <a:t>57,3%</a:t>
            </a:r>
            <a:r>
              <a:rPr lang="it-IT" sz="2400" dirty="0">
                <a:solidFill>
                  <a:srgbClr val="990000"/>
                </a:solidFill>
                <a:latin typeface="+mn-lt"/>
              </a:rPr>
              <a:t> generata da turisti </a:t>
            </a:r>
            <a:r>
              <a:rPr lang="it-IT" sz="2400" b="1" dirty="0">
                <a:solidFill>
                  <a:srgbClr val="990000"/>
                </a:solidFill>
                <a:latin typeface="+mn-lt"/>
              </a:rPr>
              <a:t>stranieri</a:t>
            </a:r>
            <a:r>
              <a:rPr lang="it-IT" sz="2400" dirty="0">
                <a:solidFill>
                  <a:srgbClr val="990000"/>
                </a:solidFill>
                <a:latin typeface="+mn-lt"/>
              </a:rPr>
              <a:t> il </a:t>
            </a:r>
            <a:r>
              <a:rPr lang="it-IT" sz="2400" b="1" dirty="0">
                <a:solidFill>
                  <a:srgbClr val="990000"/>
                </a:solidFill>
                <a:latin typeface="+mn-lt"/>
              </a:rPr>
              <a:t>42,7%</a:t>
            </a:r>
            <a:r>
              <a:rPr lang="it-IT" sz="2400" dirty="0">
                <a:solidFill>
                  <a:srgbClr val="990000"/>
                </a:solidFill>
                <a:latin typeface="+mn-lt"/>
              </a:rPr>
              <a:t> da turisti </a:t>
            </a:r>
            <a:r>
              <a:rPr lang="it-IT" sz="2400" b="1" dirty="0">
                <a:solidFill>
                  <a:srgbClr val="990000"/>
                </a:solidFill>
                <a:latin typeface="+mn-lt"/>
              </a:rPr>
              <a:t>italiani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99135" y="4983225"/>
            <a:ext cx="5238427" cy="169277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36000" rIns="36000" rtlCol="0">
            <a:spAutoFit/>
          </a:bodyPr>
          <a:lstStyle/>
          <a:p>
            <a:pPr marL="177800" indent="-177800" algn="just"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Dal 2010, gli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arrivi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sono cresciuti del </a:t>
            </a:r>
            <a:r>
              <a:rPr lang="it-IT" sz="2800" dirty="0">
                <a:solidFill>
                  <a:srgbClr val="990000"/>
                </a:solidFill>
                <a:cs typeface="Times New Roman" panose="02020603050405020304" pitchFamily="18" charset="0"/>
              </a:rPr>
              <a:t>22,3%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(+4,2 mln), le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presenze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del </a:t>
            </a:r>
            <a:r>
              <a:rPr lang="it-IT" sz="2800" dirty="0">
                <a:solidFill>
                  <a:srgbClr val="990000"/>
                </a:solidFill>
                <a:cs typeface="Times New Roman" panose="02020603050405020304" pitchFamily="18" charset="0"/>
              </a:rPr>
              <a:t>10,0%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(+8,7 mln)</a:t>
            </a:r>
          </a:p>
          <a:p>
            <a:pPr marL="177800" indent="-177800" algn="just"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-5,4%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le presenze degli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italiani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+31,5%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quelle degli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stranieri</a:t>
            </a:r>
            <a:endParaRPr lang="it-IT" sz="2000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8209" y="108181"/>
            <a:ext cx="7217307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1600" b="1" dirty="0">
                <a:solidFill>
                  <a:srgbClr val="990000"/>
                </a:solidFill>
                <a:cs typeface="Times New Roman" panose="02020603050405020304" pitchFamily="18" charset="0"/>
              </a:rPr>
              <a:t>Le fonti dei dati</a:t>
            </a:r>
          </a:p>
          <a:p>
            <a:pPr algn="just">
              <a:spcBef>
                <a:spcPts val="600"/>
              </a:spcBef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Elaborazioni e stime CST su dati: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MIBAC - Ministero dei beni e delle attività culturali e del turismo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Istat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Banca d’Italia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Ente Bilaterale del Turismo Regione Lazio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Campania – Uffici di Diretta Collaborazione del Presidente della Giunta Regionale – Gabinetto del Presidente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Piemonte – Osservatorio Turistico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Sicilia – Osservatorio Turistico Regionale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Veneto – Sistema Statistico Regionale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Umbria - Servizio Turismo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Sezione Turismo - Servizio Sviluppo del Turismo Regione Puglia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Emilia – Romagna - Servizio Statistica, Comunicazione, Sistemi informativi geografici, Partecipazione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Regione Liguria – Osservatorio Turistico Regionale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Città Metropolitana di Firenze - Ufficio Servizi alle Imprese, Controlli e Statistica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 err="1">
                <a:solidFill>
                  <a:srgbClr val="215968"/>
                </a:solidFill>
                <a:cs typeface="Times New Roman" panose="02020603050405020304" pitchFamily="18" charset="0"/>
              </a:rPr>
              <a:t>Apt</a:t>
            </a: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 di Basilicata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600" dirty="0" err="1">
                <a:solidFill>
                  <a:srgbClr val="215968"/>
                </a:solidFill>
                <a:cs typeface="Times New Roman" panose="02020603050405020304" pitchFamily="18" charset="0"/>
              </a:rPr>
              <a:t>Assaeroporti</a:t>
            </a:r>
            <a:r>
              <a:rPr lang="it-IT" sz="1600" dirty="0">
                <a:solidFill>
                  <a:srgbClr val="215968"/>
                </a:solidFill>
                <a:cs typeface="Times New Roman" panose="02020603050405020304" pitchFamily="18" charset="0"/>
              </a:rPr>
              <a:t> – Associazione Italiana Gestori Aeroporti</a:t>
            </a:r>
          </a:p>
        </p:txBody>
      </p:sp>
    </p:spTree>
    <p:extLst>
      <p:ext uri="{BB962C8B-B14F-4D97-AF65-F5344CB8AC3E}">
        <p14:creationId xmlns:p14="http://schemas.microsoft.com/office/powerpoint/2010/main" val="27985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4957" y="-14732"/>
            <a:ext cx="860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IL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TURISMO 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IN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ITALIA: 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"i numeri del 2018"</a:t>
            </a:r>
          </a:p>
        </p:txBody>
      </p:sp>
      <p:sp>
        <p:nvSpPr>
          <p:cNvPr id="2" name="Ovale 1"/>
          <p:cNvSpPr/>
          <p:nvPr/>
        </p:nvSpPr>
        <p:spPr>
          <a:xfrm>
            <a:off x="267990" y="854787"/>
            <a:ext cx="2575560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Oltre</a:t>
            </a:r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219 mila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esercizi</a:t>
            </a:r>
          </a:p>
        </p:txBody>
      </p:sp>
      <p:sp>
        <p:nvSpPr>
          <p:cNvPr id="5" name="Ovale 4"/>
          <p:cNvSpPr/>
          <p:nvPr/>
        </p:nvSpPr>
        <p:spPr>
          <a:xfrm>
            <a:off x="3434136" y="1320880"/>
            <a:ext cx="2435225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 letto</a:t>
            </a:r>
          </a:p>
        </p:txBody>
      </p:sp>
      <p:sp>
        <p:nvSpPr>
          <p:cNvPr id="7" name="Ovale 6"/>
          <p:cNvSpPr/>
          <p:nvPr/>
        </p:nvSpPr>
        <p:spPr>
          <a:xfrm>
            <a:off x="173514" y="3888923"/>
            <a:ext cx="2412238" cy="1330629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arrivi</a:t>
            </a:r>
          </a:p>
        </p:txBody>
      </p:sp>
      <p:cxnSp>
        <p:nvCxnSpPr>
          <p:cNvPr id="10" name="Connettore 2 9"/>
          <p:cNvCxnSpPr>
            <a:stCxn id="2" idx="4"/>
            <a:endCxn id="11" idx="1"/>
          </p:cNvCxnSpPr>
          <p:nvPr/>
        </p:nvCxnSpPr>
        <p:spPr>
          <a:xfrm flipH="1">
            <a:off x="1549585" y="2390979"/>
            <a:ext cx="6185" cy="2506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entesi quadra aperta 10"/>
          <p:cNvSpPr/>
          <p:nvPr/>
        </p:nvSpPr>
        <p:spPr>
          <a:xfrm rot="5400000">
            <a:off x="1410968" y="1292507"/>
            <a:ext cx="277234" cy="2975425"/>
          </a:xfrm>
          <a:prstGeom prst="leftBracke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33 mila</a:t>
            </a:r>
            <a:r>
              <a:rPr lang="it-IT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es. alberghieri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186 mila</a:t>
            </a:r>
            <a:r>
              <a:rPr lang="it-IT" dirty="0">
                <a:cs typeface="Times New Roman" panose="02020603050405020304" pitchFamily="18" charset="0"/>
              </a:rPr>
              <a:t> es.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extralberghieri</a:t>
            </a:r>
          </a:p>
        </p:txBody>
      </p:sp>
      <p:cxnSp>
        <p:nvCxnSpPr>
          <p:cNvPr id="18" name="Connettore 2 17"/>
          <p:cNvCxnSpPr>
            <a:stCxn id="5" idx="4"/>
            <a:endCxn id="19" idx="1"/>
          </p:cNvCxnSpPr>
          <p:nvPr/>
        </p:nvCxnSpPr>
        <p:spPr>
          <a:xfrm>
            <a:off x="4651749" y="2857072"/>
            <a:ext cx="2036" cy="27723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entesi quadra aperta 18"/>
          <p:cNvSpPr/>
          <p:nvPr/>
        </p:nvSpPr>
        <p:spPr>
          <a:xfrm rot="5400000">
            <a:off x="4550308" y="2123807"/>
            <a:ext cx="206954" cy="2227955"/>
          </a:xfrm>
          <a:prstGeom prst="leftBracke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43,8%</a:t>
            </a:r>
            <a:r>
              <a:rPr lang="it-IT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alberghieri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56,2%</a:t>
            </a:r>
            <a:r>
              <a:rPr lang="it-IT" dirty="0"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extralberghieri</a:t>
            </a:r>
          </a:p>
        </p:txBody>
      </p:sp>
      <p:sp>
        <p:nvSpPr>
          <p:cNvPr id="26" name="Ovale 25"/>
          <p:cNvSpPr/>
          <p:nvPr/>
        </p:nvSpPr>
        <p:spPr>
          <a:xfrm>
            <a:off x="3044823" y="4335653"/>
            <a:ext cx="2365185" cy="1291717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effectLst>
            <a:glow rad="5080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presenze</a:t>
            </a:r>
          </a:p>
        </p:txBody>
      </p:sp>
      <p:cxnSp>
        <p:nvCxnSpPr>
          <p:cNvPr id="36" name="Connettore 2 35"/>
          <p:cNvCxnSpPr>
            <a:stCxn id="26" idx="4"/>
            <a:endCxn id="37" idx="1"/>
          </p:cNvCxnSpPr>
          <p:nvPr/>
        </p:nvCxnSpPr>
        <p:spPr>
          <a:xfrm>
            <a:off x="4227416" y="5627370"/>
            <a:ext cx="10894" cy="30263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rentesi quadra aperta 36"/>
          <p:cNvSpPr/>
          <p:nvPr/>
        </p:nvSpPr>
        <p:spPr>
          <a:xfrm rot="5400000">
            <a:off x="4145945" y="4749136"/>
            <a:ext cx="184730" cy="2546472"/>
          </a:xfrm>
          <a:prstGeom prst="leftBracke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50,1%</a:t>
            </a:r>
            <a:r>
              <a:rPr lang="it-IT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turisti Italiani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49,9%</a:t>
            </a:r>
            <a:r>
              <a:rPr lang="it-IT" dirty="0"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turisti Stranieri</a:t>
            </a:r>
          </a:p>
        </p:txBody>
      </p:sp>
      <p:sp>
        <p:nvSpPr>
          <p:cNvPr id="43" name="Ovale 42"/>
          <p:cNvSpPr/>
          <p:nvPr/>
        </p:nvSpPr>
        <p:spPr>
          <a:xfrm>
            <a:off x="6065010" y="4014653"/>
            <a:ext cx="2682240" cy="1330629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notti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permanenza media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075170" y="6273225"/>
            <a:ext cx="198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 dati: Elaborazioni e stime CST su dati Istat</a:t>
            </a:r>
          </a:p>
        </p:txBody>
      </p:sp>
      <p:sp>
        <p:nvSpPr>
          <p:cNvPr id="17" name="Ovale 16"/>
          <p:cNvSpPr/>
          <p:nvPr/>
        </p:nvSpPr>
        <p:spPr>
          <a:xfrm>
            <a:off x="6067933" y="866918"/>
            <a:ext cx="2435225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camere d’albergo</a:t>
            </a:r>
          </a:p>
        </p:txBody>
      </p:sp>
    </p:spTree>
    <p:extLst>
      <p:ext uri="{BB962C8B-B14F-4D97-AF65-F5344CB8AC3E}">
        <p14:creationId xmlns:p14="http://schemas.microsoft.com/office/powerpoint/2010/main" val="41299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7686" y="-5080"/>
            <a:ext cx="5255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INTERESSE </a:t>
            </a:r>
          </a:p>
          <a:p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STORICO 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E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ARTISTICO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282070" y="1210387"/>
            <a:ext cx="2227072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mila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esercizi</a:t>
            </a: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1197429" y="2781239"/>
            <a:ext cx="32781" cy="1897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entesi quadra aperta 19"/>
          <p:cNvSpPr/>
          <p:nvPr/>
        </p:nvSpPr>
        <p:spPr>
          <a:xfrm rot="5400000">
            <a:off x="1319148" y="1672591"/>
            <a:ext cx="289934" cy="2837557"/>
          </a:xfrm>
          <a:prstGeom prst="leftBracke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5,5 mila</a:t>
            </a:r>
            <a:r>
              <a:rPr lang="it-IT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es. alberghieri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51,8 mila</a:t>
            </a:r>
            <a:r>
              <a:rPr lang="it-IT" dirty="0">
                <a:cs typeface="Times New Roman" panose="02020603050405020304" pitchFamily="18" charset="0"/>
              </a:rPr>
              <a:t> es.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extralberghieri</a:t>
            </a:r>
          </a:p>
        </p:txBody>
      </p:sp>
      <p:sp>
        <p:nvSpPr>
          <p:cNvPr id="22" name="Ovale 21"/>
          <p:cNvSpPr/>
          <p:nvPr/>
        </p:nvSpPr>
        <p:spPr>
          <a:xfrm>
            <a:off x="4846828" y="917793"/>
            <a:ext cx="2519172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994 mila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 letto</a:t>
            </a:r>
          </a:p>
        </p:txBody>
      </p:sp>
      <p:cxnSp>
        <p:nvCxnSpPr>
          <p:cNvPr id="23" name="Connettore 2 22"/>
          <p:cNvCxnSpPr>
            <a:stCxn id="22" idx="4"/>
            <a:endCxn id="24" idx="1"/>
          </p:cNvCxnSpPr>
          <p:nvPr/>
        </p:nvCxnSpPr>
        <p:spPr>
          <a:xfrm>
            <a:off x="6106414" y="2453985"/>
            <a:ext cx="7620" cy="2130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entesi quadra aperta 23"/>
          <p:cNvSpPr/>
          <p:nvPr/>
        </p:nvSpPr>
        <p:spPr>
          <a:xfrm rot="5400000">
            <a:off x="5956614" y="1306773"/>
            <a:ext cx="314840" cy="3035300"/>
          </a:xfrm>
          <a:prstGeom prst="leftBracke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45,5%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alberghieri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54,5%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extralberghieri</a:t>
            </a:r>
          </a:p>
        </p:txBody>
      </p:sp>
      <p:sp>
        <p:nvSpPr>
          <p:cNvPr id="31" name="Ovale 30"/>
          <p:cNvSpPr/>
          <p:nvPr/>
        </p:nvSpPr>
        <p:spPr>
          <a:xfrm>
            <a:off x="196850" y="4371853"/>
            <a:ext cx="2527300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44,4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arrivi</a:t>
            </a:r>
          </a:p>
        </p:txBody>
      </p:sp>
      <p:sp>
        <p:nvSpPr>
          <p:cNvPr id="40" name="Ovale 39"/>
          <p:cNvSpPr/>
          <p:nvPr/>
        </p:nvSpPr>
        <p:spPr>
          <a:xfrm>
            <a:off x="3916680" y="3925901"/>
            <a:ext cx="2825750" cy="1536192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002060"/>
            </a:solidFill>
          </a:ln>
          <a:effectLst>
            <a:glow rad="5080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113,4 mln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presenze</a:t>
            </a:r>
          </a:p>
        </p:txBody>
      </p:sp>
      <p:cxnSp>
        <p:nvCxnSpPr>
          <p:cNvPr id="41" name="Connettore 2 40"/>
          <p:cNvCxnSpPr>
            <a:stCxn id="40" idx="4"/>
            <a:endCxn id="42" idx="1"/>
          </p:cNvCxnSpPr>
          <p:nvPr/>
        </p:nvCxnSpPr>
        <p:spPr>
          <a:xfrm>
            <a:off x="5329555" y="5462093"/>
            <a:ext cx="6796" cy="1871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arentesi quadra aperta 41"/>
          <p:cNvSpPr/>
          <p:nvPr/>
        </p:nvSpPr>
        <p:spPr>
          <a:xfrm rot="5400000">
            <a:off x="5165984" y="4483356"/>
            <a:ext cx="340734" cy="2672457"/>
          </a:xfrm>
          <a:prstGeom prst="leftBracke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72000" rIns="72000"/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40,2%</a:t>
            </a:r>
            <a:r>
              <a:rPr lang="it-IT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turisti Italiani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4"/>
              <a:defRPr/>
            </a:pPr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59,8%</a:t>
            </a:r>
            <a:r>
              <a:rPr lang="it-IT" dirty="0"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turisti Stranieri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576202" y="1546145"/>
            <a:ext cx="1454694" cy="67710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26,1% </a:t>
            </a:r>
            <a:r>
              <a:rPr lang="it-IT" dirty="0">
                <a:solidFill>
                  <a:srgbClr val="990000"/>
                </a:solidFill>
                <a:cs typeface="Times New Roman" panose="02020603050405020304" pitchFamily="18" charset="0"/>
              </a:rPr>
              <a:t>del totale Italia</a:t>
            </a:r>
            <a:endParaRPr lang="it-IT" i="1" dirty="0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7387772" y="1380984"/>
            <a:ext cx="1266375" cy="67710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19,4% </a:t>
            </a:r>
            <a:r>
              <a:rPr lang="it-IT" dirty="0">
                <a:solidFill>
                  <a:srgbClr val="990000"/>
                </a:solidFill>
                <a:cs typeface="Times New Roman" panose="02020603050405020304" pitchFamily="18" charset="0"/>
              </a:rPr>
              <a:t>del totale Italia</a:t>
            </a:r>
            <a:endParaRPr lang="it-IT" i="1" dirty="0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677724" y="5953591"/>
            <a:ext cx="1444154" cy="67710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90000"/>
                </a:solidFill>
                <a:cs typeface="Times New Roman" panose="02020603050405020304" pitchFamily="18" charset="0"/>
              </a:rPr>
              <a:t>35,7% </a:t>
            </a:r>
            <a:r>
              <a:rPr lang="it-IT" dirty="0">
                <a:solidFill>
                  <a:srgbClr val="990000"/>
                </a:solidFill>
                <a:cs typeface="Times New Roman" panose="02020603050405020304" pitchFamily="18" charset="0"/>
              </a:rPr>
              <a:t>del totale Italia</a:t>
            </a:r>
            <a:endParaRPr lang="it-IT" i="1" dirty="0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6812397" y="4261659"/>
            <a:ext cx="1444752" cy="67710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26,3% </a:t>
            </a:r>
            <a:r>
              <a:rPr lang="it-IT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totale Italia</a:t>
            </a:r>
            <a:endParaRPr lang="it-IT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7155180" y="6273225"/>
            <a:ext cx="198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 dati: Elaborazioni e stime CST su dati Istat</a:t>
            </a:r>
          </a:p>
        </p:txBody>
      </p:sp>
    </p:spTree>
    <p:extLst>
      <p:ext uri="{BB962C8B-B14F-4D97-AF65-F5344CB8AC3E}">
        <p14:creationId xmlns:p14="http://schemas.microsoft.com/office/powerpoint/2010/main" val="213752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" y="1346201"/>
            <a:ext cx="4743859" cy="2883305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 rot="20880000">
            <a:off x="262066" y="2800896"/>
            <a:ext cx="4228974" cy="647700"/>
          </a:xfrm>
          <a:prstGeom prst="rightArrow">
            <a:avLst>
              <a:gd name="adj1" fmla="val 50000"/>
              <a:gd name="adj2" fmla="val 53926"/>
            </a:avLst>
          </a:prstGeom>
          <a:solidFill>
            <a:srgbClr val="9900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688772" y="1659493"/>
            <a:ext cx="4334915" cy="21698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36000" rIns="36000" rtlCol="0">
            <a:spAutoFit/>
          </a:bodyPr>
          <a:lstStyle/>
          <a:p>
            <a:pPr marL="177800" indent="-177800" algn="just"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Dal  2010, il numero di </a:t>
            </a:r>
            <a:r>
              <a:rPr lang="it-IT" sz="2800" dirty="0">
                <a:solidFill>
                  <a:srgbClr val="990000"/>
                </a:solidFill>
                <a:cs typeface="Times New Roman" panose="02020603050405020304" pitchFamily="18" charset="0"/>
              </a:rPr>
              <a:t>esercizi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è più che raddoppiato,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+126%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(+32 mila), i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posti letto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sono cresciuti del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25%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(+196 mila)</a:t>
            </a:r>
          </a:p>
          <a:p>
            <a:pPr marL="177800" indent="-177800" algn="just">
              <a:spcBef>
                <a:spcPts val="12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17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Tot. Italia: +46% gli esercizi, +9% i posti letto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27504"/>
              </p:ext>
            </p:extLst>
          </p:nvPr>
        </p:nvGraphicFramePr>
        <p:xfrm>
          <a:off x="13130" y="4914900"/>
          <a:ext cx="4967478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44500" indent="-444500" algn="ctr">
                        <a:buFont typeface="Webdings" panose="05030102010509060703" pitchFamily="18" charset="2"/>
                        <a:buChar char=""/>
                      </a:pPr>
                      <a:r>
                        <a:rPr lang="it-IT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Letti Alberghieri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00" indent="-444500" algn="ctr">
                        <a:buFont typeface="Webdings" panose="05030102010509060703" pitchFamily="18" charset="2"/>
                        <a:buChar char=""/>
                      </a:pPr>
                      <a:r>
                        <a:rPr lang="it-IT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Letti Extra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99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99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+158%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r>
                        <a:rPr lang="it-IT" sz="1800" b="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Italia: -0,6%</a:t>
                      </a:r>
                      <a:endParaRPr lang="it-IT" sz="18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r>
                        <a:rPr lang="it-IT" sz="1800" b="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Italia: +17,8%</a:t>
                      </a:r>
                      <a:endParaRPr lang="it-IT" sz="18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vale 9"/>
          <p:cNvSpPr/>
          <p:nvPr/>
        </p:nvSpPr>
        <p:spPr>
          <a:xfrm>
            <a:off x="939994" y="2946346"/>
            <a:ext cx="2856913" cy="739320"/>
          </a:xfrm>
          <a:prstGeom prst="ellipse">
            <a:avLst/>
          </a:prstGeom>
          <a:solidFill>
            <a:srgbClr val="FFCC00">
              <a:alpha val="65000"/>
            </a:srgbClr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+2,8%</a:t>
            </a:r>
            <a:r>
              <a:rPr lang="it-IT" sz="2800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crescita media annua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7685" y="-5080"/>
            <a:ext cx="7660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INTERESSE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STORICO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E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ARTISTICO: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"l’offerta ricettiva"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155180" y="6308394"/>
            <a:ext cx="198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 dati: Elaborazioni e stime CST su dati Istat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086350" y="4358433"/>
            <a:ext cx="3562350" cy="1581972"/>
          </a:xfrm>
          <a:prstGeom prst="rect">
            <a:avLst/>
          </a:prstGeom>
          <a:solidFill>
            <a:srgbClr val="FFC000">
              <a:alpha val="1000"/>
            </a:srgbClr>
          </a:solidFill>
          <a:effectLst>
            <a:glow rad="381000">
              <a:srgbClr val="FFC000">
                <a:alpha val="25000"/>
              </a:srgbClr>
            </a:glow>
          </a:effectLst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10000"/>
              </a:lnSpc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Nelle città di interesse storico artistico, il </a:t>
            </a:r>
            <a:r>
              <a:rPr lang="it-IT" sz="2400" b="1" i="1" dirty="0">
                <a:solidFill>
                  <a:srgbClr val="990000"/>
                </a:solidFill>
                <a:cs typeface="Times New Roman" panose="02020603050405020304" pitchFamily="18" charset="0"/>
              </a:rPr>
              <a:t>54,5%</a:t>
            </a:r>
            <a:r>
              <a:rPr lang="it-IT" b="1" i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di </a:t>
            </a:r>
            <a:r>
              <a:rPr lang="it-IT" sz="2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posti letto extralberghieri</a:t>
            </a: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(erano il </a:t>
            </a:r>
            <a:r>
              <a:rPr lang="it-IT" sz="2000" b="1" i="1" dirty="0">
                <a:solidFill>
                  <a:srgbClr val="990000"/>
                </a:solidFill>
                <a:cs typeface="Times New Roman" panose="02020603050405020304" pitchFamily="18" charset="0"/>
              </a:rPr>
              <a:t>45,4%</a:t>
            </a: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nel 2010)</a:t>
            </a:r>
          </a:p>
        </p:txBody>
      </p:sp>
    </p:spTree>
    <p:extLst>
      <p:ext uri="{BB962C8B-B14F-4D97-AF65-F5344CB8AC3E}">
        <p14:creationId xmlns:p14="http://schemas.microsoft.com/office/powerpoint/2010/main" val="32115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940384" y="0"/>
            <a:ext cx="820361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L’OFFERTA RICETTIVA su </a:t>
            </a:r>
            <a:r>
              <a:rPr lang="it-IT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Airbnb</a:t>
            </a:r>
            <a:r>
              <a:rPr lang="it-IT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alcune principali città d’arte</a:t>
            </a:r>
            <a:endParaRPr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74170" y="1144890"/>
            <a:ext cx="1550683" cy="186678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ROMA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27.187 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18.121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8.871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195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7056566" y="6504320"/>
            <a:ext cx="2087434" cy="2406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it-IT" sz="8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Fonte: elaborazione CST Firenze su dati </a:t>
            </a:r>
            <a:r>
              <a:rPr lang="it-IT" sz="800" dirty="0" err="1">
                <a:solidFill>
                  <a:srgbClr val="263248"/>
                </a:solidFill>
                <a:latin typeface="Bahnschrift Light SemiCondensed" panose="020B0502040204020203" pitchFamily="34" charset="0"/>
              </a:rPr>
              <a:t>AirDNA</a:t>
            </a:r>
            <a:endParaRPr lang="it-IT" sz="8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4517074" y="1042203"/>
            <a:ext cx="1780360" cy="204541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FIRENZE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10.290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7.992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2.257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41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21" name="Google Shape;478;p31"/>
          <p:cNvSpPr/>
          <p:nvPr/>
        </p:nvSpPr>
        <p:spPr>
          <a:xfrm>
            <a:off x="2253911" y="697818"/>
            <a:ext cx="1933283" cy="2665807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" name="Google Shape;478;p31"/>
          <p:cNvSpPr/>
          <p:nvPr/>
        </p:nvSpPr>
        <p:spPr>
          <a:xfrm>
            <a:off x="361" y="728583"/>
            <a:ext cx="1863608" cy="2637092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" name="Google Shape;478;p31"/>
          <p:cNvSpPr/>
          <p:nvPr/>
        </p:nvSpPr>
        <p:spPr>
          <a:xfrm>
            <a:off x="4483669" y="728582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grpSp>
        <p:nvGrpSpPr>
          <p:cNvPr id="26" name="Google Shape;700;p37"/>
          <p:cNvGrpSpPr/>
          <p:nvPr/>
        </p:nvGrpSpPr>
        <p:grpSpPr>
          <a:xfrm>
            <a:off x="285270" y="167076"/>
            <a:ext cx="432048" cy="432048"/>
            <a:chOff x="3951850" y="2985350"/>
            <a:chExt cx="407950" cy="416500"/>
          </a:xfrm>
        </p:grpSpPr>
        <p:sp>
          <p:nvSpPr>
            <p:cNvPr id="27" name="Google Shape;701;p37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Google Shape;702;p3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Google Shape;703;p3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Google Shape;704;p3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6" name="Google Shape;478;p31"/>
          <p:cNvSpPr/>
          <p:nvPr/>
        </p:nvSpPr>
        <p:spPr>
          <a:xfrm>
            <a:off x="6605073" y="728583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8" name="Google Shape;478;p31"/>
          <p:cNvSpPr/>
          <p:nvPr/>
        </p:nvSpPr>
        <p:spPr>
          <a:xfrm>
            <a:off x="0" y="3823326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" name="Google Shape;478;p31"/>
          <p:cNvSpPr/>
          <p:nvPr/>
        </p:nvSpPr>
        <p:spPr>
          <a:xfrm>
            <a:off x="2276682" y="3771338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" name="Google Shape;478;p31"/>
          <p:cNvSpPr/>
          <p:nvPr/>
        </p:nvSpPr>
        <p:spPr>
          <a:xfrm>
            <a:off x="4517074" y="3808809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" name="Google Shape;478;p31"/>
          <p:cNvSpPr/>
          <p:nvPr/>
        </p:nvSpPr>
        <p:spPr>
          <a:xfrm>
            <a:off x="6660086" y="3657859"/>
            <a:ext cx="1918260" cy="2635043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C7D3E6"/>
          </a:solidFill>
          <a:ln w="9525" cap="flat" cmpd="sng">
            <a:solidFill>
              <a:srgbClr val="92A8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2377897" y="1160235"/>
            <a:ext cx="1715830" cy="186678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MILANO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13.334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10.043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3.028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263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6706288" y="1171209"/>
            <a:ext cx="1715830" cy="186678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VENEZIA CS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9.452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7.512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1.862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78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4" name="Rettangolo arrotondato 33"/>
          <p:cNvSpPr/>
          <p:nvPr/>
        </p:nvSpPr>
        <p:spPr>
          <a:xfrm>
            <a:off x="156823" y="4238171"/>
            <a:ext cx="1651278" cy="18433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TORINO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3.557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2.691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803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63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5" name="Rettangolo arrotondato 34"/>
          <p:cNvSpPr/>
          <p:nvPr/>
        </p:nvSpPr>
        <p:spPr>
          <a:xfrm>
            <a:off x="2496926" y="4252685"/>
            <a:ext cx="1671874" cy="18433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NAPOLI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8.137 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5.149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2.932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56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4669453" y="4238171"/>
            <a:ext cx="1613501" cy="18433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BOLOGNA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3.462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2.371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1.035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56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6757453" y="4204674"/>
            <a:ext cx="1613500" cy="18433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r>
              <a:rPr lang="it-IT" sz="16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VERONA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0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Rilevazione marzo 2019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1100" dirty="0">
                <a:solidFill>
                  <a:srgbClr val="FF9800"/>
                </a:solidFill>
                <a:latin typeface="Bahnschrift Light SemiCondensed" panose="020B0502040204020203" pitchFamily="34" charset="0"/>
                <a:ea typeface="Roboto Condensed Light"/>
                <a:cs typeface="Roboto Condensed Light"/>
                <a:sym typeface="Roboto Condensed Light"/>
              </a:rPr>
              <a:t>2.697 annunci</a:t>
            </a:r>
          </a:p>
          <a:p>
            <a:pPr algn="ctr">
              <a:defRPr/>
            </a:pPr>
            <a:r>
              <a:rPr lang="it-IT" sz="900" dirty="0">
                <a:solidFill>
                  <a:srgbClr val="FF9800"/>
                </a:solidFill>
                <a:latin typeface="Bahnschrift Light SemiCondensed" panose="020B0502040204020203" pitchFamily="34" charset="0"/>
              </a:rPr>
              <a:t>Di cui:</a:t>
            </a:r>
          </a:p>
          <a:p>
            <a:pPr algn="ctr">
              <a:defRPr/>
            </a:pPr>
            <a:endParaRPr lang="it-IT" sz="200" dirty="0">
              <a:solidFill>
                <a:srgbClr val="FF9800"/>
              </a:solidFill>
              <a:latin typeface="Bahnschrift Light SemiCondensed" panose="020B0502040204020203" pitchFamily="34" charset="0"/>
            </a:endParaRP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1.975 intero appartamento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715 stanza privata</a:t>
            </a:r>
          </a:p>
          <a:p>
            <a:pPr algn="ctr">
              <a:tabLst>
                <a:tab pos="88900" algn="l"/>
              </a:tabLst>
              <a:defRPr/>
            </a:pPr>
            <a:r>
              <a:rPr lang="it-IT" sz="1000" dirty="0">
                <a:solidFill>
                  <a:srgbClr val="263248"/>
                </a:solidFill>
                <a:latin typeface="Bahnschrift Light SemiCondensed" panose="020B0502040204020203" pitchFamily="34" charset="0"/>
              </a:rPr>
              <a:t>7 stanza condivisa</a:t>
            </a:r>
          </a:p>
          <a:p>
            <a:pPr algn="ctr">
              <a:tabLst>
                <a:tab pos="88900" algn="l"/>
              </a:tabLst>
              <a:defRPr/>
            </a:pPr>
            <a:endParaRPr lang="it-IT" sz="1000" dirty="0">
              <a:solidFill>
                <a:srgbClr val="263248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8" y="1204887"/>
            <a:ext cx="4743859" cy="2883305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 rot="20913670">
            <a:off x="332438" y="2718005"/>
            <a:ext cx="4109591" cy="647700"/>
          </a:xfrm>
          <a:prstGeom prst="rightArrow">
            <a:avLst>
              <a:gd name="adj1" fmla="val 50000"/>
              <a:gd name="adj2" fmla="val 54704"/>
            </a:avLst>
          </a:prstGeom>
          <a:solidFill>
            <a:srgbClr val="FFCC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737570" y="1600100"/>
            <a:ext cx="4225960" cy="209288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36000" rIns="36000" rtlCol="0">
            <a:spAutoFit/>
          </a:bodyPr>
          <a:lstStyle/>
          <a:p>
            <a:pPr marL="177800" indent="-177800" algn="just"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Dal 2010, gli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arrivi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sono cresciuti complessivamente del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27,2%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(+9,5 mln), le </a:t>
            </a:r>
            <a:r>
              <a:rPr lang="it-IT" sz="2400" dirty="0">
                <a:solidFill>
                  <a:srgbClr val="990000"/>
                </a:solidFill>
                <a:cs typeface="Times New Roman" panose="02020603050405020304" pitchFamily="18" charset="0"/>
              </a:rPr>
              <a:t>presenze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del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20,8%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(+19,5 mln)</a:t>
            </a:r>
          </a:p>
          <a:p>
            <a:pPr marL="177800" indent="-177800" algn="just">
              <a:spcBef>
                <a:spcPts val="1200"/>
              </a:spcBef>
              <a:buClr>
                <a:srgbClr val="990000"/>
              </a:buClr>
              <a:buFont typeface="Webdings" panose="05030102010509060703" pitchFamily="18" charset="2"/>
              <a:buChar char="4"/>
            </a:pPr>
            <a:r>
              <a:rPr lang="it-IT" sz="16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Totale Italia: +25,8% arrivi, +14,6% presenze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65082"/>
              </p:ext>
            </p:extLst>
          </p:nvPr>
        </p:nvGraphicFramePr>
        <p:xfrm>
          <a:off x="35990" y="4914900"/>
          <a:ext cx="5047820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44500" indent="-444500" algn="ctr">
                        <a:buFont typeface="Webdings" panose="05030102010509060703" pitchFamily="18" charset="2"/>
                        <a:buChar char=""/>
                      </a:pPr>
                      <a:r>
                        <a:rPr lang="it-IT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Turisti</a:t>
                      </a:r>
                      <a:r>
                        <a:rPr lang="it-IT" sz="24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Italiani</a:t>
                      </a:r>
                      <a:endParaRPr lang="it-IT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00" indent="-444500" algn="ctr">
                        <a:buFont typeface="Webdings" panose="05030102010509060703" pitchFamily="18" charset="2"/>
                        <a:buChar char=""/>
                      </a:pPr>
                      <a:r>
                        <a:rPr lang="it-IT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Turisti</a:t>
                      </a:r>
                      <a:r>
                        <a:rPr lang="it-IT" sz="24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Stranieri</a:t>
                      </a:r>
                      <a:endParaRPr lang="it-IT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99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+19,7%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99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+21,5%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r>
                        <a:rPr lang="it-IT" sz="1600" b="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Italia: +2,6%</a:t>
                      </a:r>
                      <a:endParaRPr lang="it-IT" sz="16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Totale</a:t>
                      </a:r>
                      <a:r>
                        <a:rPr lang="it-IT" sz="1600" b="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Italia: +29,8%</a:t>
                      </a:r>
                      <a:endParaRPr lang="it-IT" sz="16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5423014" y="4123914"/>
            <a:ext cx="3162300" cy="1446550"/>
          </a:xfrm>
          <a:prstGeom prst="rect">
            <a:avLst/>
          </a:prstGeom>
          <a:solidFill>
            <a:srgbClr val="990000">
              <a:alpha val="1000"/>
            </a:srgbClr>
          </a:solidFill>
          <a:effectLst>
            <a:glow rad="381000">
              <a:srgbClr val="990000">
                <a:alpha val="25000"/>
              </a:srgb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marL="285750" indent="-285750" algn="ctr">
              <a:lnSpc>
                <a:spcPct val="110000"/>
              </a:lnSpc>
              <a:buClr>
                <a:srgbClr val="990000"/>
              </a:buClr>
              <a:buFont typeface="Webdings" panose="05030102010509060703" pitchFamily="18" charset="2"/>
              <a:buChar char="4"/>
              <a:defRPr sz="2000" i="1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Nelle città di interesse storico artistico, il 59,8% di presenze straniere (erano il 59,4% nel 2010)</a:t>
            </a:r>
          </a:p>
        </p:txBody>
      </p:sp>
      <p:sp>
        <p:nvSpPr>
          <p:cNvPr id="10" name="Ovale 9"/>
          <p:cNvSpPr/>
          <p:nvPr/>
        </p:nvSpPr>
        <p:spPr>
          <a:xfrm>
            <a:off x="866277" y="2893855"/>
            <a:ext cx="2933531" cy="698997"/>
          </a:xfrm>
          <a:prstGeom prst="ellipse">
            <a:avLst/>
          </a:prstGeom>
          <a:solidFill>
            <a:srgbClr val="990000">
              <a:alpha val="65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2800" b="1" dirty="0">
                <a:solidFill>
                  <a:srgbClr val="FFCC00"/>
                </a:solidFill>
                <a:cs typeface="Times New Roman" panose="02020603050405020304" pitchFamily="18" charset="0"/>
              </a:rPr>
              <a:t>+2,4%</a:t>
            </a:r>
            <a:r>
              <a:rPr lang="it-IT" sz="2800" dirty="0">
                <a:solidFill>
                  <a:srgbClr val="FFCC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FFCC00"/>
                </a:solidFill>
                <a:cs typeface="Times New Roman" panose="02020603050405020304" pitchFamily="18" charset="0"/>
              </a:rPr>
              <a:t>crescita media annua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7685" y="-5080"/>
            <a:ext cx="7660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INTERESSE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STORICO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E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ARTISTICO: 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"la domanda turistica"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55180" y="6308394"/>
            <a:ext cx="198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 dati: Elaborazioni e stime CST su dati Istat</a:t>
            </a:r>
          </a:p>
        </p:txBody>
      </p:sp>
    </p:spTree>
    <p:extLst>
      <p:ext uri="{BB962C8B-B14F-4D97-AF65-F5344CB8AC3E}">
        <p14:creationId xmlns:p14="http://schemas.microsoft.com/office/powerpoint/2010/main" val="198075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685" y="-5080"/>
            <a:ext cx="5867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PRIME 10 CITTA’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D’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ARTE </a:t>
            </a:r>
            <a:r>
              <a:rPr lang="it-IT" sz="32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D’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ITALIA</a:t>
            </a:r>
            <a:endParaRPr lang="it-IT" sz="28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82453" y="1214235"/>
            <a:ext cx="4812631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Oltre </a:t>
            </a:r>
            <a:r>
              <a:rPr lang="it-IT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84 milioni 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di </a:t>
            </a:r>
            <a:r>
              <a:rPr lang="it-IT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presenze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nelle prime 10 città d’arte d’Italia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(anno 2018)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, il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19,5%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del movimento turistico complessivo nazionale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4613" y="1271838"/>
            <a:ext cx="2489692" cy="4524315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 rad="508000">
              <a:schemeClr val="accent1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indent="0" algn="ctr">
              <a:lnSpc>
                <a:spcPct val="120000"/>
              </a:lnSpc>
              <a:buClr>
                <a:srgbClr val="990000"/>
              </a:buClr>
              <a:buFont typeface="Webdings" panose="05030102010509060703" pitchFamily="18" charset="2"/>
              <a:buNone/>
              <a:defRPr sz="2400" i="1">
                <a:solidFill>
                  <a:srgbClr val="990000"/>
                </a:solidFill>
                <a:cs typeface="Times New Roman" panose="02020603050405020304" pitchFamily="18" charset="0"/>
              </a:defRPr>
            </a:lvl1pPr>
          </a:lstStyle>
          <a:p>
            <a:pPr marL="722313" indent="-722313" algn="l">
              <a:buFont typeface="+mj-lt"/>
              <a:buAutoNum type="romanUcPeriod"/>
            </a:pPr>
            <a:r>
              <a:rPr lang="it-IT" dirty="0"/>
              <a:t>Roma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Milano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Firenze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Venezia CS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Torino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Napoli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Bologna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Verona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Genova</a:t>
            </a:r>
          </a:p>
          <a:p>
            <a:pPr marL="722313" indent="-722313" algn="l">
              <a:buFont typeface="+mj-lt"/>
              <a:buAutoNum type="romanUcPeriod"/>
            </a:pPr>
            <a:r>
              <a:rPr lang="it-IT" dirty="0"/>
              <a:t>Pisa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022833" y="6219152"/>
            <a:ext cx="198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Fonte dati: Elaborazioni e stime CST su dati Istat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828874" y="3918864"/>
            <a:ext cx="3188369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it-IT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64%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la quota di presenze </a:t>
            </a:r>
            <a:r>
              <a:rPr lang="it-IT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straniere, 36%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la quota di </a:t>
            </a:r>
            <a:r>
              <a:rPr lang="it-IT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presenze italiane</a:t>
            </a:r>
            <a:endParaRPr lang="it-IT" sz="2000" b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5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65" y="1032576"/>
            <a:ext cx="8640437" cy="293511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7687" y="-5080"/>
            <a:ext cx="551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ANDAMENTO 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DEI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FLUSSI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NELLE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D’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ARTE 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ITALIANE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23455" y="1209239"/>
            <a:ext cx="2468115" cy="769441"/>
          </a:xfrm>
          <a:prstGeom prst="rect">
            <a:avLst/>
          </a:prstGeom>
          <a:noFill/>
          <a:effectLst>
            <a:glow rad="381000">
              <a:schemeClr val="accent1">
                <a:lumMod val="75000"/>
                <a:alpha val="25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marL="285750" indent="-285750" algn="ctr">
              <a:lnSpc>
                <a:spcPct val="110000"/>
              </a:lnSpc>
              <a:buClr>
                <a:srgbClr val="990000"/>
              </a:buClr>
              <a:buFont typeface="Webdings" panose="05030102010509060703" pitchFamily="18" charset="2"/>
              <a:buChar char="4"/>
              <a:defRPr sz="2000" i="1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it-IT" dirty="0"/>
              <a:t>Variazione % Presenze 2018/2010*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48754"/>
              </p:ext>
            </p:extLst>
          </p:nvPr>
        </p:nvGraphicFramePr>
        <p:xfrm>
          <a:off x="182788" y="3866577"/>
          <a:ext cx="6402387" cy="121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628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Roma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Milano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Firenze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Venezia CS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Torino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21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+29,8%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+20,8%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+43,0%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+21,9%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+26,3%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+43,3%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+53,9%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+39,8%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+50,8%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+126,3%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49947"/>
              </p:ext>
            </p:extLst>
          </p:nvPr>
        </p:nvGraphicFramePr>
        <p:xfrm>
          <a:off x="3587116" y="5141001"/>
          <a:ext cx="521341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332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Napoli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Bologna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Verona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Genova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32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+81,7%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+40,2%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+46,2%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+7,1%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32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+138,2%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+87,6%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+103,2%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+63,8%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1976" y="6334780"/>
            <a:ext cx="8059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* Le variazioni delle città di Milano e Torino sono relative al periodo 2010-2017</a:t>
            </a:r>
          </a:p>
          <a:p>
            <a:pPr marL="182563" indent="-182563"/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I dati 2018 delle città di Venezia CS e Verona sono stimati sulla base di dati parziali</a:t>
            </a:r>
          </a:p>
        </p:txBody>
      </p:sp>
    </p:spTree>
    <p:extLst>
      <p:ext uri="{BB962C8B-B14F-4D97-AF65-F5344CB8AC3E}">
        <p14:creationId xmlns:p14="http://schemas.microsoft.com/office/powerpoint/2010/main" val="10359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39" y="1246097"/>
            <a:ext cx="8280799" cy="2700431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27364" y="1246097"/>
            <a:ext cx="2560655" cy="769441"/>
          </a:xfrm>
          <a:prstGeom prst="rect">
            <a:avLst/>
          </a:prstGeom>
          <a:noFill/>
          <a:effectLst>
            <a:glow rad="381000">
              <a:schemeClr val="accent1">
                <a:lumMod val="75000"/>
                <a:alpha val="25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indent="0" algn="ctr">
              <a:lnSpc>
                <a:spcPct val="110000"/>
              </a:lnSpc>
              <a:buClr>
                <a:srgbClr val="990000"/>
              </a:buClr>
              <a:buFont typeface="Webdings" panose="05030102010509060703" pitchFamily="18" charset="2"/>
              <a:buNone/>
              <a:defRPr sz="2000" i="1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Variazione % Presenze 2018/2010*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20301"/>
              </p:ext>
            </p:extLst>
          </p:nvPr>
        </p:nvGraphicFramePr>
        <p:xfrm>
          <a:off x="394527" y="4143506"/>
          <a:ext cx="429037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014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Padova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Parma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Lecce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+58,1%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+34,0%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+37,0%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+63,2%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+36,9%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+136,3%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54928"/>
              </p:ext>
            </p:extLst>
          </p:nvPr>
        </p:nvGraphicFramePr>
        <p:xfrm>
          <a:off x="4281800" y="5173010"/>
          <a:ext cx="43288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Ferrara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Matera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Treviso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Italiani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+17,4%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+163,2%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+29,5%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Stranieri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+37,9%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+216,0%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+29,7%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7686" y="-5080"/>
            <a:ext cx="53865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ANDAMENTO 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DEI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 FLUSSI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NELLE</a:t>
            </a:r>
            <a:r>
              <a:rPr lang="it-IT" sz="2800" b="1" baseline="30000" dirty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CITTA’ </a:t>
            </a:r>
            <a:r>
              <a:rPr lang="it-IT" sz="2800" b="1" dirty="0">
                <a:solidFill>
                  <a:srgbClr val="990000"/>
                </a:solidFill>
                <a:cs typeface="Times New Roman" panose="02020603050405020304" pitchFamily="18" charset="0"/>
              </a:rPr>
              <a:t>D’</a:t>
            </a:r>
            <a:r>
              <a:rPr lang="it-IT" sz="3600" b="1" dirty="0">
                <a:solidFill>
                  <a:srgbClr val="990000"/>
                </a:solidFill>
                <a:cs typeface="Times New Roman" panose="02020603050405020304" pitchFamily="18" charset="0"/>
              </a:rPr>
              <a:t>ARTE </a:t>
            </a:r>
            <a:r>
              <a:rPr lang="it-IT" sz="3200" b="1" dirty="0">
                <a:solidFill>
                  <a:srgbClr val="990000"/>
                </a:solidFill>
                <a:cs typeface="Times New Roman" panose="02020603050405020304" pitchFamily="18" charset="0"/>
              </a:rPr>
              <a:t>ITALIANE</a:t>
            </a:r>
            <a:endParaRPr lang="it-IT" sz="3200" b="1" dirty="0">
              <a:solidFill>
                <a:srgbClr val="FFCC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4739" y="6328157"/>
            <a:ext cx="590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* Le variazioni della città di Matera è relativa al periodo 2010-2017</a:t>
            </a:r>
          </a:p>
          <a:p>
            <a:pPr marL="182563" indent="-182563"/>
            <a:r>
              <a:rPr lang="it-IT" sz="1400" i="1" dirty="0">
                <a:solidFill>
                  <a:schemeClr val="accent5">
                    <a:lumMod val="50000"/>
                  </a:schemeClr>
                </a:solidFill>
              </a:rPr>
              <a:t>I dati 2018 delle città di Padova e Treviso sono stimati sulla base di dati parziali</a:t>
            </a:r>
          </a:p>
        </p:txBody>
      </p:sp>
    </p:spTree>
    <p:extLst>
      <p:ext uri="{BB962C8B-B14F-4D97-AF65-F5344CB8AC3E}">
        <p14:creationId xmlns:p14="http://schemas.microsoft.com/office/powerpoint/2010/main" val="19315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11190</TotalTime>
  <Words>1575</Words>
  <Application>Microsoft Office PowerPoint</Application>
  <PresentationFormat>Presentazione su schermo (4:3)</PresentationFormat>
  <Paragraphs>343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Bahnschrift Light SemiCondensed</vt:lpstr>
      <vt:lpstr>Calibri</vt:lpstr>
      <vt:lpstr>Calibri Light</vt:lpstr>
      <vt:lpstr>Roboto Condensed</vt:lpstr>
      <vt:lpstr>Times New Roman</vt:lpstr>
      <vt:lpstr>Webdings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L’OFFERTA RICETTIVA su Airbnb in alcune principali città d’arte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utenteprincipale</dc:creator>
  <cp:lastModifiedBy>MACCARI</cp:lastModifiedBy>
  <cp:revision>655</cp:revision>
  <cp:lastPrinted>2019-03-29T10:10:10Z</cp:lastPrinted>
  <dcterms:created xsi:type="dcterms:W3CDTF">2015-04-02T12:03:25Z</dcterms:created>
  <dcterms:modified xsi:type="dcterms:W3CDTF">2019-04-01T15:04:32Z</dcterms:modified>
</cp:coreProperties>
</file>