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6" r:id="rId3"/>
    <p:sldId id="258" r:id="rId4"/>
    <p:sldId id="269" r:id="rId5"/>
    <p:sldId id="313" r:id="rId6"/>
    <p:sldId id="259" r:id="rId7"/>
    <p:sldId id="297" r:id="rId8"/>
    <p:sldId id="288" r:id="rId9"/>
    <p:sldId id="301" r:id="rId10"/>
    <p:sldId id="291" r:id="rId11"/>
    <p:sldId id="294" r:id="rId12"/>
    <p:sldId id="295" r:id="rId13"/>
    <p:sldId id="296" r:id="rId14"/>
    <p:sldId id="298" r:id="rId15"/>
    <p:sldId id="300" r:id="rId16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5968"/>
    <a:srgbClr val="990000"/>
    <a:srgbClr val="FFCC00"/>
    <a:srgbClr val="CC9900"/>
    <a:srgbClr val="FF7000"/>
    <a:srgbClr val="800000"/>
    <a:srgbClr val="663300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5" autoAdjust="0"/>
    <p:restoredTop sz="88315" autoAdjust="0"/>
  </p:normalViewPr>
  <p:slideViewPr>
    <p:cSldViewPr snapToGrid="0">
      <p:cViewPr varScale="1">
        <p:scale>
          <a:sx n="96" d="100"/>
          <a:sy n="96" d="100"/>
        </p:scale>
        <p:origin x="10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9ED400-D8FB-47D0-AA47-E477BFE7F711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A8909-6452-4162-81D4-7CA5B1423A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476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18B139-F403-4252-BD9D-7AB4A70ACE6C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352A17-74E5-4971-8448-B5A0811663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7048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ok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52A17-74E5-4971-8448-B5A081166381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59992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OK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52A17-74E5-4971-8448-B5A081166381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4461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dirty="0"/>
              <a:t>OK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52A17-74E5-4971-8448-B5A081166381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87915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dirty="0"/>
              <a:t>OK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52A17-74E5-4971-8448-B5A081166381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64646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OK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52A17-74E5-4971-8448-B5A081166381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13730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OK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52A17-74E5-4971-8448-B5A081166381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27221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52A17-74E5-4971-8448-B5A081166381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6237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ok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52A17-74E5-4971-8448-B5A081166381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2071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ok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52A17-74E5-4971-8448-B5A081166381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88021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ok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52A17-74E5-4971-8448-B5A081166381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59071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35f391192_0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" name="Google Shape;339;g35f391192_0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233240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ok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52A17-74E5-4971-8448-B5A081166381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96187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ok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52A17-74E5-4971-8448-B5A081166381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43377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OK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52A17-74E5-4971-8448-B5A081166381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0897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ok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52A17-74E5-4971-8448-B5A081166381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1016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47321">
            <a:off x="169868" y="5472412"/>
            <a:ext cx="1700516" cy="1093189"/>
          </a:xfrm>
          <a:prstGeom prst="rect">
            <a:avLst/>
          </a:prstGeom>
          <a:solidFill>
            <a:schemeClr val="bg1">
              <a:lumMod val="95000"/>
              <a:alpha val="64000"/>
            </a:schemeClr>
          </a:solidFill>
          <a:ln>
            <a:noFill/>
          </a:ln>
          <a:effectLst>
            <a:outerShdw dist="50800" sx="1000" sy="1000" algn="ctr" rotWithShape="0">
              <a:schemeClr val="bg1">
                <a:lumMod val="95000"/>
              </a:schemeClr>
            </a:outerShdw>
            <a:reflection endPos="0" dist="50800" dir="5400000" sy="-100000" algn="bl" rotWithShape="0"/>
          </a:effectLst>
        </p:spPr>
      </p:pic>
      <p:pic>
        <p:nvPicPr>
          <p:cNvPr id="20" name="Immagine 19"/>
          <p:cNvPicPr>
            <a:picLocks noChangeAspect="1"/>
          </p:cNvPicPr>
          <p:nvPr userDrawn="1"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3565">
            <a:off x="7589661" y="2870340"/>
            <a:ext cx="1466156" cy="1823577"/>
          </a:xfrm>
          <a:prstGeom prst="rect">
            <a:avLst/>
          </a:prstGeom>
        </p:spPr>
      </p:pic>
      <p:pic>
        <p:nvPicPr>
          <p:cNvPr id="21" name="Immagine 20"/>
          <p:cNvPicPr>
            <a:picLocks noChangeAspect="1"/>
          </p:cNvPicPr>
          <p:nvPr userDrawn="1"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58623">
            <a:off x="2806309" y="5078446"/>
            <a:ext cx="1389551" cy="1697580"/>
          </a:xfrm>
          <a:prstGeom prst="rect">
            <a:avLst/>
          </a:prstGeom>
        </p:spPr>
      </p:pic>
      <p:pic>
        <p:nvPicPr>
          <p:cNvPr id="22" name="Immagine 21"/>
          <p:cNvPicPr>
            <a:picLocks noChangeAspect="1"/>
          </p:cNvPicPr>
          <p:nvPr userDrawn="1"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85838">
            <a:off x="7006755" y="5098169"/>
            <a:ext cx="1977379" cy="1481125"/>
          </a:xfrm>
          <a:prstGeom prst="rect">
            <a:avLst/>
          </a:prstGeom>
          <a:solidFill>
            <a:schemeClr val="bg1"/>
          </a:solidFill>
          <a:effectLst>
            <a:softEdge rad="381000"/>
          </a:effectLst>
        </p:spPr>
      </p:pic>
      <p:pic>
        <p:nvPicPr>
          <p:cNvPr id="23" name="Immagine 22"/>
          <p:cNvPicPr>
            <a:picLocks noChangeAspect="1"/>
          </p:cNvPicPr>
          <p:nvPr userDrawn="1"/>
        </p:nvPicPr>
        <p:blipFill>
          <a:blip r:embed="rId6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29179">
            <a:off x="7759535" y="163995"/>
            <a:ext cx="1126408" cy="1936631"/>
          </a:xfrm>
          <a:prstGeom prst="rect">
            <a:avLst/>
          </a:prstGeom>
        </p:spPr>
      </p:pic>
      <p:pic>
        <p:nvPicPr>
          <p:cNvPr id="24" name="Immagine 23"/>
          <p:cNvPicPr>
            <a:picLocks noChangeAspect="1"/>
          </p:cNvPicPr>
          <p:nvPr userDrawn="1"/>
        </p:nvPicPr>
        <p:blipFill>
          <a:blip r:embed="rId7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99375">
            <a:off x="4929634" y="5453371"/>
            <a:ext cx="1470077" cy="1131270"/>
          </a:xfrm>
          <a:prstGeom prst="rect">
            <a:avLst/>
          </a:prstGeom>
          <a:effectLst>
            <a:softEdge rad="88900"/>
          </a:effectLst>
        </p:spPr>
      </p:pic>
    </p:spTree>
    <p:extLst>
      <p:ext uri="{BB962C8B-B14F-4D97-AF65-F5344CB8AC3E}">
        <p14:creationId xmlns:p14="http://schemas.microsoft.com/office/powerpoint/2010/main" val="2304113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621030-5553-43D4-88BC-BEE1B17907EC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D3DD46F-EBF7-41B4-AFF4-6CBF167FE9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233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621030-5553-43D4-88BC-BEE1B17907EC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D3DD46F-EBF7-41B4-AFF4-6CBF167FE9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3672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621030-5553-43D4-88BC-BEE1B17907EC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D3DD46F-EBF7-41B4-AFF4-6CBF167FE9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0271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621030-5553-43D4-88BC-BEE1B17907EC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D3DD46F-EBF7-41B4-AFF4-6CBF167FE9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9746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621030-5553-43D4-88BC-BEE1B17907EC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D3DD46F-EBF7-41B4-AFF4-6CBF167FE9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8929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621030-5553-43D4-88BC-BEE1B17907EC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D3DD46F-EBF7-41B4-AFF4-6CBF167FE9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6043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621030-5553-43D4-88BC-BEE1B17907EC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D3DD46F-EBF7-41B4-AFF4-6CBF167FE9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1804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621030-5553-43D4-88BC-BEE1B17907EC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D3DD46F-EBF7-41B4-AFF4-6CBF167FE9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560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621030-5553-43D4-88BC-BEE1B17907EC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D3DD46F-EBF7-41B4-AFF4-6CBF167FE9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563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621030-5553-43D4-88BC-BEE1B17907EC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D3DD46F-EBF7-41B4-AFF4-6CBF167FE9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0541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714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asellaDiTesto 19"/>
          <p:cNvSpPr txBox="1"/>
          <p:nvPr/>
        </p:nvSpPr>
        <p:spPr>
          <a:xfrm>
            <a:off x="0" y="3033697"/>
            <a:ext cx="91440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sz="4400" b="1" dirty="0">
                <a:solidFill>
                  <a:srgbClr val="002060"/>
                </a:solidFill>
                <a:cs typeface="Times New Roman" panose="02020603050405020304" pitchFamily="18" charset="0"/>
              </a:rPr>
              <a:t>Turismo nelle Città d’Arte e nei Borghi d’Italia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sz="3200" b="1" i="1" dirty="0">
                <a:solidFill>
                  <a:srgbClr val="002060"/>
                </a:solidFill>
                <a:cs typeface="Times New Roman" panose="02020603050405020304" pitchFamily="18" charset="0"/>
              </a:rPr>
              <a:t>I numeri del turismo dell’anno 2018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sz="1600" i="1" dirty="0">
                <a:solidFill>
                  <a:srgbClr val="002060"/>
                </a:solidFill>
                <a:cs typeface="Times New Roman" panose="02020603050405020304" pitchFamily="18" charset="0"/>
              </a:rPr>
              <a:t>Conferenza stampa di presentazione – Roma, 02 aprile 2019</a:t>
            </a:r>
            <a:endParaRPr lang="it-IT" sz="2800" i="1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pic>
        <p:nvPicPr>
          <p:cNvPr id="23" name="Immagine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060" y="5852388"/>
            <a:ext cx="2336800" cy="872160"/>
          </a:xfrm>
          <a:prstGeom prst="rect">
            <a:avLst/>
          </a:prstGeom>
        </p:spPr>
      </p:pic>
      <p:sp>
        <p:nvSpPr>
          <p:cNvPr id="2" name="Rettangolo 1"/>
          <p:cNvSpPr/>
          <p:nvPr/>
        </p:nvSpPr>
        <p:spPr>
          <a:xfrm>
            <a:off x="3411414" y="5965302"/>
            <a:ext cx="26328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Alessandro Tortelli</a:t>
            </a:r>
          </a:p>
          <a:p>
            <a:pPr algn="r"/>
            <a:r>
              <a:rPr lang="it-IT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Direttore CST Firenze</a:t>
            </a:r>
          </a:p>
        </p:txBody>
      </p:sp>
      <p:pic>
        <p:nvPicPr>
          <p:cNvPr id="1026" name="Picture 2" descr="100 cities 20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823" y="186008"/>
            <a:ext cx="4413985" cy="2721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7821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92" y="1097597"/>
            <a:ext cx="8280799" cy="2935119"/>
          </a:xfrm>
          <a:prstGeom prst="rect">
            <a:avLst/>
          </a:prstGeom>
        </p:spPr>
      </p:pic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550328"/>
              </p:ext>
            </p:extLst>
          </p:nvPr>
        </p:nvGraphicFramePr>
        <p:xfrm>
          <a:off x="78486" y="4014978"/>
          <a:ext cx="5945187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4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45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63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45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88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9014">
                <a:tc>
                  <a:txBody>
                    <a:bodyPr/>
                    <a:lstStyle/>
                    <a:p>
                      <a:endParaRPr lang="it-IT" sz="18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Roma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Firenze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Venezia </a:t>
                      </a:r>
                      <a:r>
                        <a:rPr lang="it-IT" sz="1600" b="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CS</a:t>
                      </a:r>
                      <a:endParaRPr lang="it-IT" sz="16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Napoli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Bologna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014">
                <a:tc>
                  <a:txBody>
                    <a:bodyPr/>
                    <a:lstStyle/>
                    <a:p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Italiani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+2,7%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+10,2%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+4,9%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+11,2%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+0,7%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014">
                <a:tc>
                  <a:txBody>
                    <a:bodyPr/>
                    <a:lstStyle/>
                    <a:p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Stranieri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+3,2%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+1,8%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+8,0%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+15,0%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+4,1%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5212539" y="834337"/>
            <a:ext cx="2280945" cy="646331"/>
          </a:xfrm>
          <a:prstGeom prst="rect">
            <a:avLst/>
          </a:prstGeom>
          <a:noFill/>
          <a:effectLst>
            <a:glow rad="508000">
              <a:srgbClr val="FF7000">
                <a:alpha val="40000"/>
              </a:srgbClr>
            </a:glow>
          </a:effectLst>
        </p:spPr>
        <p:txBody>
          <a:bodyPr wrap="square" rtlCol="0">
            <a:spAutoFit/>
          </a:bodyPr>
          <a:lstStyle>
            <a:defPPr>
              <a:defRPr lang="it-IT"/>
            </a:defPPr>
            <a:lvl1pPr indent="0" algn="ctr" fontAlgn="b">
              <a:spcBef>
                <a:spcPts val="300"/>
              </a:spcBef>
              <a:buClr>
                <a:srgbClr val="990000"/>
              </a:buClr>
              <a:buFont typeface="+mj-lt"/>
              <a:buNone/>
              <a:defRPr sz="20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it-IT" sz="1800" b="1" dirty="0"/>
              <a:t>Variazione % Presenze 2018/2017</a:t>
            </a:r>
          </a:p>
        </p:txBody>
      </p:sp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787049"/>
              </p:ext>
            </p:extLst>
          </p:nvPr>
        </p:nvGraphicFramePr>
        <p:xfrm>
          <a:off x="2640113" y="5204714"/>
          <a:ext cx="549179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98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2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8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26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26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sz="18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Verona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Genova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Padova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Palermo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Perugia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Italiani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+3,5%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+1,2%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+6,5%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+11,9%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+10,4%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Stranieri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+14,3%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+3,7%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-0,4%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+0,9%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+15,7%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" name="CasellaDiTesto 14"/>
          <p:cNvSpPr txBox="1"/>
          <p:nvPr/>
        </p:nvSpPr>
        <p:spPr>
          <a:xfrm>
            <a:off x="27685" y="-5080"/>
            <a:ext cx="509776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rgbClr val="990000"/>
                </a:solidFill>
                <a:cs typeface="Times New Roman" panose="02020603050405020304" pitchFamily="18" charset="0"/>
              </a:rPr>
              <a:t>ANDAMENTO </a:t>
            </a:r>
            <a:r>
              <a:rPr lang="it-IT" sz="2800" b="1" baseline="30000" dirty="0">
                <a:solidFill>
                  <a:srgbClr val="990000"/>
                </a:solidFill>
                <a:cs typeface="Times New Roman" panose="02020603050405020304" pitchFamily="18" charset="0"/>
              </a:rPr>
              <a:t>DEI</a:t>
            </a:r>
            <a:r>
              <a:rPr lang="it-IT" sz="3200" b="1" dirty="0">
                <a:solidFill>
                  <a:srgbClr val="990000"/>
                </a:solidFill>
                <a:cs typeface="Times New Roman" panose="02020603050405020304" pitchFamily="18" charset="0"/>
              </a:rPr>
              <a:t> FLUSSI </a:t>
            </a:r>
            <a:r>
              <a:rPr lang="it-IT" sz="2800" b="1" dirty="0">
                <a:solidFill>
                  <a:srgbClr val="990000"/>
                </a:solidFill>
                <a:cs typeface="Times New Roman" panose="02020603050405020304" pitchFamily="18" charset="0"/>
              </a:rPr>
              <a:t>NELLE</a:t>
            </a:r>
            <a:r>
              <a:rPr lang="it-IT" sz="2800" b="1" baseline="30000" dirty="0">
                <a:solidFill>
                  <a:srgbClr val="990000"/>
                </a:solidFill>
                <a:cs typeface="Times New Roman" panose="02020603050405020304" pitchFamily="18" charset="0"/>
              </a:rPr>
              <a:t> </a:t>
            </a:r>
            <a:r>
              <a:rPr lang="it-IT" sz="3600" b="1" dirty="0">
                <a:solidFill>
                  <a:srgbClr val="990000"/>
                </a:solidFill>
                <a:cs typeface="Times New Roman" panose="02020603050405020304" pitchFamily="18" charset="0"/>
              </a:rPr>
              <a:t>CITTA’ </a:t>
            </a:r>
            <a:r>
              <a:rPr lang="it-IT" sz="2800" b="1" dirty="0">
                <a:solidFill>
                  <a:srgbClr val="990000"/>
                </a:solidFill>
                <a:cs typeface="Times New Roman" panose="02020603050405020304" pitchFamily="18" charset="0"/>
              </a:rPr>
              <a:t>D’</a:t>
            </a:r>
            <a:r>
              <a:rPr lang="it-IT" sz="3600" b="1" dirty="0">
                <a:solidFill>
                  <a:srgbClr val="990000"/>
                </a:solidFill>
                <a:cs typeface="Times New Roman" panose="02020603050405020304" pitchFamily="18" charset="0"/>
              </a:rPr>
              <a:t>ARTE </a:t>
            </a:r>
            <a:r>
              <a:rPr lang="it-IT" sz="3200" b="1" dirty="0">
                <a:solidFill>
                  <a:srgbClr val="990000"/>
                </a:solidFill>
                <a:cs typeface="Times New Roman" panose="02020603050405020304" pitchFamily="18" charset="0"/>
              </a:rPr>
              <a:t>ITALIANE</a:t>
            </a:r>
            <a:endParaRPr lang="it-IT" sz="3200" b="1" dirty="0">
              <a:solidFill>
                <a:srgbClr val="FFCC00"/>
              </a:solidFill>
              <a:cs typeface="Times New Roman" panose="02020603050405020304" pitchFamily="18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118356" y="6462371"/>
            <a:ext cx="90256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i="1" dirty="0">
                <a:solidFill>
                  <a:schemeClr val="accent5">
                    <a:lumMod val="50000"/>
                  </a:schemeClr>
                </a:solidFill>
              </a:rPr>
              <a:t>I dati 2018 delle città di Venezia CS, Verona, Padova e Palermo sono stati stimati sulla base di dati parziali</a:t>
            </a:r>
          </a:p>
        </p:txBody>
      </p:sp>
    </p:spTree>
    <p:extLst>
      <p:ext uri="{BB962C8B-B14F-4D97-AF65-F5344CB8AC3E}">
        <p14:creationId xmlns:p14="http://schemas.microsoft.com/office/powerpoint/2010/main" val="1805888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58" y="3942581"/>
            <a:ext cx="4743859" cy="2881781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800" y="970975"/>
            <a:ext cx="4743859" cy="2881781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>
            <a:off x="27685" y="-5080"/>
            <a:ext cx="61571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rgbClr val="990000"/>
                </a:solidFill>
                <a:cs typeface="Times New Roman" panose="02020603050405020304" pitchFamily="18" charset="0"/>
              </a:rPr>
              <a:t>MUSEI, MONUMENTI </a:t>
            </a:r>
            <a:r>
              <a:rPr lang="it-IT" sz="3200" b="1" baseline="30000" dirty="0">
                <a:solidFill>
                  <a:srgbClr val="990000"/>
                </a:solidFill>
                <a:cs typeface="Times New Roman" panose="02020603050405020304" pitchFamily="18" charset="0"/>
              </a:rPr>
              <a:t>E</a:t>
            </a:r>
            <a:r>
              <a:rPr lang="it-IT" sz="3200" b="1" dirty="0">
                <a:solidFill>
                  <a:srgbClr val="990000"/>
                </a:solidFill>
                <a:cs typeface="Times New Roman" panose="02020603050405020304" pitchFamily="18" charset="0"/>
              </a:rPr>
              <a:t> AREE ARCHEOLOGICHE STATALI </a:t>
            </a:r>
            <a:r>
              <a:rPr lang="it-IT" sz="3200" b="1" baseline="30000" dirty="0">
                <a:solidFill>
                  <a:srgbClr val="990000"/>
                </a:solidFill>
                <a:cs typeface="Times New Roman" panose="02020603050405020304" pitchFamily="18" charset="0"/>
              </a:rPr>
              <a:t>IN</a:t>
            </a:r>
            <a:r>
              <a:rPr lang="it-IT" sz="3200" b="1" dirty="0">
                <a:solidFill>
                  <a:srgbClr val="990000"/>
                </a:solidFill>
                <a:cs typeface="Times New Roman" panose="02020603050405020304" pitchFamily="18" charset="0"/>
              </a:rPr>
              <a:t> ITALIA</a:t>
            </a:r>
            <a:endParaRPr lang="it-IT" sz="3200" b="1" dirty="0">
              <a:solidFill>
                <a:srgbClr val="FFCC00"/>
              </a:solidFill>
              <a:cs typeface="Times New Roman" panose="02020603050405020304" pitchFamily="18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397000" y="5701963"/>
            <a:ext cx="17907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it-IT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5005112" y="1353471"/>
            <a:ext cx="3838130" cy="1977464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lIns="36000" rIns="36000" rtlCol="0">
            <a:spAutoFit/>
          </a:bodyPr>
          <a:lstStyle/>
          <a:p>
            <a:pPr marL="177800" indent="-177800" algn="just">
              <a:spcBef>
                <a:spcPts val="300"/>
              </a:spcBef>
              <a:buClr>
                <a:srgbClr val="990000"/>
              </a:buClr>
              <a:buFont typeface="Webdings" panose="05030102010509060703" pitchFamily="18" charset="2"/>
              <a:buChar char="4"/>
            </a:pP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Dal </a:t>
            </a:r>
            <a:r>
              <a:rPr lang="it-IT" sz="24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2010</a:t>
            </a: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, i </a:t>
            </a:r>
            <a:r>
              <a:rPr lang="it-IT" sz="2400" dirty="0">
                <a:solidFill>
                  <a:srgbClr val="990000"/>
                </a:solidFill>
                <a:cs typeface="Times New Roman" panose="02020603050405020304" pitchFamily="18" charset="0"/>
              </a:rPr>
              <a:t>visitatori</a:t>
            </a:r>
            <a:r>
              <a:rPr lang="it-IT" sz="24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sono cresciuti del </a:t>
            </a:r>
            <a:r>
              <a:rPr lang="it-IT" sz="2800" b="1" dirty="0">
                <a:solidFill>
                  <a:srgbClr val="990000"/>
                </a:solidFill>
                <a:cs typeface="Times New Roman" panose="02020603050405020304" pitchFamily="18" charset="0"/>
              </a:rPr>
              <a:t>48,7% </a:t>
            </a: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(+18,2 mln)</a:t>
            </a:r>
          </a:p>
          <a:p>
            <a:pPr marL="177800" indent="-177800" algn="just">
              <a:spcBef>
                <a:spcPts val="300"/>
              </a:spcBef>
              <a:buClr>
                <a:srgbClr val="990000"/>
              </a:buClr>
              <a:buFont typeface="Webdings" panose="05030102010509060703" pitchFamily="18" charset="2"/>
              <a:buChar char="4"/>
            </a:pP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In aumento sia i visitatori </a:t>
            </a:r>
            <a:r>
              <a:rPr lang="it-IT" sz="2000" dirty="0">
                <a:solidFill>
                  <a:srgbClr val="990000"/>
                </a:solidFill>
                <a:cs typeface="Times New Roman" panose="02020603050405020304" pitchFamily="18" charset="0"/>
              </a:rPr>
              <a:t>«</a:t>
            </a:r>
            <a:r>
              <a:rPr lang="it-IT" sz="2400" dirty="0">
                <a:solidFill>
                  <a:srgbClr val="990000"/>
                </a:solidFill>
                <a:cs typeface="Times New Roman" panose="02020603050405020304" pitchFamily="18" charset="0"/>
              </a:rPr>
              <a:t>paganti</a:t>
            </a:r>
            <a:r>
              <a:rPr lang="it-IT" sz="2000" dirty="0">
                <a:solidFill>
                  <a:srgbClr val="990000"/>
                </a:solidFill>
                <a:cs typeface="Times New Roman" panose="02020603050405020304" pitchFamily="18" charset="0"/>
              </a:rPr>
              <a:t>»</a:t>
            </a: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 (+61%) sia i </a:t>
            </a:r>
            <a:r>
              <a:rPr lang="it-IT" sz="2000" dirty="0">
                <a:solidFill>
                  <a:srgbClr val="990000"/>
                </a:solidFill>
                <a:cs typeface="Times New Roman" panose="02020603050405020304" pitchFamily="18" charset="0"/>
              </a:rPr>
              <a:t>«</a:t>
            </a:r>
            <a:r>
              <a:rPr lang="it-IT" sz="2400" dirty="0">
                <a:solidFill>
                  <a:srgbClr val="990000"/>
                </a:solidFill>
                <a:cs typeface="Times New Roman" panose="02020603050405020304" pitchFamily="18" charset="0"/>
              </a:rPr>
              <a:t>non paganti</a:t>
            </a:r>
            <a:r>
              <a:rPr lang="it-IT" sz="2000" dirty="0">
                <a:solidFill>
                  <a:srgbClr val="990000"/>
                </a:solidFill>
                <a:cs typeface="Times New Roman" panose="02020603050405020304" pitchFamily="18" charset="0"/>
              </a:rPr>
              <a:t>»</a:t>
            </a: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 (+40%)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5107655" y="4637313"/>
            <a:ext cx="3735587" cy="2123658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lIns="36000" rIns="36000" rtlCol="0">
            <a:spAutoFit/>
          </a:bodyPr>
          <a:lstStyle/>
          <a:p>
            <a:pPr marL="177800" indent="-177800" algn="just">
              <a:spcBef>
                <a:spcPts val="300"/>
              </a:spcBef>
              <a:buClr>
                <a:srgbClr val="990000"/>
              </a:buClr>
              <a:buFont typeface="Webdings" panose="05030102010509060703" pitchFamily="18" charset="2"/>
              <a:buChar char="4"/>
            </a:pP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Gli </a:t>
            </a:r>
            <a:r>
              <a:rPr lang="it-IT" sz="2400" dirty="0">
                <a:solidFill>
                  <a:srgbClr val="990000"/>
                </a:solidFill>
                <a:cs typeface="Times New Roman" panose="02020603050405020304" pitchFamily="18" charset="0"/>
              </a:rPr>
              <a:t>introiti</a:t>
            </a:r>
            <a:r>
              <a:rPr lang="it-IT" sz="24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dei musei </a:t>
            </a:r>
            <a:r>
              <a:rPr lang="it-IT" sz="16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(al lordo della quota spettante al concessionario del servizio biglietteria) </a:t>
            </a: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sono più che raddoppiati, passando da 104 ad oltre  </a:t>
            </a:r>
            <a:r>
              <a:rPr lang="it-IT" sz="24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229 milioni di euro </a:t>
            </a:r>
            <a:r>
              <a:rPr lang="it-IT" sz="2800" b="1" dirty="0">
                <a:solidFill>
                  <a:srgbClr val="990000"/>
                </a:solidFill>
                <a:cs typeface="Times New Roman" panose="02020603050405020304" pitchFamily="18" charset="0"/>
              </a:rPr>
              <a:t>(+119,%)</a:t>
            </a:r>
            <a:endParaRPr lang="it-IT" sz="2000" b="1" dirty="0">
              <a:solidFill>
                <a:srgbClr val="990000"/>
              </a:solidFill>
              <a:cs typeface="Times New Roman" panose="02020603050405020304" pitchFamily="18" charset="0"/>
            </a:endParaRPr>
          </a:p>
        </p:txBody>
      </p:sp>
      <p:pic>
        <p:nvPicPr>
          <p:cNvPr id="20" name="Immagine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4075" y="3685435"/>
            <a:ext cx="890785" cy="81682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6" name="Freccia a destra 15"/>
          <p:cNvSpPr/>
          <p:nvPr/>
        </p:nvSpPr>
        <p:spPr>
          <a:xfrm rot="20921207">
            <a:off x="267225" y="2559202"/>
            <a:ext cx="4228974" cy="555245"/>
          </a:xfrm>
          <a:prstGeom prst="rightArrow">
            <a:avLst/>
          </a:prstGeom>
          <a:solidFill>
            <a:srgbClr val="FFFFCC">
              <a:alpha val="49804"/>
            </a:srgbClr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Ovale 11"/>
          <p:cNvSpPr/>
          <p:nvPr/>
        </p:nvSpPr>
        <p:spPr>
          <a:xfrm>
            <a:off x="1163919" y="2737017"/>
            <a:ext cx="2277210" cy="584747"/>
          </a:xfrm>
          <a:prstGeom prst="ellipse">
            <a:avLst/>
          </a:prstGeom>
          <a:solidFill>
            <a:srgbClr val="CC9900">
              <a:alpha val="64706"/>
            </a:srgb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it-IT" sz="2000" b="1" dirty="0">
                <a:solidFill>
                  <a:srgbClr val="663300"/>
                </a:solidFill>
                <a:cs typeface="Times New Roman" panose="02020603050405020304" pitchFamily="18" charset="0"/>
              </a:rPr>
              <a:t>+5,1%</a:t>
            </a:r>
            <a:r>
              <a:rPr lang="it-IT" sz="2000" dirty="0">
                <a:solidFill>
                  <a:srgbClr val="663300"/>
                </a:solidFill>
                <a:cs typeface="Times New Roman" panose="02020603050405020304" pitchFamily="18" charset="0"/>
              </a:rPr>
              <a:t> </a:t>
            </a:r>
            <a:r>
              <a:rPr lang="it-IT" dirty="0">
                <a:solidFill>
                  <a:srgbClr val="663300"/>
                </a:solidFill>
                <a:cs typeface="Times New Roman" panose="02020603050405020304" pitchFamily="18" charset="0"/>
              </a:rPr>
              <a:t>crescita media annua</a:t>
            </a:r>
            <a:endParaRPr lang="it-IT" sz="2000" dirty="0">
              <a:solidFill>
                <a:srgbClr val="663300"/>
              </a:solidFill>
              <a:cs typeface="Times New Roman" panose="02020603050405020304" pitchFamily="18" charset="0"/>
            </a:endParaRPr>
          </a:p>
        </p:txBody>
      </p:sp>
      <p:sp>
        <p:nvSpPr>
          <p:cNvPr id="17" name="Freccia a destra 16"/>
          <p:cNvSpPr/>
          <p:nvPr/>
        </p:nvSpPr>
        <p:spPr>
          <a:xfrm rot="20916560">
            <a:off x="257120" y="5493897"/>
            <a:ext cx="4284000" cy="555245"/>
          </a:xfrm>
          <a:prstGeom prst="rightArrow">
            <a:avLst/>
          </a:prstGeom>
          <a:solidFill>
            <a:srgbClr val="FFFFCC">
              <a:alpha val="49804"/>
            </a:srgbClr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Ovale 17"/>
          <p:cNvSpPr/>
          <p:nvPr/>
        </p:nvSpPr>
        <p:spPr>
          <a:xfrm>
            <a:off x="1163919" y="5648704"/>
            <a:ext cx="2409460" cy="584747"/>
          </a:xfrm>
          <a:prstGeom prst="ellipse">
            <a:avLst/>
          </a:prstGeom>
          <a:solidFill>
            <a:srgbClr val="CC9900">
              <a:alpha val="64706"/>
            </a:srgb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it-IT" sz="2000" b="1" dirty="0">
                <a:solidFill>
                  <a:srgbClr val="663300"/>
                </a:solidFill>
                <a:cs typeface="Times New Roman" panose="02020603050405020304" pitchFamily="18" charset="0"/>
              </a:rPr>
              <a:t>+10,3%</a:t>
            </a:r>
            <a:r>
              <a:rPr lang="it-IT" sz="2000" dirty="0">
                <a:solidFill>
                  <a:srgbClr val="663300"/>
                </a:solidFill>
                <a:cs typeface="Times New Roman" panose="02020603050405020304" pitchFamily="18" charset="0"/>
              </a:rPr>
              <a:t> </a:t>
            </a:r>
            <a:r>
              <a:rPr lang="it-IT" dirty="0">
                <a:solidFill>
                  <a:srgbClr val="663300"/>
                </a:solidFill>
                <a:cs typeface="Times New Roman" panose="02020603050405020304" pitchFamily="18" charset="0"/>
              </a:rPr>
              <a:t>crescita media annua</a:t>
            </a:r>
            <a:endParaRPr lang="it-IT" sz="2000" dirty="0">
              <a:solidFill>
                <a:srgbClr val="663300"/>
              </a:solidFill>
              <a:cs typeface="Times New Roman" panose="02020603050405020304" pitchFamily="18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6315180" y="3816846"/>
            <a:ext cx="275363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i="1" dirty="0">
                <a:solidFill>
                  <a:schemeClr val="accent5">
                    <a:lumMod val="50000"/>
                  </a:schemeClr>
                </a:solidFill>
              </a:rPr>
              <a:t>Fonte: Elaborazioni su dati MIBAC </a:t>
            </a:r>
            <a:r>
              <a:rPr lang="it-IT" sz="1200" b="1" i="1" dirty="0">
                <a:solidFill>
                  <a:schemeClr val="accent5">
                    <a:lumMod val="50000"/>
                  </a:schemeClr>
                </a:solidFill>
              </a:rPr>
              <a:t>(dati 2018 provvisori)</a:t>
            </a:r>
            <a:endParaRPr lang="it-IT" sz="14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774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/>
          <p:cNvSpPr txBox="1"/>
          <p:nvPr/>
        </p:nvSpPr>
        <p:spPr>
          <a:xfrm>
            <a:off x="52131" y="9587"/>
            <a:ext cx="53500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rgbClr val="990000"/>
                </a:solidFill>
                <a:cs typeface="Times New Roman" panose="02020603050405020304" pitchFamily="18" charset="0"/>
              </a:rPr>
              <a:t>I VISITATORI </a:t>
            </a:r>
            <a:r>
              <a:rPr lang="it-IT" sz="3200" b="1" baseline="30000" dirty="0">
                <a:solidFill>
                  <a:srgbClr val="990000"/>
                </a:solidFill>
                <a:cs typeface="Times New Roman" panose="02020603050405020304" pitchFamily="18" charset="0"/>
              </a:rPr>
              <a:t>dei</a:t>
            </a:r>
            <a:r>
              <a:rPr lang="it-IT" sz="3200" b="1" dirty="0">
                <a:solidFill>
                  <a:srgbClr val="990000"/>
                </a:solidFill>
                <a:cs typeface="Times New Roman" panose="02020603050405020304" pitchFamily="18" charset="0"/>
              </a:rPr>
              <a:t> MUSEI STATALI </a:t>
            </a:r>
            <a:r>
              <a:rPr lang="it-IT" sz="2400" b="1" dirty="0">
                <a:solidFill>
                  <a:srgbClr val="990000"/>
                </a:solidFill>
                <a:cs typeface="Times New Roman" panose="02020603050405020304" pitchFamily="18" charset="0"/>
              </a:rPr>
              <a:t>IN ALCUNE </a:t>
            </a:r>
            <a:r>
              <a:rPr lang="it-IT" sz="3200" b="1" dirty="0">
                <a:solidFill>
                  <a:srgbClr val="990000"/>
                </a:solidFill>
                <a:cs typeface="Times New Roman" panose="02020603050405020304" pitchFamily="18" charset="0"/>
              </a:rPr>
              <a:t> CITTA’ D’ITALIA</a:t>
            </a:r>
            <a:endParaRPr lang="it-IT" sz="3200" b="1" dirty="0">
              <a:solidFill>
                <a:srgbClr val="FFCC00"/>
              </a:solidFill>
              <a:cs typeface="Times New Roman" panose="02020603050405020304" pitchFamily="18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397000" y="5701963"/>
            <a:ext cx="17907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it-IT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1" name="Tabella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036431"/>
              </p:ext>
            </p:extLst>
          </p:nvPr>
        </p:nvGraphicFramePr>
        <p:xfrm>
          <a:off x="273498" y="1011978"/>
          <a:ext cx="8531680" cy="204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5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7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81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0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27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64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58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62292"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Anno 2018 </a:t>
                      </a:r>
                      <a:r>
                        <a:rPr lang="it-IT" sz="12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(in mln)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Var</a:t>
                      </a:r>
                      <a:r>
                        <a:rPr lang="it-IT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. % ‘</a:t>
                      </a:r>
                      <a:r>
                        <a:rPr lang="it-IT" sz="14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18/’10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Var</a:t>
                      </a:r>
                      <a:r>
                        <a:rPr lang="it-IT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. % ‘</a:t>
                      </a:r>
                      <a:r>
                        <a:rPr lang="it-IT" sz="14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18/’17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Anno 2018 </a:t>
                      </a:r>
                      <a:r>
                        <a:rPr lang="it-IT" sz="12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(in mln)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Var</a:t>
                      </a:r>
                      <a:r>
                        <a:rPr lang="it-IT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. % ‘</a:t>
                      </a:r>
                      <a:r>
                        <a:rPr lang="it-IT" sz="14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18/’10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Var</a:t>
                      </a:r>
                      <a:r>
                        <a:rPr lang="it-IT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. % ‘</a:t>
                      </a:r>
                      <a:r>
                        <a:rPr lang="it-IT" sz="14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18/’17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490">
                <a:tc>
                  <a:txBody>
                    <a:bodyPr/>
                    <a:lstStyle/>
                    <a:p>
                      <a:pPr marL="285750" indent="-285750">
                        <a:buClr>
                          <a:srgbClr val="990000"/>
                        </a:buClr>
                        <a:buFont typeface="Webdings" panose="05030102010509060703" pitchFamily="18" charset="2"/>
                        <a:buChar char=""/>
                      </a:pPr>
                      <a:r>
                        <a:rPr lang="it-IT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Roma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22,9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+81%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+9%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8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rgbClr val="990000"/>
                        </a:buClr>
                        <a:buFont typeface="Webdings" panose="05030102010509060703" pitchFamily="18" charset="2"/>
                        <a:buChar char=""/>
                      </a:pPr>
                      <a:r>
                        <a:rPr lang="it-IT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Torino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1,4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+58%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+9%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490">
                <a:tc>
                  <a:txBody>
                    <a:bodyPr/>
                    <a:lstStyle/>
                    <a:p>
                      <a:pPr marL="285750" indent="-285750">
                        <a:buClr>
                          <a:srgbClr val="990000"/>
                        </a:buClr>
                        <a:buFont typeface="Webdings" panose="05030102010509060703" pitchFamily="18" charset="2"/>
                        <a:buChar char=""/>
                      </a:pPr>
                      <a:r>
                        <a:rPr lang="it-IT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Firenze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+42%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+7%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8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rgbClr val="990000"/>
                        </a:buClr>
                        <a:buFont typeface="Webdings" panose="05030102010509060703" pitchFamily="18" charset="2"/>
                        <a:buChar char=""/>
                      </a:pPr>
                      <a:r>
                        <a:rPr lang="it-IT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Trieste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1,3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-65%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0%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490">
                <a:tc>
                  <a:txBody>
                    <a:bodyPr/>
                    <a:lstStyle/>
                    <a:p>
                      <a:pPr marL="285750" indent="-285750">
                        <a:buClr>
                          <a:srgbClr val="990000"/>
                        </a:buClr>
                        <a:buFont typeface="Webdings" panose="05030102010509060703" pitchFamily="18" charset="2"/>
                        <a:buChar char=""/>
                      </a:pPr>
                      <a:r>
                        <a:rPr lang="it-IT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Napoli*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5,1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+181%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+94%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8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rgbClr val="990000"/>
                        </a:buClr>
                        <a:buFont typeface="Webdings" panose="05030102010509060703" pitchFamily="18" charset="2"/>
                        <a:buChar char=""/>
                      </a:pPr>
                      <a:r>
                        <a:rPr lang="it-IT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Milano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0,8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+30%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+4%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490">
                <a:tc>
                  <a:txBody>
                    <a:bodyPr/>
                    <a:lstStyle/>
                    <a:p>
                      <a:pPr marL="285750" indent="-285750">
                        <a:buClr>
                          <a:srgbClr val="990000"/>
                        </a:buClr>
                        <a:buFont typeface="Webdings" panose="05030102010509060703" pitchFamily="18" charset="2"/>
                        <a:buChar char=""/>
                      </a:pPr>
                      <a:r>
                        <a:rPr lang="it-IT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Pompei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3,7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+57%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+7%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8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rgbClr val="990000"/>
                        </a:buClr>
                        <a:buFont typeface="Webdings" panose="05030102010509060703" pitchFamily="18" charset="2"/>
                        <a:buChar char=""/>
                      </a:pPr>
                      <a:r>
                        <a:rPr lang="it-IT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Venezia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0,8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+11%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-8%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563773" y="5952878"/>
            <a:ext cx="7780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363538" algn="just">
              <a:spcBef>
                <a:spcPts val="300"/>
              </a:spcBef>
              <a:buClr>
                <a:srgbClr val="990000"/>
              </a:buClr>
              <a:buFont typeface="Webdings" panose="05030102010509060703" pitchFamily="18" charset="2"/>
              <a:buChar char="4"/>
            </a:pP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L’iniziativa </a:t>
            </a:r>
            <a:r>
              <a:rPr lang="it-IT" sz="2800" b="1" dirty="0">
                <a:solidFill>
                  <a:srgbClr val="990000"/>
                </a:solidFill>
                <a:cs typeface="Times New Roman" panose="02020603050405020304" pitchFamily="18" charset="0"/>
              </a:rPr>
              <a:t>#DOMENICALMUSEO</a:t>
            </a:r>
            <a:r>
              <a:rPr lang="it-IT" sz="2400" dirty="0">
                <a:solidFill>
                  <a:srgbClr val="990000"/>
                </a:solidFill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ha portato </a:t>
            </a:r>
            <a:r>
              <a:rPr lang="it-IT" sz="2400" b="1" dirty="0">
                <a:solidFill>
                  <a:srgbClr val="990000"/>
                </a:solidFill>
                <a:cs typeface="Times New Roman" panose="02020603050405020304" pitchFamily="18" charset="0"/>
              </a:rPr>
              <a:t>3,578 milioni </a:t>
            </a: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di ingressi «gratuiti» nel 2018, in linea con il dato 2017 (+0,1%)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2514612" y="3089911"/>
            <a:ext cx="654412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i="1" dirty="0">
                <a:solidFill>
                  <a:schemeClr val="accent5">
                    <a:lumMod val="50000"/>
                  </a:schemeClr>
                </a:solidFill>
              </a:rPr>
              <a:t>Fonte: Elaborazioni su dati MIBAC </a:t>
            </a:r>
            <a:r>
              <a:rPr lang="it-IT" sz="1200" b="1" i="1" dirty="0">
                <a:solidFill>
                  <a:schemeClr val="accent5">
                    <a:lumMod val="50000"/>
                  </a:schemeClr>
                </a:solidFill>
              </a:rPr>
              <a:t>(dati 2017 provvisori)</a:t>
            </a:r>
          </a:p>
          <a:p>
            <a:r>
              <a:rPr lang="it-IT" sz="1200" b="1" i="1" dirty="0">
                <a:solidFill>
                  <a:schemeClr val="accent5">
                    <a:lumMod val="50000"/>
                  </a:schemeClr>
                </a:solidFill>
              </a:rPr>
              <a:t>* Incremento in parte dovuto ad un nuovo metodo di rilevazione  adottato al Parco di Capodimonte</a:t>
            </a:r>
            <a:endParaRPr lang="it-IT" sz="14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4254350" y="3791923"/>
            <a:ext cx="30646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i="1" dirty="0" err="1">
                <a:solidFill>
                  <a:srgbClr val="215968"/>
                </a:solidFill>
              </a:rPr>
              <a:t>Var</a:t>
            </a:r>
            <a:r>
              <a:rPr lang="it-IT" sz="1600" b="1" i="1" dirty="0">
                <a:solidFill>
                  <a:srgbClr val="215968"/>
                </a:solidFill>
              </a:rPr>
              <a:t>. % Visitatori 2018/2017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771" y="3741063"/>
            <a:ext cx="8555099" cy="2160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056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/>
          <p:cNvSpPr txBox="1"/>
          <p:nvPr/>
        </p:nvSpPr>
        <p:spPr>
          <a:xfrm>
            <a:off x="27686" y="-5080"/>
            <a:ext cx="86210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rgbClr val="990000"/>
                </a:solidFill>
                <a:cs typeface="Times New Roman" panose="02020603050405020304" pitchFamily="18" charset="0"/>
              </a:rPr>
              <a:t>LA SPESA </a:t>
            </a:r>
            <a:r>
              <a:rPr lang="it-IT" sz="3200" b="1" baseline="30000" dirty="0">
                <a:solidFill>
                  <a:srgbClr val="990000"/>
                </a:solidFill>
                <a:cs typeface="Times New Roman" panose="02020603050405020304" pitchFamily="18" charset="0"/>
              </a:rPr>
              <a:t>dei</a:t>
            </a:r>
            <a:r>
              <a:rPr lang="it-IT" sz="3200" b="1" dirty="0">
                <a:solidFill>
                  <a:srgbClr val="990000"/>
                </a:solidFill>
                <a:cs typeface="Times New Roman" panose="02020603050405020304" pitchFamily="18" charset="0"/>
              </a:rPr>
              <a:t> TURISTI STRANIERI </a:t>
            </a:r>
            <a:r>
              <a:rPr lang="it-IT" sz="2400" b="1" dirty="0">
                <a:solidFill>
                  <a:srgbClr val="990000"/>
                </a:solidFill>
                <a:cs typeface="Times New Roman" panose="02020603050405020304" pitchFamily="18" charset="0"/>
              </a:rPr>
              <a:t>IN</a:t>
            </a:r>
            <a:r>
              <a:rPr lang="it-IT" sz="3200" b="1" dirty="0">
                <a:solidFill>
                  <a:srgbClr val="990000"/>
                </a:solidFill>
                <a:cs typeface="Times New Roman" panose="02020603050405020304" pitchFamily="18" charset="0"/>
              </a:rPr>
              <a:t> ITALIA</a:t>
            </a:r>
            <a:endParaRPr lang="it-IT" sz="3200" b="1" dirty="0">
              <a:solidFill>
                <a:srgbClr val="FFCC00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795401" y="570084"/>
            <a:ext cx="7853299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ebdings" panose="05030102010509060703" pitchFamily="18" charset="2"/>
              <a:buChar char="4"/>
            </a:pP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Il </a:t>
            </a:r>
            <a:r>
              <a:rPr lang="it-IT" sz="2800" b="1" dirty="0">
                <a:solidFill>
                  <a:srgbClr val="990000"/>
                </a:solidFill>
                <a:cs typeface="Times New Roman" panose="02020603050405020304" pitchFamily="18" charset="0"/>
              </a:rPr>
              <a:t>39,6%</a:t>
            </a: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 della spesa complessiva sostenuta dai turisti stranieri in Italia in </a:t>
            </a:r>
            <a:r>
              <a:rPr lang="it-IT" sz="28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vacanze culturali </a:t>
            </a: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o </a:t>
            </a:r>
            <a:r>
              <a:rPr lang="it-IT" sz="28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città d’arte </a:t>
            </a: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(</a:t>
            </a:r>
            <a:r>
              <a:rPr lang="it-IT" sz="2800" b="1" dirty="0">
                <a:solidFill>
                  <a:srgbClr val="990000"/>
                </a:solidFill>
                <a:cs typeface="Times New Roman" panose="02020603050405020304" pitchFamily="18" charset="0"/>
              </a:rPr>
              <a:t>15,5 </a:t>
            </a:r>
            <a:r>
              <a:rPr lang="it-IT" sz="2800" b="1" dirty="0" err="1">
                <a:solidFill>
                  <a:srgbClr val="990000"/>
                </a:solidFill>
                <a:cs typeface="Times New Roman" panose="02020603050405020304" pitchFamily="18" charset="0"/>
              </a:rPr>
              <a:t>mld</a:t>
            </a:r>
            <a:r>
              <a:rPr lang="it-IT" sz="2800" b="1" dirty="0">
                <a:solidFill>
                  <a:srgbClr val="990000"/>
                </a:solidFill>
                <a:cs typeface="Times New Roman" panose="02020603050405020304" pitchFamily="18" charset="0"/>
              </a:rPr>
              <a:t> di €, +11% </a:t>
            </a: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rispetto alla precedente stagione)</a:t>
            </a:r>
          </a:p>
          <a:p>
            <a:pPr marL="285750" indent="-285750">
              <a:spcBef>
                <a:spcPts val="600"/>
              </a:spcBef>
              <a:buFont typeface="Webdings" panose="05030102010509060703" pitchFamily="18" charset="2"/>
              <a:buChar char="4"/>
            </a:pP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I turisti stranieri che viaggiano per </a:t>
            </a:r>
            <a:r>
              <a:rPr lang="it-IT" sz="28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motivi culturali </a:t>
            </a: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o in una </a:t>
            </a:r>
            <a:r>
              <a:rPr lang="it-IT" sz="28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città d’arte </a:t>
            </a:r>
            <a:r>
              <a:rPr lang="it-IT" sz="24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spendono </a:t>
            </a: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mediamente ogni giorno il </a:t>
            </a:r>
            <a:r>
              <a:rPr lang="it-IT" sz="2800" b="1" dirty="0">
                <a:solidFill>
                  <a:srgbClr val="990000"/>
                </a:solidFill>
                <a:cs typeface="Times New Roman" panose="02020603050405020304" pitchFamily="18" charset="0"/>
              </a:rPr>
              <a:t>21%</a:t>
            </a: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it-IT" sz="24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in più</a:t>
            </a: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: </a:t>
            </a:r>
            <a:r>
              <a:rPr lang="it-IT" sz="2800" b="1" dirty="0">
                <a:solidFill>
                  <a:srgbClr val="990000"/>
                </a:solidFill>
                <a:cs typeface="Times New Roman" panose="02020603050405020304" pitchFamily="18" charset="0"/>
              </a:rPr>
              <a:t>129 € </a:t>
            </a: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rispetto a</a:t>
            </a:r>
            <a:r>
              <a:rPr lang="it-IT" sz="2400" b="1" dirty="0">
                <a:solidFill>
                  <a:srgbClr val="990000"/>
                </a:solidFill>
                <a:cs typeface="Times New Roman" panose="02020603050405020304" pitchFamily="18" charset="0"/>
              </a:rPr>
              <a:t> </a:t>
            </a:r>
            <a:r>
              <a:rPr lang="it-IT" sz="2800" b="1" dirty="0">
                <a:solidFill>
                  <a:srgbClr val="990000"/>
                </a:solidFill>
                <a:cs typeface="Times New Roman" panose="02020603050405020304" pitchFamily="18" charset="0"/>
              </a:rPr>
              <a:t>106 €</a:t>
            </a:r>
            <a:endParaRPr lang="it-IT" sz="2000" dirty="0">
              <a:solidFill>
                <a:schemeClr val="accent5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7686" y="4789557"/>
            <a:ext cx="17907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it-IT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397000" y="5701963"/>
            <a:ext cx="17907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it-IT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Immagine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87" y="1126743"/>
            <a:ext cx="762987" cy="1158105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6938010" y="1353558"/>
            <a:ext cx="232029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i="1" dirty="0">
                <a:solidFill>
                  <a:srgbClr val="990000"/>
                </a:solidFill>
                <a:cs typeface="Times New Roman" panose="02020603050405020304" pitchFamily="18" charset="0"/>
              </a:rPr>
              <a:t> </a:t>
            </a:r>
            <a:r>
              <a:rPr lang="it-IT" sz="1400" b="1" i="1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Elaborazioni CST su dati Banca d’Italia, anno 2017</a:t>
            </a:r>
            <a:endParaRPr lang="it-IT" sz="1400" b="1" i="1" dirty="0"/>
          </a:p>
        </p:txBody>
      </p:sp>
      <p:sp>
        <p:nvSpPr>
          <p:cNvPr id="32" name="CasellaDiTesto 31"/>
          <p:cNvSpPr txBox="1"/>
          <p:nvPr/>
        </p:nvSpPr>
        <p:spPr>
          <a:xfrm>
            <a:off x="4051044" y="3515127"/>
            <a:ext cx="4597656" cy="92333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rgbClr val="215968"/>
                </a:solidFill>
                <a:cs typeface="Times New Roman" panose="02020603050405020304" pitchFamily="18" charset="0"/>
              </a:rPr>
              <a:t>Spesa* media giornaliera pro-capite sostenuta dai turisti stranieri in alcune città d’arte italiane – in €</a:t>
            </a:r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279" y="3862629"/>
            <a:ext cx="7921162" cy="2881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622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7685" y="-5080"/>
            <a:ext cx="41691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BORGHI D’ITALIA</a:t>
            </a:r>
            <a:endParaRPr lang="it-IT" sz="2800" b="1" dirty="0">
              <a:solidFill>
                <a:srgbClr val="FFC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hape 144"/>
          <p:cNvSpPr/>
          <p:nvPr/>
        </p:nvSpPr>
        <p:spPr>
          <a:xfrm>
            <a:off x="199135" y="801789"/>
            <a:ext cx="4788501" cy="3898787"/>
          </a:xfrm>
          <a:prstGeom prst="ellipse">
            <a:avLst/>
          </a:prstGeom>
          <a:noFill/>
          <a:ln w="9525" cap="flat" cmpd="sng">
            <a:solidFill>
              <a:schemeClr val="accent5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lnSpc>
                <a:spcPct val="110000"/>
              </a:lnSpc>
            </a:pPr>
            <a:r>
              <a:rPr lang="it-IT" sz="2000" dirty="0">
                <a:solidFill>
                  <a:schemeClr val="accent5">
                    <a:lumMod val="75000"/>
                  </a:schemeClr>
                </a:solidFill>
                <a:ea typeface="Quicksand"/>
                <a:cs typeface="Times New Roman" panose="02020603050405020304" pitchFamily="18" charset="0"/>
              </a:rPr>
              <a:t>Per l’anno 2018, la domanda turistica negli oltre 5.500  </a:t>
            </a:r>
            <a:r>
              <a:rPr lang="it-IT" sz="2400" b="1" u="sng" dirty="0">
                <a:solidFill>
                  <a:schemeClr val="accent5">
                    <a:lumMod val="75000"/>
                  </a:schemeClr>
                </a:solidFill>
                <a:ea typeface="Quicksand"/>
                <a:cs typeface="Times New Roman" panose="02020603050405020304" pitchFamily="18" charset="0"/>
              </a:rPr>
              <a:t>borghi italiani </a:t>
            </a:r>
            <a:r>
              <a:rPr lang="it-IT" sz="2000" dirty="0">
                <a:solidFill>
                  <a:schemeClr val="accent5">
                    <a:lumMod val="75000"/>
                  </a:schemeClr>
                </a:solidFill>
                <a:ea typeface="Quicksand"/>
                <a:cs typeface="Times New Roman" panose="02020603050405020304" pitchFamily="18" charset="0"/>
              </a:rPr>
              <a:t>è stimata in circa  </a:t>
            </a:r>
            <a:r>
              <a:rPr lang="it-IT" sz="2400" b="1" dirty="0">
                <a:solidFill>
                  <a:schemeClr val="accent5">
                    <a:lumMod val="75000"/>
                  </a:schemeClr>
                </a:solidFill>
                <a:ea typeface="Quicksand"/>
                <a:cs typeface="Times New Roman" panose="02020603050405020304" pitchFamily="18" charset="0"/>
              </a:rPr>
              <a:t>22,8 milioni di arrivi</a:t>
            </a:r>
            <a:r>
              <a:rPr lang="it-IT" sz="2000" b="1" dirty="0">
                <a:solidFill>
                  <a:schemeClr val="accent5">
                    <a:lumMod val="75000"/>
                  </a:schemeClr>
                </a:solidFill>
                <a:ea typeface="Quicksand"/>
                <a:cs typeface="Times New Roman" panose="02020603050405020304" pitchFamily="18" charset="0"/>
              </a:rPr>
              <a:t> e </a:t>
            </a:r>
            <a:r>
              <a:rPr lang="it-IT" sz="2400" b="1" dirty="0">
                <a:solidFill>
                  <a:schemeClr val="accent5">
                    <a:lumMod val="75000"/>
                  </a:schemeClr>
                </a:solidFill>
                <a:ea typeface="Quicksand"/>
                <a:cs typeface="Times New Roman" panose="02020603050405020304" pitchFamily="18" charset="0"/>
              </a:rPr>
              <a:t>95,3 milioni di presenze</a:t>
            </a:r>
            <a:r>
              <a:rPr lang="it-IT" sz="2000" dirty="0">
                <a:solidFill>
                  <a:schemeClr val="accent5">
                    <a:lumMod val="75000"/>
                  </a:schemeClr>
                </a:solidFill>
                <a:ea typeface="Quicksand"/>
                <a:cs typeface="Times New Roman" panose="02020603050405020304" pitchFamily="18" charset="0"/>
              </a:rPr>
              <a:t>, equamente distribuite tra turisti </a:t>
            </a:r>
            <a:r>
              <a:rPr lang="it-IT" sz="2400" b="1" dirty="0">
                <a:solidFill>
                  <a:schemeClr val="accent5">
                    <a:lumMod val="75000"/>
                  </a:schemeClr>
                </a:solidFill>
                <a:ea typeface="Quicksand"/>
                <a:cs typeface="Times New Roman" panose="02020603050405020304" pitchFamily="18" charset="0"/>
              </a:rPr>
              <a:t>italiani</a:t>
            </a:r>
            <a:r>
              <a:rPr lang="it-IT" sz="2400" dirty="0">
                <a:solidFill>
                  <a:schemeClr val="accent5">
                    <a:lumMod val="75000"/>
                  </a:schemeClr>
                </a:solidFill>
                <a:ea typeface="Quicksand"/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chemeClr val="accent5">
                    <a:lumMod val="75000"/>
                  </a:schemeClr>
                </a:solidFill>
                <a:ea typeface="Quicksand"/>
                <a:cs typeface="Times New Roman" panose="02020603050405020304" pitchFamily="18" charset="0"/>
              </a:rPr>
              <a:t>e </a:t>
            </a:r>
            <a:r>
              <a:rPr lang="it-IT" sz="2400" b="1" dirty="0">
                <a:solidFill>
                  <a:schemeClr val="accent5">
                    <a:lumMod val="75000"/>
                  </a:schemeClr>
                </a:solidFill>
                <a:ea typeface="Quicksand"/>
                <a:cs typeface="Times New Roman" panose="02020603050405020304" pitchFamily="18" charset="0"/>
              </a:rPr>
              <a:t>stranieri</a:t>
            </a:r>
            <a:endParaRPr lang="it-IT" sz="2000" dirty="0">
              <a:solidFill>
                <a:schemeClr val="accent5">
                  <a:lumMod val="75000"/>
                </a:schemeClr>
              </a:solidFill>
              <a:ea typeface="Quicksand"/>
              <a:cs typeface="Times New Roman" panose="02020603050405020304" pitchFamily="18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6446520" y="6005394"/>
            <a:ext cx="245745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i="1" dirty="0">
                <a:solidFill>
                  <a:srgbClr val="990000"/>
                </a:solidFill>
                <a:cs typeface="Times New Roman" panose="02020603050405020304" pitchFamily="18" charset="0"/>
              </a:rPr>
              <a:t> </a:t>
            </a:r>
            <a:r>
              <a:rPr lang="it-IT" sz="1400" b="1" i="1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Elaborazioni e stime CST su dati Istat e Banca d’Italia</a:t>
            </a:r>
            <a:endParaRPr lang="it-IT" sz="1400" b="1" i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437562" y="841058"/>
            <a:ext cx="3466408" cy="3859518"/>
          </a:xfrm>
          <a:prstGeom prst="rect">
            <a:avLst/>
          </a:prstGeom>
          <a:solidFill>
            <a:schemeClr val="bg1">
              <a:alpha val="50000"/>
            </a:schemeClr>
          </a:solidFill>
          <a:effectLst>
            <a:glow rad="508000">
              <a:schemeClr val="accent1">
                <a:lumMod val="75000"/>
                <a:alpha val="40000"/>
              </a:schemeClr>
            </a:glow>
          </a:effectLst>
        </p:spPr>
        <p:txBody>
          <a:bodyPr wrap="square" rtlCol="0">
            <a:spAutoFit/>
          </a:bodyPr>
          <a:lstStyle>
            <a:defPPr>
              <a:defRPr lang="it-IT"/>
            </a:defPPr>
            <a:lvl1pPr marL="285750" indent="-285750" algn="ctr">
              <a:lnSpc>
                <a:spcPct val="110000"/>
              </a:lnSpc>
              <a:buClr>
                <a:srgbClr val="990000"/>
              </a:buClr>
              <a:buFont typeface="Webdings" panose="05030102010509060703" pitchFamily="18" charset="2"/>
              <a:buChar char="4"/>
              <a:defRPr sz="2000" i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0" indent="0">
              <a:lnSpc>
                <a:spcPct val="120000"/>
              </a:lnSpc>
              <a:buNone/>
            </a:pPr>
            <a:r>
              <a:rPr lang="it-IT" sz="2400" dirty="0">
                <a:solidFill>
                  <a:srgbClr val="990000"/>
                </a:solidFill>
                <a:latin typeface="+mn-lt"/>
              </a:rPr>
              <a:t>La </a:t>
            </a:r>
            <a:r>
              <a:rPr lang="it-IT" sz="2800" dirty="0">
                <a:solidFill>
                  <a:srgbClr val="990000"/>
                </a:solidFill>
                <a:latin typeface="+mn-lt"/>
              </a:rPr>
              <a:t>spesa complessiva </a:t>
            </a:r>
            <a:r>
              <a:rPr lang="it-IT" sz="2400" dirty="0">
                <a:solidFill>
                  <a:srgbClr val="990000"/>
                </a:solidFill>
                <a:latin typeface="+mn-lt"/>
              </a:rPr>
              <a:t>dei turisti che hanno visitato i borghi italiani, è stimata in circa </a:t>
            </a:r>
            <a:r>
              <a:rPr lang="it-IT" sz="2800" b="1" dirty="0">
                <a:solidFill>
                  <a:srgbClr val="990000"/>
                </a:solidFill>
                <a:latin typeface="+mn-lt"/>
              </a:rPr>
              <a:t>8,8 miliardi di €</a:t>
            </a:r>
            <a:r>
              <a:rPr lang="it-IT" sz="2400" dirty="0">
                <a:solidFill>
                  <a:srgbClr val="990000"/>
                </a:solidFill>
                <a:latin typeface="+mn-lt"/>
              </a:rPr>
              <a:t>, di cui il </a:t>
            </a:r>
            <a:r>
              <a:rPr lang="it-IT" sz="2400" b="1" dirty="0">
                <a:solidFill>
                  <a:srgbClr val="990000"/>
                </a:solidFill>
                <a:latin typeface="+mn-lt"/>
              </a:rPr>
              <a:t>57,3%</a:t>
            </a:r>
            <a:r>
              <a:rPr lang="it-IT" sz="2400" dirty="0">
                <a:solidFill>
                  <a:srgbClr val="990000"/>
                </a:solidFill>
                <a:latin typeface="+mn-lt"/>
              </a:rPr>
              <a:t> generata da turisti </a:t>
            </a:r>
            <a:r>
              <a:rPr lang="it-IT" sz="2400" b="1" dirty="0">
                <a:solidFill>
                  <a:srgbClr val="990000"/>
                </a:solidFill>
                <a:latin typeface="+mn-lt"/>
              </a:rPr>
              <a:t>stranieri</a:t>
            </a:r>
            <a:r>
              <a:rPr lang="it-IT" sz="2400" dirty="0">
                <a:solidFill>
                  <a:srgbClr val="990000"/>
                </a:solidFill>
                <a:latin typeface="+mn-lt"/>
              </a:rPr>
              <a:t> il </a:t>
            </a:r>
            <a:r>
              <a:rPr lang="it-IT" sz="2400" b="1" dirty="0">
                <a:solidFill>
                  <a:srgbClr val="990000"/>
                </a:solidFill>
                <a:latin typeface="+mn-lt"/>
              </a:rPr>
              <a:t>42,7%</a:t>
            </a:r>
            <a:r>
              <a:rPr lang="it-IT" sz="2400" dirty="0">
                <a:solidFill>
                  <a:srgbClr val="990000"/>
                </a:solidFill>
                <a:latin typeface="+mn-lt"/>
              </a:rPr>
              <a:t> da turisti </a:t>
            </a:r>
            <a:r>
              <a:rPr lang="it-IT" sz="2400" b="1" dirty="0">
                <a:solidFill>
                  <a:srgbClr val="990000"/>
                </a:solidFill>
                <a:latin typeface="+mn-lt"/>
              </a:rPr>
              <a:t>italiani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99135" y="4983225"/>
            <a:ext cx="5238427" cy="1692771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lIns="36000" rIns="36000" rtlCol="0">
            <a:spAutoFit/>
          </a:bodyPr>
          <a:lstStyle/>
          <a:p>
            <a:pPr marL="177800" indent="-177800" algn="just">
              <a:buClr>
                <a:srgbClr val="990000"/>
              </a:buClr>
              <a:buFont typeface="Webdings" panose="05030102010509060703" pitchFamily="18" charset="2"/>
              <a:buChar char="4"/>
            </a:pP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Dal 2010, gli </a:t>
            </a:r>
            <a:r>
              <a:rPr lang="it-IT" sz="2400" dirty="0">
                <a:solidFill>
                  <a:srgbClr val="990000"/>
                </a:solidFill>
                <a:cs typeface="Times New Roman" panose="02020603050405020304" pitchFamily="18" charset="0"/>
              </a:rPr>
              <a:t>arrivi</a:t>
            </a:r>
            <a:r>
              <a:rPr lang="it-IT" sz="24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sono cresciuti del </a:t>
            </a:r>
            <a:r>
              <a:rPr lang="it-IT" sz="2800" dirty="0">
                <a:solidFill>
                  <a:srgbClr val="990000"/>
                </a:solidFill>
                <a:cs typeface="Times New Roman" panose="02020603050405020304" pitchFamily="18" charset="0"/>
              </a:rPr>
              <a:t>22,3% </a:t>
            </a: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(+4,2 mln), le </a:t>
            </a:r>
            <a:r>
              <a:rPr lang="it-IT" sz="2400" dirty="0">
                <a:solidFill>
                  <a:srgbClr val="990000"/>
                </a:solidFill>
                <a:cs typeface="Times New Roman" panose="02020603050405020304" pitchFamily="18" charset="0"/>
              </a:rPr>
              <a:t>presenze</a:t>
            </a:r>
            <a:r>
              <a:rPr lang="it-IT" sz="24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del </a:t>
            </a:r>
            <a:r>
              <a:rPr lang="it-IT" sz="2800" dirty="0">
                <a:solidFill>
                  <a:srgbClr val="990000"/>
                </a:solidFill>
                <a:cs typeface="Times New Roman" panose="02020603050405020304" pitchFamily="18" charset="0"/>
              </a:rPr>
              <a:t>10,0%</a:t>
            </a: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 (+8,7 mln)</a:t>
            </a:r>
          </a:p>
          <a:p>
            <a:pPr marL="177800" indent="-177800" algn="just">
              <a:buClr>
                <a:srgbClr val="990000"/>
              </a:buClr>
              <a:buFont typeface="Webdings" panose="05030102010509060703" pitchFamily="18" charset="2"/>
              <a:buChar char="4"/>
            </a:pPr>
            <a:r>
              <a:rPr lang="it-IT" sz="2400" dirty="0">
                <a:solidFill>
                  <a:srgbClr val="990000"/>
                </a:solidFill>
                <a:cs typeface="Times New Roman" panose="02020603050405020304" pitchFamily="18" charset="0"/>
              </a:rPr>
              <a:t>-5,4% </a:t>
            </a: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le presenze degli </a:t>
            </a:r>
            <a:r>
              <a:rPr lang="it-IT" sz="24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italiani</a:t>
            </a: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it-IT" sz="2400" dirty="0">
                <a:solidFill>
                  <a:srgbClr val="990000"/>
                </a:solidFill>
                <a:cs typeface="Times New Roman" panose="02020603050405020304" pitchFamily="18" charset="0"/>
              </a:rPr>
              <a:t>+31,5% </a:t>
            </a: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quelle degli </a:t>
            </a:r>
            <a:r>
              <a:rPr lang="it-IT" sz="24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stranieri</a:t>
            </a:r>
            <a:endParaRPr lang="it-IT" sz="2000" dirty="0">
              <a:solidFill>
                <a:schemeClr val="accent5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30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18209" y="108181"/>
            <a:ext cx="7217307" cy="6075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it-IT" sz="1600" b="1" dirty="0">
                <a:solidFill>
                  <a:srgbClr val="990000"/>
                </a:solidFill>
                <a:cs typeface="Times New Roman" panose="02020603050405020304" pitchFamily="18" charset="0"/>
              </a:rPr>
              <a:t>Le fonti dei dati</a:t>
            </a:r>
          </a:p>
          <a:p>
            <a:pPr algn="just">
              <a:spcBef>
                <a:spcPts val="600"/>
              </a:spcBef>
            </a:pPr>
            <a:r>
              <a:rPr lang="it-IT" sz="1600" dirty="0">
                <a:solidFill>
                  <a:srgbClr val="215968"/>
                </a:solidFill>
                <a:cs typeface="Times New Roman" panose="02020603050405020304" pitchFamily="18" charset="0"/>
              </a:rPr>
              <a:t>Elaborazioni e stime CST su dati: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1600" dirty="0">
                <a:solidFill>
                  <a:srgbClr val="215968"/>
                </a:solidFill>
                <a:cs typeface="Times New Roman" panose="02020603050405020304" pitchFamily="18" charset="0"/>
              </a:rPr>
              <a:t>MIBAC - Ministero dei beni e delle attività culturali e del turismo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1600" dirty="0">
                <a:solidFill>
                  <a:srgbClr val="215968"/>
                </a:solidFill>
                <a:cs typeface="Times New Roman" panose="02020603050405020304" pitchFamily="18" charset="0"/>
              </a:rPr>
              <a:t>Istat 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1600" dirty="0">
                <a:solidFill>
                  <a:srgbClr val="215968"/>
                </a:solidFill>
                <a:cs typeface="Times New Roman" panose="02020603050405020304" pitchFamily="18" charset="0"/>
              </a:rPr>
              <a:t>Banca d’Italia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1600" dirty="0">
                <a:solidFill>
                  <a:srgbClr val="215968"/>
                </a:solidFill>
                <a:cs typeface="Times New Roman" panose="02020603050405020304" pitchFamily="18" charset="0"/>
              </a:rPr>
              <a:t>Ente Bilaterale del Turismo Regione Lazio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1600" dirty="0">
                <a:solidFill>
                  <a:srgbClr val="215968"/>
                </a:solidFill>
                <a:cs typeface="Times New Roman" panose="02020603050405020304" pitchFamily="18" charset="0"/>
              </a:rPr>
              <a:t>Regione Campania – Uffici di Diretta Collaborazione del Presidente della Giunta Regionale – Gabinetto del Presidente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altLang="it-IT" sz="1600" dirty="0">
                <a:solidFill>
                  <a:srgbClr val="215968"/>
                </a:solidFill>
                <a:cs typeface="Times New Roman" panose="02020603050405020304" pitchFamily="18" charset="0"/>
              </a:rPr>
              <a:t>Regione Piemonte – Osservatorio Turistico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altLang="it-IT" sz="1600" dirty="0">
                <a:solidFill>
                  <a:srgbClr val="215968"/>
                </a:solidFill>
                <a:cs typeface="Times New Roman" panose="02020603050405020304" pitchFamily="18" charset="0"/>
              </a:rPr>
              <a:t>Regione Sicilia – Osservatorio Turistico Regionale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altLang="it-IT" sz="1600" dirty="0">
                <a:solidFill>
                  <a:srgbClr val="215968"/>
                </a:solidFill>
                <a:cs typeface="Times New Roman" panose="02020603050405020304" pitchFamily="18" charset="0"/>
              </a:rPr>
              <a:t>Regione Veneto – Sistema Statistico Regionale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1600" dirty="0">
                <a:solidFill>
                  <a:srgbClr val="215968"/>
                </a:solidFill>
                <a:cs typeface="Times New Roman" panose="02020603050405020304" pitchFamily="18" charset="0"/>
              </a:rPr>
              <a:t>Regione Umbria - Servizio Turismo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1600" dirty="0">
                <a:solidFill>
                  <a:srgbClr val="215968"/>
                </a:solidFill>
                <a:cs typeface="Times New Roman" panose="02020603050405020304" pitchFamily="18" charset="0"/>
              </a:rPr>
              <a:t>Sezione Turismo - Servizio Sviluppo del Turismo Regione Puglia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1600" dirty="0">
                <a:solidFill>
                  <a:srgbClr val="215968"/>
                </a:solidFill>
                <a:cs typeface="Times New Roman" panose="02020603050405020304" pitchFamily="18" charset="0"/>
              </a:rPr>
              <a:t>Regione Emilia – Romagna - Servizio Statistica, Comunicazione, Sistemi informativi geografici, Partecipazione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1600" dirty="0">
                <a:solidFill>
                  <a:srgbClr val="215968"/>
                </a:solidFill>
                <a:cs typeface="Times New Roman" panose="02020603050405020304" pitchFamily="18" charset="0"/>
              </a:rPr>
              <a:t>Regione Liguria – Osservatorio Turistico Regionale 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altLang="it-IT" sz="1600" dirty="0">
                <a:solidFill>
                  <a:srgbClr val="215968"/>
                </a:solidFill>
                <a:cs typeface="Times New Roman" panose="02020603050405020304" pitchFamily="18" charset="0"/>
              </a:rPr>
              <a:t>Città Metropolitana di Firenze - Ufficio Servizi alle Imprese, Controlli e Statistica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1600" dirty="0" err="1">
                <a:solidFill>
                  <a:srgbClr val="215968"/>
                </a:solidFill>
                <a:cs typeface="Times New Roman" panose="02020603050405020304" pitchFamily="18" charset="0"/>
              </a:rPr>
              <a:t>Apt</a:t>
            </a:r>
            <a:r>
              <a:rPr lang="it-IT" sz="1600" dirty="0">
                <a:solidFill>
                  <a:srgbClr val="215968"/>
                </a:solidFill>
                <a:cs typeface="Times New Roman" panose="02020603050405020304" pitchFamily="18" charset="0"/>
              </a:rPr>
              <a:t> di Basilicata</a:t>
            </a:r>
          </a:p>
          <a:p>
            <a:pPr marL="342900" indent="-342900" algn="just"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1600" dirty="0" err="1">
                <a:solidFill>
                  <a:srgbClr val="215968"/>
                </a:solidFill>
                <a:cs typeface="Times New Roman" panose="02020603050405020304" pitchFamily="18" charset="0"/>
              </a:rPr>
              <a:t>Assaeroporti</a:t>
            </a:r>
            <a:r>
              <a:rPr lang="it-IT" sz="1600" dirty="0">
                <a:solidFill>
                  <a:srgbClr val="215968"/>
                </a:solidFill>
                <a:cs typeface="Times New Roman" panose="02020603050405020304" pitchFamily="18" charset="0"/>
              </a:rPr>
              <a:t> – Associazione Italiana Gestori Aeroporti</a:t>
            </a:r>
          </a:p>
        </p:txBody>
      </p:sp>
    </p:spTree>
    <p:extLst>
      <p:ext uri="{BB962C8B-B14F-4D97-AF65-F5344CB8AC3E}">
        <p14:creationId xmlns:p14="http://schemas.microsoft.com/office/powerpoint/2010/main" val="279854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44957" y="-14732"/>
            <a:ext cx="86037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990000"/>
                </a:solidFill>
                <a:cs typeface="Times New Roman" panose="02020603050405020304" pitchFamily="18" charset="0"/>
              </a:rPr>
              <a:t>IL </a:t>
            </a:r>
            <a:r>
              <a:rPr lang="it-IT" sz="3600" b="1" dirty="0">
                <a:solidFill>
                  <a:srgbClr val="990000"/>
                </a:solidFill>
                <a:cs typeface="Times New Roman" panose="02020603050405020304" pitchFamily="18" charset="0"/>
              </a:rPr>
              <a:t>TURISMO </a:t>
            </a:r>
            <a:r>
              <a:rPr lang="it-IT" sz="2800" b="1" baseline="30000" dirty="0">
                <a:solidFill>
                  <a:srgbClr val="990000"/>
                </a:solidFill>
                <a:cs typeface="Times New Roman" panose="02020603050405020304" pitchFamily="18" charset="0"/>
              </a:rPr>
              <a:t>IN</a:t>
            </a:r>
            <a:r>
              <a:rPr lang="it-IT" sz="2800" b="1" dirty="0">
                <a:solidFill>
                  <a:srgbClr val="990000"/>
                </a:solidFill>
                <a:cs typeface="Times New Roman" panose="02020603050405020304" pitchFamily="18" charset="0"/>
              </a:rPr>
              <a:t> </a:t>
            </a:r>
            <a:r>
              <a:rPr lang="it-IT" sz="3600" b="1" dirty="0">
                <a:solidFill>
                  <a:srgbClr val="990000"/>
                </a:solidFill>
                <a:cs typeface="Times New Roman" panose="02020603050405020304" pitchFamily="18" charset="0"/>
              </a:rPr>
              <a:t>ITALIA: </a:t>
            </a:r>
            <a:r>
              <a:rPr lang="it-IT" sz="3200" b="1" dirty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"i numeri del 2018"</a:t>
            </a:r>
          </a:p>
        </p:txBody>
      </p:sp>
      <p:sp>
        <p:nvSpPr>
          <p:cNvPr id="2" name="Ovale 1"/>
          <p:cNvSpPr/>
          <p:nvPr/>
        </p:nvSpPr>
        <p:spPr>
          <a:xfrm>
            <a:off x="267990" y="854787"/>
            <a:ext cx="2575560" cy="1536192"/>
          </a:xfrm>
          <a:prstGeom prst="ellipse">
            <a:avLst/>
          </a:prstGeom>
          <a:solidFill>
            <a:srgbClr val="990000">
              <a:alpha val="65000"/>
            </a:srgbClr>
          </a:solidFill>
          <a:ln w="381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it-IT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Oltre</a:t>
            </a:r>
            <a:r>
              <a:rPr lang="it-IT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219 mila </a:t>
            </a:r>
            <a:r>
              <a:rPr lang="it-IT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esercizi</a:t>
            </a:r>
          </a:p>
        </p:txBody>
      </p:sp>
      <p:sp>
        <p:nvSpPr>
          <p:cNvPr id="5" name="Ovale 4"/>
          <p:cNvSpPr/>
          <p:nvPr/>
        </p:nvSpPr>
        <p:spPr>
          <a:xfrm>
            <a:off x="3434136" y="1320880"/>
            <a:ext cx="2435225" cy="1536192"/>
          </a:xfrm>
          <a:prstGeom prst="ellipse">
            <a:avLst/>
          </a:prstGeom>
          <a:solidFill>
            <a:srgbClr val="990000">
              <a:alpha val="65000"/>
            </a:srgbClr>
          </a:solidFill>
          <a:ln w="381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it-IT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5,1 mln </a:t>
            </a:r>
            <a:r>
              <a:rPr lang="it-IT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posti letto</a:t>
            </a:r>
          </a:p>
        </p:txBody>
      </p:sp>
      <p:sp>
        <p:nvSpPr>
          <p:cNvPr id="7" name="Ovale 6"/>
          <p:cNvSpPr/>
          <p:nvPr/>
        </p:nvSpPr>
        <p:spPr>
          <a:xfrm>
            <a:off x="173514" y="3888923"/>
            <a:ext cx="2412238" cy="1330629"/>
          </a:xfrm>
          <a:prstGeom prst="ellipse">
            <a:avLst/>
          </a:prstGeom>
          <a:solidFill>
            <a:srgbClr val="990000">
              <a:alpha val="65000"/>
            </a:srgbClr>
          </a:solidFill>
          <a:ln w="381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it-IT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124 mln </a:t>
            </a:r>
            <a:r>
              <a:rPr lang="it-IT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arrivi</a:t>
            </a:r>
          </a:p>
        </p:txBody>
      </p:sp>
      <p:cxnSp>
        <p:nvCxnSpPr>
          <p:cNvPr id="10" name="Connettore 2 9"/>
          <p:cNvCxnSpPr>
            <a:stCxn id="2" idx="4"/>
            <a:endCxn id="11" idx="1"/>
          </p:cNvCxnSpPr>
          <p:nvPr/>
        </p:nvCxnSpPr>
        <p:spPr>
          <a:xfrm flipH="1">
            <a:off x="1549585" y="2390979"/>
            <a:ext cx="6185" cy="250624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arentesi quadra aperta 10"/>
          <p:cNvSpPr/>
          <p:nvPr/>
        </p:nvSpPr>
        <p:spPr>
          <a:xfrm rot="5400000">
            <a:off x="1410968" y="1292507"/>
            <a:ext cx="277234" cy="2975425"/>
          </a:xfrm>
          <a:prstGeom prst="leftBracket">
            <a:avLst/>
          </a:prstGeom>
          <a:solidFill>
            <a:schemeClr val="bg1">
              <a:alpha val="50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270" wrap="none" lIns="72000" rIns="72000"/>
          <a:lstStyle/>
          <a:p>
            <a:pPr marL="285750" indent="-285750" eaLnBrk="1" fontAlgn="auto" hangingPunct="1">
              <a:spcBef>
                <a:spcPts val="600"/>
              </a:spcBef>
              <a:spcAft>
                <a:spcPts val="0"/>
              </a:spcAft>
              <a:buFont typeface="Webdings" panose="05030102010509060703" pitchFamily="18" charset="2"/>
              <a:buChar char="4"/>
              <a:defRPr/>
            </a:pPr>
            <a:r>
              <a:rPr lang="it-IT" sz="2000" b="1" dirty="0">
                <a:solidFill>
                  <a:srgbClr val="990000"/>
                </a:solidFill>
                <a:cs typeface="Times New Roman" panose="02020603050405020304" pitchFamily="18" charset="0"/>
              </a:rPr>
              <a:t>33 mila</a:t>
            </a:r>
            <a:r>
              <a:rPr lang="it-IT" b="1" dirty="0">
                <a:solidFill>
                  <a:srgbClr val="990000"/>
                </a:solidFill>
                <a:cs typeface="Times New Roman" panose="02020603050405020304" pitchFamily="18" charset="0"/>
              </a:rPr>
              <a:t> 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es. alberghieri</a:t>
            </a:r>
          </a:p>
          <a:p>
            <a:pPr marL="285750" indent="-285750" eaLnBrk="1" fontAlgn="auto" hangingPunct="1">
              <a:spcBef>
                <a:spcPts val="600"/>
              </a:spcBef>
              <a:spcAft>
                <a:spcPts val="0"/>
              </a:spcAft>
              <a:buFont typeface="Webdings" panose="05030102010509060703" pitchFamily="18" charset="2"/>
              <a:buChar char="4"/>
              <a:defRPr/>
            </a:pPr>
            <a:r>
              <a:rPr lang="it-IT" sz="2000" b="1" dirty="0">
                <a:solidFill>
                  <a:srgbClr val="990000"/>
                </a:solidFill>
                <a:cs typeface="Times New Roman" panose="02020603050405020304" pitchFamily="18" charset="0"/>
              </a:rPr>
              <a:t>186 mila</a:t>
            </a:r>
            <a:r>
              <a:rPr lang="it-IT" dirty="0">
                <a:cs typeface="Times New Roman" panose="02020603050405020304" pitchFamily="18" charset="0"/>
              </a:rPr>
              <a:t> es. 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extralberghieri</a:t>
            </a:r>
          </a:p>
        </p:txBody>
      </p:sp>
      <p:cxnSp>
        <p:nvCxnSpPr>
          <p:cNvPr id="18" name="Connettore 2 17"/>
          <p:cNvCxnSpPr>
            <a:stCxn id="5" idx="4"/>
            <a:endCxn id="19" idx="1"/>
          </p:cNvCxnSpPr>
          <p:nvPr/>
        </p:nvCxnSpPr>
        <p:spPr>
          <a:xfrm>
            <a:off x="4651749" y="2857072"/>
            <a:ext cx="2036" cy="277236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arentesi quadra aperta 18"/>
          <p:cNvSpPr/>
          <p:nvPr/>
        </p:nvSpPr>
        <p:spPr>
          <a:xfrm rot="5400000">
            <a:off x="4550308" y="2123807"/>
            <a:ext cx="206954" cy="2227955"/>
          </a:xfrm>
          <a:prstGeom prst="leftBracket">
            <a:avLst/>
          </a:prstGeom>
          <a:solidFill>
            <a:schemeClr val="bg1">
              <a:alpha val="50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270" wrap="none" lIns="72000" rIns="72000"/>
          <a:lstStyle/>
          <a:p>
            <a:pPr marL="285750" indent="-285750" eaLnBrk="1" fontAlgn="auto" hangingPunct="1">
              <a:spcBef>
                <a:spcPts val="600"/>
              </a:spcBef>
              <a:spcAft>
                <a:spcPts val="0"/>
              </a:spcAft>
              <a:buFont typeface="Webdings" panose="05030102010509060703" pitchFamily="18" charset="2"/>
              <a:buChar char="4"/>
              <a:defRPr/>
            </a:pPr>
            <a:r>
              <a:rPr lang="it-IT" sz="2000" b="1" dirty="0">
                <a:solidFill>
                  <a:srgbClr val="990000"/>
                </a:solidFill>
                <a:cs typeface="Times New Roman" panose="02020603050405020304" pitchFamily="18" charset="0"/>
              </a:rPr>
              <a:t>43,8%</a:t>
            </a:r>
            <a:r>
              <a:rPr lang="it-IT" b="1" dirty="0">
                <a:solidFill>
                  <a:srgbClr val="990000"/>
                </a:solidFill>
                <a:cs typeface="Times New Roman" panose="02020603050405020304" pitchFamily="18" charset="0"/>
              </a:rPr>
              <a:t> 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alberghieri</a:t>
            </a:r>
          </a:p>
          <a:p>
            <a:pPr marL="285750" indent="-285750" eaLnBrk="1" fontAlgn="auto" hangingPunct="1">
              <a:spcBef>
                <a:spcPts val="600"/>
              </a:spcBef>
              <a:spcAft>
                <a:spcPts val="0"/>
              </a:spcAft>
              <a:buFont typeface="Webdings" panose="05030102010509060703" pitchFamily="18" charset="2"/>
              <a:buChar char="4"/>
              <a:defRPr/>
            </a:pPr>
            <a:r>
              <a:rPr lang="it-IT" sz="2000" b="1" dirty="0">
                <a:solidFill>
                  <a:srgbClr val="990000"/>
                </a:solidFill>
                <a:cs typeface="Times New Roman" panose="02020603050405020304" pitchFamily="18" charset="0"/>
              </a:rPr>
              <a:t>56,2%</a:t>
            </a:r>
            <a:r>
              <a:rPr lang="it-IT" dirty="0">
                <a:cs typeface="Times New Roman" panose="02020603050405020304" pitchFamily="18" charset="0"/>
              </a:rPr>
              <a:t> 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extralberghieri</a:t>
            </a:r>
          </a:p>
        </p:txBody>
      </p:sp>
      <p:sp>
        <p:nvSpPr>
          <p:cNvPr id="26" name="Ovale 25"/>
          <p:cNvSpPr/>
          <p:nvPr/>
        </p:nvSpPr>
        <p:spPr>
          <a:xfrm>
            <a:off x="3044823" y="4335653"/>
            <a:ext cx="2365185" cy="1291717"/>
          </a:xfrm>
          <a:prstGeom prst="ellipse">
            <a:avLst/>
          </a:prstGeom>
          <a:solidFill>
            <a:srgbClr val="990000">
              <a:alpha val="65000"/>
            </a:srgbClr>
          </a:solidFill>
          <a:ln w="38100">
            <a:solidFill>
              <a:srgbClr val="002060"/>
            </a:solidFill>
          </a:ln>
          <a:effectLst>
            <a:glow rad="508000">
              <a:schemeClr val="accent1">
                <a:lumMod val="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it-IT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430 mln </a:t>
            </a:r>
            <a:r>
              <a:rPr lang="it-IT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presenze</a:t>
            </a:r>
          </a:p>
        </p:txBody>
      </p:sp>
      <p:cxnSp>
        <p:nvCxnSpPr>
          <p:cNvPr id="36" name="Connettore 2 35"/>
          <p:cNvCxnSpPr>
            <a:stCxn id="26" idx="4"/>
            <a:endCxn id="37" idx="1"/>
          </p:cNvCxnSpPr>
          <p:nvPr/>
        </p:nvCxnSpPr>
        <p:spPr>
          <a:xfrm>
            <a:off x="4227416" y="5627370"/>
            <a:ext cx="10894" cy="302637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Parentesi quadra aperta 36"/>
          <p:cNvSpPr/>
          <p:nvPr/>
        </p:nvSpPr>
        <p:spPr>
          <a:xfrm rot="5400000">
            <a:off x="4145945" y="4749136"/>
            <a:ext cx="184730" cy="2546472"/>
          </a:xfrm>
          <a:prstGeom prst="leftBracket">
            <a:avLst/>
          </a:prstGeom>
          <a:solidFill>
            <a:schemeClr val="bg1">
              <a:alpha val="50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270" wrap="none" lIns="72000" rIns="72000"/>
          <a:lstStyle/>
          <a:p>
            <a:pPr marL="285750" indent="-285750" eaLnBrk="1" fontAlgn="auto" hangingPunct="1">
              <a:spcBef>
                <a:spcPts val="600"/>
              </a:spcBef>
              <a:spcAft>
                <a:spcPts val="0"/>
              </a:spcAft>
              <a:buFont typeface="Webdings" panose="05030102010509060703" pitchFamily="18" charset="2"/>
              <a:buChar char="4"/>
              <a:defRPr/>
            </a:pPr>
            <a:r>
              <a:rPr lang="it-IT" sz="2000" b="1" dirty="0">
                <a:solidFill>
                  <a:srgbClr val="990000"/>
                </a:solidFill>
                <a:cs typeface="Times New Roman" panose="02020603050405020304" pitchFamily="18" charset="0"/>
              </a:rPr>
              <a:t>50,1%</a:t>
            </a:r>
            <a:r>
              <a:rPr lang="it-IT" b="1" dirty="0">
                <a:solidFill>
                  <a:srgbClr val="990000"/>
                </a:solidFill>
                <a:cs typeface="Times New Roman" panose="02020603050405020304" pitchFamily="18" charset="0"/>
              </a:rPr>
              <a:t> 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turisti Italiani</a:t>
            </a:r>
          </a:p>
          <a:p>
            <a:pPr marL="285750" indent="-285750" eaLnBrk="1" fontAlgn="auto" hangingPunct="1">
              <a:spcBef>
                <a:spcPts val="600"/>
              </a:spcBef>
              <a:spcAft>
                <a:spcPts val="0"/>
              </a:spcAft>
              <a:buFont typeface="Webdings" panose="05030102010509060703" pitchFamily="18" charset="2"/>
              <a:buChar char="4"/>
              <a:defRPr/>
            </a:pPr>
            <a:r>
              <a:rPr lang="it-IT" sz="2000" b="1" dirty="0">
                <a:solidFill>
                  <a:srgbClr val="990000"/>
                </a:solidFill>
                <a:cs typeface="Times New Roman" panose="02020603050405020304" pitchFamily="18" charset="0"/>
              </a:rPr>
              <a:t>49,9%</a:t>
            </a:r>
            <a:r>
              <a:rPr lang="it-IT" dirty="0">
                <a:cs typeface="Times New Roman" panose="02020603050405020304" pitchFamily="18" charset="0"/>
              </a:rPr>
              <a:t> 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turisti Stranieri</a:t>
            </a:r>
          </a:p>
        </p:txBody>
      </p:sp>
      <p:sp>
        <p:nvSpPr>
          <p:cNvPr id="43" name="Ovale 42"/>
          <p:cNvSpPr/>
          <p:nvPr/>
        </p:nvSpPr>
        <p:spPr>
          <a:xfrm>
            <a:off x="6065010" y="4014653"/>
            <a:ext cx="2682240" cy="1330629"/>
          </a:xfrm>
          <a:prstGeom prst="ellipse">
            <a:avLst/>
          </a:prstGeom>
          <a:solidFill>
            <a:srgbClr val="990000">
              <a:alpha val="65000"/>
            </a:srgbClr>
          </a:solidFill>
          <a:ln w="381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it-IT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3,5 notti </a:t>
            </a:r>
            <a:r>
              <a:rPr lang="it-IT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 permanenza media</a:t>
            </a:r>
          </a:p>
        </p:txBody>
      </p:sp>
      <p:sp>
        <p:nvSpPr>
          <p:cNvPr id="44" name="CasellaDiTesto 43"/>
          <p:cNvSpPr txBox="1"/>
          <p:nvPr/>
        </p:nvSpPr>
        <p:spPr>
          <a:xfrm>
            <a:off x="7075170" y="6273225"/>
            <a:ext cx="1988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b="1" i="1" dirty="0">
                <a:solidFill>
                  <a:schemeClr val="accent5">
                    <a:lumMod val="50000"/>
                  </a:schemeClr>
                </a:solidFill>
              </a:rPr>
              <a:t>Fonte dati: Elaborazioni e stime CST su dati Istat</a:t>
            </a:r>
          </a:p>
        </p:txBody>
      </p:sp>
      <p:sp>
        <p:nvSpPr>
          <p:cNvPr id="17" name="Ovale 16"/>
          <p:cNvSpPr/>
          <p:nvPr/>
        </p:nvSpPr>
        <p:spPr>
          <a:xfrm>
            <a:off x="6067933" y="866918"/>
            <a:ext cx="2435225" cy="1536192"/>
          </a:xfrm>
          <a:prstGeom prst="ellipse">
            <a:avLst/>
          </a:prstGeom>
          <a:solidFill>
            <a:srgbClr val="990000">
              <a:alpha val="65000"/>
            </a:srgbClr>
          </a:solidFill>
          <a:ln w="381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it-IT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1,1 mln </a:t>
            </a:r>
            <a:r>
              <a:rPr lang="it-IT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camere d’albergo</a:t>
            </a:r>
          </a:p>
        </p:txBody>
      </p:sp>
    </p:spTree>
    <p:extLst>
      <p:ext uri="{BB962C8B-B14F-4D97-AF65-F5344CB8AC3E}">
        <p14:creationId xmlns:p14="http://schemas.microsoft.com/office/powerpoint/2010/main" val="4129959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27686" y="-5080"/>
            <a:ext cx="525551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rgbClr val="990000"/>
                </a:solidFill>
                <a:cs typeface="Times New Roman" panose="02020603050405020304" pitchFamily="18" charset="0"/>
              </a:rPr>
              <a:t>CITTA’ </a:t>
            </a:r>
            <a:r>
              <a:rPr lang="it-IT" sz="2800" b="1" dirty="0">
                <a:solidFill>
                  <a:srgbClr val="990000"/>
                </a:solidFill>
                <a:cs typeface="Times New Roman" panose="02020603050405020304" pitchFamily="18" charset="0"/>
              </a:rPr>
              <a:t>DI</a:t>
            </a:r>
            <a:r>
              <a:rPr lang="it-IT" sz="3200" b="1" dirty="0">
                <a:solidFill>
                  <a:srgbClr val="990000"/>
                </a:solidFill>
                <a:cs typeface="Times New Roman" panose="02020603050405020304" pitchFamily="18" charset="0"/>
              </a:rPr>
              <a:t> INTERESSE </a:t>
            </a:r>
          </a:p>
          <a:p>
            <a:r>
              <a:rPr lang="it-IT" sz="3600" b="1" dirty="0">
                <a:solidFill>
                  <a:srgbClr val="990000"/>
                </a:solidFill>
                <a:cs typeface="Times New Roman" panose="02020603050405020304" pitchFamily="18" charset="0"/>
              </a:rPr>
              <a:t>STORICO </a:t>
            </a:r>
            <a:r>
              <a:rPr lang="it-IT" sz="2800" b="1" baseline="30000" dirty="0">
                <a:solidFill>
                  <a:srgbClr val="990000"/>
                </a:solidFill>
                <a:cs typeface="Times New Roman" panose="02020603050405020304" pitchFamily="18" charset="0"/>
              </a:rPr>
              <a:t>E</a:t>
            </a:r>
            <a:r>
              <a:rPr lang="it-IT" sz="3200" b="1" dirty="0">
                <a:solidFill>
                  <a:srgbClr val="990000"/>
                </a:solidFill>
                <a:cs typeface="Times New Roman" panose="02020603050405020304" pitchFamily="18" charset="0"/>
              </a:rPr>
              <a:t> </a:t>
            </a:r>
            <a:r>
              <a:rPr lang="it-IT" sz="3600" b="1" dirty="0">
                <a:solidFill>
                  <a:srgbClr val="990000"/>
                </a:solidFill>
                <a:cs typeface="Times New Roman" panose="02020603050405020304" pitchFamily="18" charset="0"/>
              </a:rPr>
              <a:t>ARTISTICO</a:t>
            </a:r>
            <a:endParaRPr lang="it-IT" sz="3200" b="1" dirty="0">
              <a:solidFill>
                <a:srgbClr val="FFCC00"/>
              </a:solidFill>
              <a:cs typeface="Times New Roman" panose="02020603050405020304" pitchFamily="18" charset="0"/>
            </a:endParaRPr>
          </a:p>
        </p:txBody>
      </p:sp>
      <p:sp>
        <p:nvSpPr>
          <p:cNvPr id="16" name="Ovale 15"/>
          <p:cNvSpPr/>
          <p:nvPr/>
        </p:nvSpPr>
        <p:spPr>
          <a:xfrm>
            <a:off x="282070" y="1210387"/>
            <a:ext cx="2227072" cy="1536192"/>
          </a:xfrm>
          <a:prstGeom prst="ellipse">
            <a:avLst/>
          </a:prstGeom>
          <a:solidFill>
            <a:srgbClr val="990000">
              <a:alpha val="65000"/>
            </a:srgbClr>
          </a:solidFill>
          <a:ln w="381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it-IT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 mila </a:t>
            </a:r>
            <a:r>
              <a:rPr lang="it-IT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esercizi</a:t>
            </a:r>
          </a:p>
        </p:txBody>
      </p:sp>
      <p:cxnSp>
        <p:nvCxnSpPr>
          <p:cNvPr id="17" name="Connettore 2 16"/>
          <p:cNvCxnSpPr/>
          <p:nvPr/>
        </p:nvCxnSpPr>
        <p:spPr>
          <a:xfrm flipH="1">
            <a:off x="1197429" y="2781239"/>
            <a:ext cx="32781" cy="18971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arentesi quadra aperta 19"/>
          <p:cNvSpPr/>
          <p:nvPr/>
        </p:nvSpPr>
        <p:spPr>
          <a:xfrm rot="5400000">
            <a:off x="1319148" y="1672591"/>
            <a:ext cx="289934" cy="2837557"/>
          </a:xfrm>
          <a:prstGeom prst="leftBracket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270" wrap="none" lIns="72000" rIns="72000"/>
          <a:lstStyle/>
          <a:p>
            <a:pPr marL="285750" indent="-285750" eaLnBrk="1" fontAlgn="auto" hangingPunct="1">
              <a:spcBef>
                <a:spcPts val="600"/>
              </a:spcBef>
              <a:spcAft>
                <a:spcPts val="0"/>
              </a:spcAft>
              <a:buFont typeface="Webdings" panose="05030102010509060703" pitchFamily="18" charset="2"/>
              <a:buChar char="4"/>
              <a:defRPr/>
            </a:pPr>
            <a:r>
              <a:rPr lang="it-IT" sz="2000" b="1" dirty="0">
                <a:solidFill>
                  <a:srgbClr val="990000"/>
                </a:solidFill>
                <a:cs typeface="Times New Roman" panose="02020603050405020304" pitchFamily="18" charset="0"/>
              </a:rPr>
              <a:t>5,5 mila</a:t>
            </a:r>
            <a:r>
              <a:rPr lang="it-IT" b="1" dirty="0">
                <a:solidFill>
                  <a:srgbClr val="990000"/>
                </a:solidFill>
                <a:cs typeface="Times New Roman" panose="02020603050405020304" pitchFamily="18" charset="0"/>
              </a:rPr>
              <a:t> 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es. alberghieri</a:t>
            </a:r>
          </a:p>
          <a:p>
            <a:pPr marL="285750" indent="-285750" eaLnBrk="1" fontAlgn="auto" hangingPunct="1">
              <a:spcBef>
                <a:spcPts val="600"/>
              </a:spcBef>
              <a:spcAft>
                <a:spcPts val="0"/>
              </a:spcAft>
              <a:buFont typeface="Webdings" panose="05030102010509060703" pitchFamily="18" charset="2"/>
              <a:buChar char="4"/>
              <a:defRPr/>
            </a:pPr>
            <a:r>
              <a:rPr lang="it-IT" sz="2000" b="1" dirty="0">
                <a:solidFill>
                  <a:srgbClr val="990000"/>
                </a:solidFill>
                <a:cs typeface="Times New Roman" panose="02020603050405020304" pitchFamily="18" charset="0"/>
              </a:rPr>
              <a:t>51,8 mila</a:t>
            </a:r>
            <a:r>
              <a:rPr lang="it-IT" dirty="0">
                <a:cs typeface="Times New Roman" panose="02020603050405020304" pitchFamily="18" charset="0"/>
              </a:rPr>
              <a:t> es. 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extralberghieri</a:t>
            </a:r>
          </a:p>
        </p:txBody>
      </p:sp>
      <p:sp>
        <p:nvSpPr>
          <p:cNvPr id="22" name="Ovale 21"/>
          <p:cNvSpPr/>
          <p:nvPr/>
        </p:nvSpPr>
        <p:spPr>
          <a:xfrm>
            <a:off x="4846828" y="917793"/>
            <a:ext cx="2519172" cy="1536192"/>
          </a:xfrm>
          <a:prstGeom prst="ellipse">
            <a:avLst/>
          </a:prstGeom>
          <a:solidFill>
            <a:srgbClr val="990000">
              <a:alpha val="65000"/>
            </a:srgbClr>
          </a:solidFill>
          <a:ln w="381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it-IT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994 mila </a:t>
            </a:r>
            <a:r>
              <a:rPr lang="it-IT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posti letto</a:t>
            </a:r>
          </a:p>
        </p:txBody>
      </p:sp>
      <p:cxnSp>
        <p:nvCxnSpPr>
          <p:cNvPr id="23" name="Connettore 2 22"/>
          <p:cNvCxnSpPr>
            <a:stCxn id="22" idx="4"/>
            <a:endCxn id="24" idx="1"/>
          </p:cNvCxnSpPr>
          <p:nvPr/>
        </p:nvCxnSpPr>
        <p:spPr>
          <a:xfrm>
            <a:off x="6106414" y="2453985"/>
            <a:ext cx="7620" cy="21301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arentesi quadra aperta 23"/>
          <p:cNvSpPr/>
          <p:nvPr/>
        </p:nvSpPr>
        <p:spPr>
          <a:xfrm rot="5400000">
            <a:off x="5956614" y="1306773"/>
            <a:ext cx="314840" cy="3035300"/>
          </a:xfrm>
          <a:prstGeom prst="leftBracket">
            <a:avLst/>
          </a:prstGeom>
          <a:solidFill>
            <a:schemeClr val="bg1">
              <a:alpha val="50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270" wrap="none" lIns="72000" rIns="72000"/>
          <a:lstStyle/>
          <a:p>
            <a:pPr marL="285750" indent="-285750" eaLnBrk="1" fontAlgn="auto" hangingPunct="1">
              <a:spcBef>
                <a:spcPts val="600"/>
              </a:spcBef>
              <a:spcAft>
                <a:spcPts val="0"/>
              </a:spcAft>
              <a:buFont typeface="Webdings" panose="05030102010509060703" pitchFamily="18" charset="2"/>
              <a:buChar char="4"/>
              <a:defRPr/>
            </a:pPr>
            <a:r>
              <a:rPr lang="it-IT" sz="2000" b="1" dirty="0">
                <a:solidFill>
                  <a:srgbClr val="990000"/>
                </a:solidFill>
                <a:cs typeface="Times New Roman" panose="02020603050405020304" pitchFamily="18" charset="0"/>
              </a:rPr>
              <a:t>45,5% 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alberghieri</a:t>
            </a:r>
          </a:p>
          <a:p>
            <a:pPr marL="285750" indent="-285750" eaLnBrk="1" fontAlgn="auto" hangingPunct="1">
              <a:spcBef>
                <a:spcPts val="600"/>
              </a:spcBef>
              <a:spcAft>
                <a:spcPts val="0"/>
              </a:spcAft>
              <a:buFont typeface="Webdings" panose="05030102010509060703" pitchFamily="18" charset="2"/>
              <a:buChar char="4"/>
              <a:defRPr/>
            </a:pPr>
            <a:r>
              <a:rPr lang="it-IT" sz="2000" b="1" dirty="0">
                <a:solidFill>
                  <a:srgbClr val="990000"/>
                </a:solidFill>
                <a:cs typeface="Times New Roman" panose="02020603050405020304" pitchFamily="18" charset="0"/>
              </a:rPr>
              <a:t>54,5% 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extralberghieri</a:t>
            </a:r>
          </a:p>
        </p:txBody>
      </p:sp>
      <p:sp>
        <p:nvSpPr>
          <p:cNvPr id="31" name="Ovale 30"/>
          <p:cNvSpPr/>
          <p:nvPr/>
        </p:nvSpPr>
        <p:spPr>
          <a:xfrm>
            <a:off x="196850" y="4371853"/>
            <a:ext cx="2527300" cy="1536192"/>
          </a:xfrm>
          <a:prstGeom prst="ellipse">
            <a:avLst/>
          </a:prstGeom>
          <a:solidFill>
            <a:srgbClr val="990000">
              <a:alpha val="65000"/>
            </a:srgbClr>
          </a:solidFill>
          <a:ln w="381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it-IT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44,4 mln </a:t>
            </a:r>
            <a:r>
              <a:rPr lang="it-IT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arrivi</a:t>
            </a:r>
          </a:p>
        </p:txBody>
      </p:sp>
      <p:sp>
        <p:nvSpPr>
          <p:cNvPr id="40" name="Ovale 39"/>
          <p:cNvSpPr/>
          <p:nvPr/>
        </p:nvSpPr>
        <p:spPr>
          <a:xfrm>
            <a:off x="3916680" y="3925901"/>
            <a:ext cx="2825750" cy="1536192"/>
          </a:xfrm>
          <a:prstGeom prst="ellipse">
            <a:avLst/>
          </a:prstGeom>
          <a:solidFill>
            <a:srgbClr val="990000">
              <a:alpha val="65000"/>
            </a:srgbClr>
          </a:solidFill>
          <a:ln w="38100">
            <a:solidFill>
              <a:srgbClr val="002060"/>
            </a:solidFill>
          </a:ln>
          <a:effectLst>
            <a:glow rad="508000">
              <a:schemeClr val="accent1">
                <a:lumMod val="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it-IT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113,4 mln </a:t>
            </a:r>
            <a:r>
              <a:rPr lang="it-IT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presenze</a:t>
            </a:r>
          </a:p>
        </p:txBody>
      </p:sp>
      <p:cxnSp>
        <p:nvCxnSpPr>
          <p:cNvPr id="41" name="Connettore 2 40"/>
          <p:cNvCxnSpPr>
            <a:stCxn id="40" idx="4"/>
            <a:endCxn id="42" idx="1"/>
          </p:cNvCxnSpPr>
          <p:nvPr/>
        </p:nvCxnSpPr>
        <p:spPr>
          <a:xfrm>
            <a:off x="5329555" y="5462093"/>
            <a:ext cx="6796" cy="18712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Parentesi quadra aperta 41"/>
          <p:cNvSpPr/>
          <p:nvPr/>
        </p:nvSpPr>
        <p:spPr>
          <a:xfrm rot="5400000">
            <a:off x="5165984" y="4483356"/>
            <a:ext cx="340734" cy="2672457"/>
          </a:xfrm>
          <a:prstGeom prst="leftBracket">
            <a:avLst/>
          </a:prstGeom>
          <a:solidFill>
            <a:schemeClr val="bg1">
              <a:alpha val="50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270" wrap="none" lIns="72000" rIns="72000"/>
          <a:lstStyle/>
          <a:p>
            <a:pPr marL="285750" indent="-285750" eaLnBrk="1" fontAlgn="auto" hangingPunct="1">
              <a:spcBef>
                <a:spcPts val="600"/>
              </a:spcBef>
              <a:spcAft>
                <a:spcPts val="0"/>
              </a:spcAft>
              <a:buFont typeface="Webdings" panose="05030102010509060703" pitchFamily="18" charset="2"/>
              <a:buChar char="4"/>
              <a:defRPr/>
            </a:pPr>
            <a:r>
              <a:rPr lang="it-IT" sz="2000" b="1" dirty="0">
                <a:solidFill>
                  <a:srgbClr val="990000"/>
                </a:solidFill>
                <a:cs typeface="Times New Roman" panose="02020603050405020304" pitchFamily="18" charset="0"/>
              </a:rPr>
              <a:t>40,2%</a:t>
            </a:r>
            <a:r>
              <a:rPr lang="it-IT" b="1" dirty="0">
                <a:solidFill>
                  <a:srgbClr val="990000"/>
                </a:solidFill>
                <a:cs typeface="Times New Roman" panose="02020603050405020304" pitchFamily="18" charset="0"/>
              </a:rPr>
              <a:t> 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turisti Italiani</a:t>
            </a:r>
          </a:p>
          <a:p>
            <a:pPr marL="285750" indent="-285750" eaLnBrk="1" fontAlgn="auto" hangingPunct="1">
              <a:spcBef>
                <a:spcPts val="600"/>
              </a:spcBef>
              <a:spcAft>
                <a:spcPts val="0"/>
              </a:spcAft>
              <a:buFont typeface="Webdings" panose="05030102010509060703" pitchFamily="18" charset="2"/>
              <a:buChar char="4"/>
              <a:defRPr/>
            </a:pPr>
            <a:r>
              <a:rPr lang="it-IT" sz="2000" b="1" dirty="0">
                <a:solidFill>
                  <a:srgbClr val="990000"/>
                </a:solidFill>
                <a:cs typeface="Times New Roman" panose="02020603050405020304" pitchFamily="18" charset="0"/>
              </a:rPr>
              <a:t>59,8%</a:t>
            </a:r>
            <a:r>
              <a:rPr lang="it-IT" dirty="0">
                <a:cs typeface="Times New Roman" panose="02020603050405020304" pitchFamily="18" charset="0"/>
              </a:rPr>
              <a:t> 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turisti Stranieri</a:t>
            </a:r>
          </a:p>
        </p:txBody>
      </p:sp>
      <p:sp>
        <p:nvSpPr>
          <p:cNvPr id="52" name="CasellaDiTesto 51"/>
          <p:cNvSpPr txBox="1"/>
          <p:nvPr/>
        </p:nvSpPr>
        <p:spPr>
          <a:xfrm>
            <a:off x="2576202" y="1546145"/>
            <a:ext cx="1454694" cy="677108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990000"/>
                </a:solidFill>
                <a:cs typeface="Times New Roman" panose="02020603050405020304" pitchFamily="18" charset="0"/>
              </a:rPr>
              <a:t>26,1% </a:t>
            </a:r>
            <a:r>
              <a:rPr lang="it-IT" dirty="0">
                <a:solidFill>
                  <a:srgbClr val="990000"/>
                </a:solidFill>
                <a:cs typeface="Times New Roman" panose="02020603050405020304" pitchFamily="18" charset="0"/>
              </a:rPr>
              <a:t>del totale Italia</a:t>
            </a:r>
            <a:endParaRPr lang="it-IT" i="1" dirty="0">
              <a:solidFill>
                <a:srgbClr val="99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3" name="CasellaDiTesto 52"/>
          <p:cNvSpPr txBox="1"/>
          <p:nvPr/>
        </p:nvSpPr>
        <p:spPr>
          <a:xfrm>
            <a:off x="7387772" y="1380984"/>
            <a:ext cx="1266375" cy="677108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990000"/>
                </a:solidFill>
                <a:cs typeface="Times New Roman" panose="02020603050405020304" pitchFamily="18" charset="0"/>
              </a:rPr>
              <a:t>19,4% </a:t>
            </a:r>
            <a:r>
              <a:rPr lang="it-IT" dirty="0">
                <a:solidFill>
                  <a:srgbClr val="990000"/>
                </a:solidFill>
                <a:cs typeface="Times New Roman" panose="02020603050405020304" pitchFamily="18" charset="0"/>
              </a:rPr>
              <a:t>del totale Italia</a:t>
            </a:r>
            <a:endParaRPr lang="it-IT" i="1" dirty="0">
              <a:solidFill>
                <a:srgbClr val="99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4" name="CasellaDiTesto 53"/>
          <p:cNvSpPr txBox="1"/>
          <p:nvPr/>
        </p:nvSpPr>
        <p:spPr>
          <a:xfrm>
            <a:off x="677724" y="5953591"/>
            <a:ext cx="1444154" cy="677108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990000"/>
                </a:solidFill>
                <a:cs typeface="Times New Roman" panose="02020603050405020304" pitchFamily="18" charset="0"/>
              </a:rPr>
              <a:t>35,7% </a:t>
            </a:r>
            <a:r>
              <a:rPr lang="it-IT" dirty="0">
                <a:solidFill>
                  <a:srgbClr val="990000"/>
                </a:solidFill>
                <a:cs typeface="Times New Roman" panose="02020603050405020304" pitchFamily="18" charset="0"/>
              </a:rPr>
              <a:t>del totale Italia</a:t>
            </a:r>
            <a:endParaRPr lang="it-IT" i="1" dirty="0">
              <a:solidFill>
                <a:srgbClr val="99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5" name="CasellaDiTesto 54"/>
          <p:cNvSpPr txBox="1"/>
          <p:nvPr/>
        </p:nvSpPr>
        <p:spPr>
          <a:xfrm>
            <a:off x="6812397" y="4261659"/>
            <a:ext cx="1444752" cy="677108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26,3% </a:t>
            </a:r>
            <a:r>
              <a:rPr lang="it-IT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 totale Italia</a:t>
            </a:r>
            <a:endParaRPr lang="it-IT" i="1" dirty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7155180" y="6273225"/>
            <a:ext cx="1988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b="1" i="1" dirty="0">
                <a:solidFill>
                  <a:schemeClr val="accent5">
                    <a:lumMod val="50000"/>
                  </a:schemeClr>
                </a:solidFill>
              </a:rPr>
              <a:t>Fonte dati: Elaborazioni e stime CST su dati Istat</a:t>
            </a:r>
          </a:p>
        </p:txBody>
      </p:sp>
    </p:spTree>
    <p:extLst>
      <p:ext uri="{BB962C8B-B14F-4D97-AF65-F5344CB8AC3E}">
        <p14:creationId xmlns:p14="http://schemas.microsoft.com/office/powerpoint/2010/main" val="2137529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32" y="1346201"/>
            <a:ext cx="4743859" cy="2883305"/>
          </a:xfrm>
          <a:prstGeom prst="rect">
            <a:avLst/>
          </a:prstGeom>
        </p:spPr>
      </p:pic>
      <p:sp>
        <p:nvSpPr>
          <p:cNvPr id="8" name="Freccia a destra 7"/>
          <p:cNvSpPr/>
          <p:nvPr/>
        </p:nvSpPr>
        <p:spPr>
          <a:xfrm rot="20880000">
            <a:off x="262066" y="2800896"/>
            <a:ext cx="4228974" cy="647700"/>
          </a:xfrm>
          <a:prstGeom prst="rightArrow">
            <a:avLst>
              <a:gd name="adj1" fmla="val 50000"/>
              <a:gd name="adj2" fmla="val 53926"/>
            </a:avLst>
          </a:prstGeom>
          <a:solidFill>
            <a:srgbClr val="990000">
              <a:alpha val="50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4688772" y="1659493"/>
            <a:ext cx="4334915" cy="2169825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lIns="36000" rIns="36000" rtlCol="0">
            <a:spAutoFit/>
          </a:bodyPr>
          <a:lstStyle/>
          <a:p>
            <a:pPr marL="177800" indent="-177800" algn="just">
              <a:buClr>
                <a:srgbClr val="990000"/>
              </a:buClr>
              <a:buFont typeface="Webdings" panose="05030102010509060703" pitchFamily="18" charset="2"/>
              <a:buChar char="4"/>
            </a:pP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Dal  2010, il numero di </a:t>
            </a:r>
            <a:r>
              <a:rPr lang="it-IT" sz="2800" dirty="0">
                <a:solidFill>
                  <a:srgbClr val="990000"/>
                </a:solidFill>
                <a:cs typeface="Times New Roman" panose="02020603050405020304" pitchFamily="18" charset="0"/>
              </a:rPr>
              <a:t>esercizi </a:t>
            </a: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è più che raddoppiato, </a:t>
            </a:r>
            <a:r>
              <a:rPr lang="it-IT" sz="2800" b="1" dirty="0">
                <a:solidFill>
                  <a:srgbClr val="990000"/>
                </a:solidFill>
                <a:cs typeface="Times New Roman" panose="02020603050405020304" pitchFamily="18" charset="0"/>
              </a:rPr>
              <a:t>+126% </a:t>
            </a: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(+32 mila), i </a:t>
            </a:r>
            <a:r>
              <a:rPr lang="it-IT" sz="2400" dirty="0">
                <a:solidFill>
                  <a:srgbClr val="990000"/>
                </a:solidFill>
                <a:cs typeface="Times New Roman" panose="02020603050405020304" pitchFamily="18" charset="0"/>
              </a:rPr>
              <a:t>posti letto</a:t>
            </a:r>
            <a:r>
              <a:rPr lang="it-IT" sz="24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sono cresciuti del </a:t>
            </a:r>
            <a:r>
              <a:rPr lang="it-IT" sz="2800" b="1" dirty="0">
                <a:solidFill>
                  <a:srgbClr val="990000"/>
                </a:solidFill>
                <a:cs typeface="Times New Roman" panose="02020603050405020304" pitchFamily="18" charset="0"/>
              </a:rPr>
              <a:t>25%</a:t>
            </a: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 (+196 mila)</a:t>
            </a:r>
          </a:p>
          <a:p>
            <a:pPr marL="177800" indent="-177800" algn="just">
              <a:spcBef>
                <a:spcPts val="1200"/>
              </a:spcBef>
              <a:buClr>
                <a:srgbClr val="990000"/>
              </a:buClr>
              <a:buFont typeface="Webdings" panose="05030102010509060703" pitchFamily="18" charset="2"/>
              <a:buChar char="4"/>
            </a:pPr>
            <a:r>
              <a:rPr lang="it-IT" sz="1700" i="1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Tot. Italia: +46% gli esercizi, +9% i posti letto</a:t>
            </a:r>
          </a:p>
        </p:txBody>
      </p:sp>
      <p:graphicFrame>
        <p:nvGraphicFramePr>
          <p:cNvPr id="15" name="Tabel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427504"/>
              </p:ext>
            </p:extLst>
          </p:nvPr>
        </p:nvGraphicFramePr>
        <p:xfrm>
          <a:off x="13130" y="4914900"/>
          <a:ext cx="4967478" cy="134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3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3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444500" indent="-444500" algn="ctr">
                        <a:buFont typeface="Webdings" panose="05030102010509060703" pitchFamily="18" charset="2"/>
                        <a:buChar char=""/>
                      </a:pPr>
                      <a:r>
                        <a:rPr lang="it-IT" sz="24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Letti Alberghieri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44500" indent="-444500" algn="ctr">
                        <a:buFont typeface="Webdings" panose="05030102010509060703" pitchFamily="18" charset="2"/>
                        <a:buChar char=""/>
                      </a:pPr>
                      <a:r>
                        <a:rPr lang="it-IT" sz="24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Letti Extra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>
                          <a:solidFill>
                            <a:srgbClr val="99000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+4,0%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>
                          <a:solidFill>
                            <a:srgbClr val="99000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+158%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800" b="0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Totale</a:t>
                      </a:r>
                      <a:r>
                        <a:rPr lang="it-IT" sz="1800" b="0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Italia: -0,6%</a:t>
                      </a:r>
                      <a:endParaRPr lang="it-IT" sz="1800" b="0" i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Totale</a:t>
                      </a:r>
                      <a:r>
                        <a:rPr lang="it-IT" sz="1800" b="0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Italia: +17,8%</a:t>
                      </a:r>
                      <a:endParaRPr lang="it-IT" sz="1800" b="0" i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Ovale 9"/>
          <p:cNvSpPr/>
          <p:nvPr/>
        </p:nvSpPr>
        <p:spPr>
          <a:xfrm>
            <a:off x="939994" y="2946346"/>
            <a:ext cx="2856913" cy="739320"/>
          </a:xfrm>
          <a:prstGeom prst="ellipse">
            <a:avLst/>
          </a:prstGeom>
          <a:solidFill>
            <a:srgbClr val="FFCC00">
              <a:alpha val="65000"/>
            </a:srgbClr>
          </a:solidFill>
          <a:ln w="38100"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it-IT" sz="2800" b="1" dirty="0">
                <a:solidFill>
                  <a:srgbClr val="990000"/>
                </a:solidFill>
                <a:cs typeface="Times New Roman" panose="02020603050405020304" pitchFamily="18" charset="0"/>
              </a:rPr>
              <a:t>+2,8%</a:t>
            </a:r>
            <a:r>
              <a:rPr lang="it-IT" sz="2800" dirty="0">
                <a:solidFill>
                  <a:srgbClr val="990000"/>
                </a:solidFill>
                <a:cs typeface="Times New Roman" panose="02020603050405020304" pitchFamily="18" charset="0"/>
              </a:rPr>
              <a:t> </a:t>
            </a:r>
            <a:r>
              <a:rPr lang="it-IT" sz="2400" dirty="0">
                <a:solidFill>
                  <a:srgbClr val="990000"/>
                </a:solidFill>
                <a:cs typeface="Times New Roman" panose="02020603050405020304" pitchFamily="18" charset="0"/>
              </a:rPr>
              <a:t>crescita media annua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27685" y="-5080"/>
            <a:ext cx="7660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rgbClr val="990000"/>
                </a:solidFill>
                <a:cs typeface="Times New Roman" panose="02020603050405020304" pitchFamily="18" charset="0"/>
              </a:rPr>
              <a:t>CITTA’ </a:t>
            </a:r>
            <a:r>
              <a:rPr lang="it-IT" sz="2800" b="1" dirty="0">
                <a:solidFill>
                  <a:srgbClr val="990000"/>
                </a:solidFill>
                <a:cs typeface="Times New Roman" panose="02020603050405020304" pitchFamily="18" charset="0"/>
              </a:rPr>
              <a:t>DI</a:t>
            </a:r>
            <a:r>
              <a:rPr lang="it-IT" sz="3200" b="1" dirty="0">
                <a:solidFill>
                  <a:srgbClr val="990000"/>
                </a:solidFill>
                <a:cs typeface="Times New Roman" panose="02020603050405020304" pitchFamily="18" charset="0"/>
              </a:rPr>
              <a:t> INTERESSE </a:t>
            </a:r>
            <a:r>
              <a:rPr lang="it-IT" sz="3600" b="1" dirty="0">
                <a:solidFill>
                  <a:srgbClr val="990000"/>
                </a:solidFill>
                <a:cs typeface="Times New Roman" panose="02020603050405020304" pitchFamily="18" charset="0"/>
              </a:rPr>
              <a:t>STORICO </a:t>
            </a:r>
            <a:r>
              <a:rPr lang="it-IT" sz="2800" b="1" dirty="0">
                <a:solidFill>
                  <a:srgbClr val="990000"/>
                </a:solidFill>
                <a:cs typeface="Times New Roman" panose="02020603050405020304" pitchFamily="18" charset="0"/>
              </a:rPr>
              <a:t>E</a:t>
            </a:r>
            <a:r>
              <a:rPr lang="it-IT" sz="3200" b="1" dirty="0">
                <a:solidFill>
                  <a:srgbClr val="990000"/>
                </a:solidFill>
                <a:cs typeface="Times New Roman" panose="02020603050405020304" pitchFamily="18" charset="0"/>
              </a:rPr>
              <a:t> </a:t>
            </a:r>
            <a:r>
              <a:rPr lang="it-IT" sz="3600" b="1" dirty="0">
                <a:solidFill>
                  <a:srgbClr val="990000"/>
                </a:solidFill>
                <a:cs typeface="Times New Roman" panose="02020603050405020304" pitchFamily="18" charset="0"/>
              </a:rPr>
              <a:t>ARTISTICO:</a:t>
            </a:r>
            <a:r>
              <a:rPr lang="it-IT" sz="3600" b="1" dirty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 "l’offerta ricettiva"</a:t>
            </a:r>
            <a:endParaRPr lang="it-IT" sz="2800" b="1" dirty="0">
              <a:solidFill>
                <a:schemeClr val="accent1">
                  <a:lumMod val="75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7155180" y="6308394"/>
            <a:ext cx="1988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b="1" i="1" dirty="0">
                <a:solidFill>
                  <a:schemeClr val="accent5">
                    <a:lumMod val="50000"/>
                  </a:schemeClr>
                </a:solidFill>
              </a:rPr>
              <a:t>Fonte dati: Elaborazioni e stime CST su dati Istat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5086350" y="4358433"/>
            <a:ext cx="3562350" cy="1581972"/>
          </a:xfrm>
          <a:prstGeom prst="rect">
            <a:avLst/>
          </a:prstGeom>
          <a:solidFill>
            <a:srgbClr val="FFC000">
              <a:alpha val="1000"/>
            </a:srgbClr>
          </a:solidFill>
          <a:effectLst>
            <a:glow rad="381000">
              <a:srgbClr val="FFC000">
                <a:alpha val="25000"/>
              </a:srgbClr>
            </a:glow>
          </a:effectLst>
        </p:spPr>
        <p:txBody>
          <a:bodyPr wrap="square" rtlCol="0">
            <a:spAutoFit/>
          </a:bodyPr>
          <a:lstStyle/>
          <a:p>
            <a:pPr marL="285750" indent="-285750" algn="ctr">
              <a:lnSpc>
                <a:spcPct val="110000"/>
              </a:lnSpc>
              <a:buClr>
                <a:srgbClr val="990000"/>
              </a:buClr>
              <a:buFont typeface="Webdings" panose="05030102010509060703" pitchFamily="18" charset="2"/>
              <a:buChar char="4"/>
            </a:pPr>
            <a:r>
              <a:rPr lang="it-IT" sz="2000" i="1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Nelle città di interesse storico artistico, il </a:t>
            </a:r>
            <a:r>
              <a:rPr lang="it-IT" sz="2400" b="1" i="1" dirty="0">
                <a:solidFill>
                  <a:srgbClr val="990000"/>
                </a:solidFill>
                <a:cs typeface="Times New Roman" panose="02020603050405020304" pitchFamily="18" charset="0"/>
              </a:rPr>
              <a:t>54,5%</a:t>
            </a:r>
            <a:r>
              <a:rPr lang="it-IT" b="1" i="1" dirty="0">
                <a:solidFill>
                  <a:srgbClr val="990000"/>
                </a:solidFill>
                <a:cs typeface="Times New Roman" panose="02020603050405020304" pitchFamily="18" charset="0"/>
              </a:rPr>
              <a:t> </a:t>
            </a:r>
            <a:r>
              <a:rPr lang="it-IT" sz="2000" i="1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di </a:t>
            </a:r>
            <a:r>
              <a:rPr lang="it-IT" sz="2400" i="1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posti letto extralberghieri</a:t>
            </a:r>
            <a:r>
              <a:rPr lang="it-IT" sz="2000" i="1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 (erano il </a:t>
            </a:r>
            <a:r>
              <a:rPr lang="it-IT" sz="2000" b="1" i="1" dirty="0">
                <a:solidFill>
                  <a:srgbClr val="990000"/>
                </a:solidFill>
                <a:cs typeface="Times New Roman" panose="02020603050405020304" pitchFamily="18" charset="0"/>
              </a:rPr>
              <a:t>45,4%</a:t>
            </a:r>
            <a:r>
              <a:rPr lang="it-IT" sz="2000" i="1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 nel 2010)</a:t>
            </a:r>
          </a:p>
        </p:txBody>
      </p:sp>
    </p:spTree>
    <p:extLst>
      <p:ext uri="{BB962C8B-B14F-4D97-AF65-F5344CB8AC3E}">
        <p14:creationId xmlns:p14="http://schemas.microsoft.com/office/powerpoint/2010/main" val="3211589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23"/>
          <p:cNvSpPr txBox="1">
            <a:spLocks noGrp="1"/>
          </p:cNvSpPr>
          <p:nvPr>
            <p:ph type="title"/>
          </p:nvPr>
        </p:nvSpPr>
        <p:spPr>
          <a:xfrm>
            <a:off x="940384" y="0"/>
            <a:ext cx="8203616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</a:pPr>
            <a:r>
              <a:rPr lang="it-IT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L’OFFERTA RICETTIVA su </a:t>
            </a:r>
            <a:r>
              <a:rPr lang="it-IT" sz="2400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Airbnb</a:t>
            </a:r>
            <a:r>
              <a:rPr lang="it-IT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alcune principali città d’arte</a:t>
            </a:r>
            <a:endParaRPr sz="24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ttangolo arrotondato 13"/>
          <p:cNvSpPr/>
          <p:nvPr/>
        </p:nvSpPr>
        <p:spPr>
          <a:xfrm>
            <a:off x="174170" y="1144890"/>
            <a:ext cx="1550683" cy="1866782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defRPr/>
            </a:pPr>
            <a:r>
              <a:rPr lang="it-IT" sz="1600" dirty="0">
                <a:solidFill>
                  <a:srgbClr val="FF9800"/>
                </a:solidFill>
                <a:latin typeface="Bahnschrift Light SemiCondensed" panose="020B0502040204020203" pitchFamily="34" charset="0"/>
                <a:ea typeface="Roboto Condensed Light"/>
                <a:cs typeface="Roboto Condensed Light"/>
                <a:sym typeface="Roboto Condensed Light"/>
              </a:rPr>
              <a:t>ROMA</a:t>
            </a:r>
          </a:p>
          <a:p>
            <a:pPr algn="ctr">
              <a:lnSpc>
                <a:spcPct val="150000"/>
              </a:lnSpc>
              <a:defRPr/>
            </a:pPr>
            <a:r>
              <a:rPr lang="it-IT" sz="1000" dirty="0">
                <a:solidFill>
                  <a:srgbClr val="FF9800"/>
                </a:solidFill>
                <a:latin typeface="Bahnschrift Light SemiCondensed" panose="020B0502040204020203" pitchFamily="34" charset="0"/>
                <a:ea typeface="Roboto Condensed Light"/>
                <a:cs typeface="Roboto Condensed Light"/>
                <a:sym typeface="Roboto Condensed Light"/>
              </a:rPr>
              <a:t>Rilevazione marzo 2019</a:t>
            </a:r>
          </a:p>
          <a:p>
            <a:pPr algn="ctr">
              <a:lnSpc>
                <a:spcPct val="150000"/>
              </a:lnSpc>
              <a:defRPr/>
            </a:pPr>
            <a:r>
              <a:rPr lang="it-IT" sz="1100" dirty="0">
                <a:solidFill>
                  <a:srgbClr val="FF9800"/>
                </a:solidFill>
                <a:latin typeface="Bahnschrift Light SemiCondensed" panose="020B0502040204020203" pitchFamily="34" charset="0"/>
                <a:ea typeface="Roboto Condensed Light"/>
                <a:cs typeface="Roboto Condensed Light"/>
                <a:sym typeface="Roboto Condensed Light"/>
              </a:rPr>
              <a:t>27.187  annunci</a:t>
            </a:r>
          </a:p>
          <a:p>
            <a:pPr algn="ctr">
              <a:defRPr/>
            </a:pPr>
            <a:r>
              <a:rPr lang="it-IT" sz="900" dirty="0">
                <a:solidFill>
                  <a:srgbClr val="FF9800"/>
                </a:solidFill>
                <a:latin typeface="Bahnschrift Light SemiCondensed" panose="020B0502040204020203" pitchFamily="34" charset="0"/>
              </a:rPr>
              <a:t>Di cui:</a:t>
            </a:r>
          </a:p>
          <a:p>
            <a:pPr algn="ctr">
              <a:defRPr/>
            </a:pPr>
            <a:endParaRPr lang="it-IT" sz="200" dirty="0">
              <a:solidFill>
                <a:srgbClr val="FF9800"/>
              </a:solidFill>
              <a:latin typeface="Bahnschrift Light SemiCondensed" panose="020B0502040204020203" pitchFamily="34" charset="0"/>
            </a:endParaRPr>
          </a:p>
          <a:p>
            <a:pPr algn="ctr">
              <a:tabLst>
                <a:tab pos="88900" algn="l"/>
              </a:tabLst>
              <a:defRPr/>
            </a:pPr>
            <a:r>
              <a:rPr lang="it-IT" sz="1000" dirty="0">
                <a:solidFill>
                  <a:srgbClr val="263248"/>
                </a:solidFill>
                <a:latin typeface="Bahnschrift Light SemiCondensed" panose="020B0502040204020203" pitchFamily="34" charset="0"/>
              </a:rPr>
              <a:t>18.121 intero appartamento</a:t>
            </a:r>
          </a:p>
          <a:p>
            <a:pPr algn="ctr">
              <a:tabLst>
                <a:tab pos="88900" algn="l"/>
              </a:tabLst>
              <a:defRPr/>
            </a:pPr>
            <a:r>
              <a:rPr lang="it-IT" sz="1000" dirty="0">
                <a:solidFill>
                  <a:srgbClr val="263248"/>
                </a:solidFill>
                <a:latin typeface="Bahnschrift Light SemiCondensed" panose="020B0502040204020203" pitchFamily="34" charset="0"/>
              </a:rPr>
              <a:t>8.871 stanza privata</a:t>
            </a:r>
          </a:p>
          <a:p>
            <a:pPr algn="ctr">
              <a:tabLst>
                <a:tab pos="88900" algn="l"/>
              </a:tabLst>
              <a:defRPr/>
            </a:pPr>
            <a:r>
              <a:rPr lang="it-IT" sz="1000" dirty="0">
                <a:solidFill>
                  <a:srgbClr val="263248"/>
                </a:solidFill>
                <a:latin typeface="Bahnschrift Light SemiCondensed" panose="020B0502040204020203" pitchFamily="34" charset="0"/>
              </a:rPr>
              <a:t>195 stanza condivisa</a:t>
            </a:r>
          </a:p>
          <a:p>
            <a:pPr algn="ctr">
              <a:tabLst>
                <a:tab pos="88900" algn="l"/>
              </a:tabLst>
              <a:defRPr/>
            </a:pPr>
            <a:endParaRPr lang="it-IT" sz="1000" dirty="0">
              <a:solidFill>
                <a:srgbClr val="263248"/>
              </a:solidFill>
              <a:latin typeface="Bahnschrift Light SemiCondensed" panose="020B0502040204020203" pitchFamily="34" charset="0"/>
            </a:endParaRPr>
          </a:p>
        </p:txBody>
      </p:sp>
      <p:sp>
        <p:nvSpPr>
          <p:cNvPr id="25" name="Rettangolo arrotondato 24"/>
          <p:cNvSpPr/>
          <p:nvPr/>
        </p:nvSpPr>
        <p:spPr>
          <a:xfrm>
            <a:off x="7056566" y="6504320"/>
            <a:ext cx="2087434" cy="24063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r>
              <a:rPr lang="it-IT" sz="800" dirty="0">
                <a:solidFill>
                  <a:srgbClr val="263248"/>
                </a:solidFill>
                <a:latin typeface="Bahnschrift Light SemiCondensed" panose="020B0502040204020203" pitchFamily="34" charset="0"/>
              </a:rPr>
              <a:t>Fonte: elaborazione CST Firenze su dati </a:t>
            </a:r>
            <a:r>
              <a:rPr lang="it-IT" sz="800" dirty="0" err="1">
                <a:solidFill>
                  <a:srgbClr val="263248"/>
                </a:solidFill>
                <a:latin typeface="Bahnschrift Light SemiCondensed" panose="020B0502040204020203" pitchFamily="34" charset="0"/>
              </a:rPr>
              <a:t>AirDNA</a:t>
            </a:r>
            <a:endParaRPr lang="it-IT" sz="800" dirty="0">
              <a:solidFill>
                <a:srgbClr val="263248"/>
              </a:solidFill>
              <a:latin typeface="Bahnschrift Light SemiCondensed" panose="020B0502040204020203" pitchFamily="34" charset="0"/>
            </a:endParaRPr>
          </a:p>
        </p:txBody>
      </p:sp>
      <p:sp>
        <p:nvSpPr>
          <p:cNvPr id="17" name="Rettangolo arrotondato 16"/>
          <p:cNvSpPr/>
          <p:nvPr/>
        </p:nvSpPr>
        <p:spPr>
          <a:xfrm>
            <a:off x="4517074" y="1042203"/>
            <a:ext cx="1780360" cy="2045419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defRPr/>
            </a:pPr>
            <a:r>
              <a:rPr lang="it-IT" sz="1600" dirty="0">
                <a:solidFill>
                  <a:srgbClr val="FF9800"/>
                </a:solidFill>
                <a:latin typeface="Bahnschrift Light SemiCondensed" panose="020B0502040204020203" pitchFamily="34" charset="0"/>
                <a:ea typeface="Roboto Condensed Light"/>
                <a:cs typeface="Roboto Condensed Light"/>
                <a:sym typeface="Roboto Condensed Light"/>
              </a:rPr>
              <a:t>FIRENZE</a:t>
            </a:r>
          </a:p>
          <a:p>
            <a:pPr algn="ctr">
              <a:lnSpc>
                <a:spcPct val="150000"/>
              </a:lnSpc>
              <a:defRPr/>
            </a:pPr>
            <a:r>
              <a:rPr lang="it-IT" sz="1000" dirty="0">
                <a:solidFill>
                  <a:srgbClr val="FF9800"/>
                </a:solidFill>
                <a:latin typeface="Bahnschrift Light SemiCondensed" panose="020B0502040204020203" pitchFamily="34" charset="0"/>
                <a:ea typeface="Roboto Condensed Light"/>
                <a:cs typeface="Roboto Condensed Light"/>
                <a:sym typeface="Roboto Condensed Light"/>
              </a:rPr>
              <a:t>Rilevazione marzo 2019</a:t>
            </a:r>
          </a:p>
          <a:p>
            <a:pPr algn="ctr">
              <a:lnSpc>
                <a:spcPct val="150000"/>
              </a:lnSpc>
              <a:defRPr/>
            </a:pPr>
            <a:r>
              <a:rPr lang="it-IT" sz="1100" dirty="0">
                <a:solidFill>
                  <a:srgbClr val="FF9800"/>
                </a:solidFill>
                <a:latin typeface="Bahnschrift Light SemiCondensed" panose="020B0502040204020203" pitchFamily="34" charset="0"/>
                <a:ea typeface="Roboto Condensed Light"/>
                <a:cs typeface="Roboto Condensed Light"/>
                <a:sym typeface="Roboto Condensed Light"/>
              </a:rPr>
              <a:t>10.290 annunci</a:t>
            </a:r>
          </a:p>
          <a:p>
            <a:pPr algn="ctr">
              <a:defRPr/>
            </a:pPr>
            <a:r>
              <a:rPr lang="it-IT" sz="900" dirty="0">
                <a:solidFill>
                  <a:srgbClr val="FF9800"/>
                </a:solidFill>
                <a:latin typeface="Bahnschrift Light SemiCondensed" panose="020B0502040204020203" pitchFamily="34" charset="0"/>
              </a:rPr>
              <a:t>Di cui:</a:t>
            </a:r>
          </a:p>
          <a:p>
            <a:pPr algn="ctr">
              <a:defRPr/>
            </a:pPr>
            <a:endParaRPr lang="it-IT" sz="200" dirty="0">
              <a:solidFill>
                <a:srgbClr val="FF9800"/>
              </a:solidFill>
              <a:latin typeface="Bahnschrift Light SemiCondensed" panose="020B0502040204020203" pitchFamily="34" charset="0"/>
            </a:endParaRPr>
          </a:p>
          <a:p>
            <a:pPr algn="ctr">
              <a:tabLst>
                <a:tab pos="88900" algn="l"/>
              </a:tabLst>
              <a:defRPr/>
            </a:pPr>
            <a:r>
              <a:rPr lang="it-IT" sz="1000" dirty="0">
                <a:solidFill>
                  <a:srgbClr val="263248"/>
                </a:solidFill>
                <a:latin typeface="Bahnschrift Light SemiCondensed" panose="020B0502040204020203" pitchFamily="34" charset="0"/>
              </a:rPr>
              <a:t>7.992 intero appartamento</a:t>
            </a:r>
          </a:p>
          <a:p>
            <a:pPr algn="ctr">
              <a:tabLst>
                <a:tab pos="88900" algn="l"/>
              </a:tabLst>
              <a:defRPr/>
            </a:pPr>
            <a:r>
              <a:rPr lang="it-IT" sz="1000" dirty="0">
                <a:solidFill>
                  <a:srgbClr val="263248"/>
                </a:solidFill>
                <a:latin typeface="Bahnschrift Light SemiCondensed" panose="020B0502040204020203" pitchFamily="34" charset="0"/>
              </a:rPr>
              <a:t>2.257 stanza privata</a:t>
            </a:r>
          </a:p>
          <a:p>
            <a:pPr algn="ctr">
              <a:tabLst>
                <a:tab pos="88900" algn="l"/>
              </a:tabLst>
              <a:defRPr/>
            </a:pPr>
            <a:r>
              <a:rPr lang="it-IT" sz="1000" dirty="0">
                <a:solidFill>
                  <a:srgbClr val="263248"/>
                </a:solidFill>
                <a:latin typeface="Bahnschrift Light SemiCondensed" panose="020B0502040204020203" pitchFamily="34" charset="0"/>
              </a:rPr>
              <a:t>41 stanza condivisa</a:t>
            </a:r>
          </a:p>
          <a:p>
            <a:pPr algn="ctr">
              <a:tabLst>
                <a:tab pos="88900" algn="l"/>
              </a:tabLst>
              <a:defRPr/>
            </a:pPr>
            <a:endParaRPr lang="it-IT" sz="1000" dirty="0">
              <a:solidFill>
                <a:srgbClr val="263248"/>
              </a:solidFill>
              <a:latin typeface="Bahnschrift Light SemiCondensed" panose="020B0502040204020203" pitchFamily="34" charset="0"/>
            </a:endParaRPr>
          </a:p>
        </p:txBody>
      </p:sp>
      <p:sp>
        <p:nvSpPr>
          <p:cNvPr id="21" name="Google Shape;478;p31"/>
          <p:cNvSpPr/>
          <p:nvPr/>
        </p:nvSpPr>
        <p:spPr>
          <a:xfrm>
            <a:off x="2253911" y="697818"/>
            <a:ext cx="1933283" cy="2665807"/>
          </a:xfrm>
          <a:custGeom>
            <a:avLst/>
            <a:gdLst/>
            <a:ahLst/>
            <a:cxnLst/>
            <a:rect l="l" t="t" r="r" b="b"/>
            <a:pathLst>
              <a:path w="25999" h="54713" extrusionOk="0">
                <a:moveTo>
                  <a:pt x="12966" y="2173"/>
                </a:moveTo>
                <a:lnTo>
                  <a:pt x="13169" y="2240"/>
                </a:lnTo>
                <a:lnTo>
                  <a:pt x="13373" y="2308"/>
                </a:lnTo>
                <a:lnTo>
                  <a:pt x="13441" y="2512"/>
                </a:lnTo>
                <a:lnTo>
                  <a:pt x="13509" y="2716"/>
                </a:lnTo>
                <a:lnTo>
                  <a:pt x="13441" y="2919"/>
                </a:lnTo>
                <a:lnTo>
                  <a:pt x="13373" y="3123"/>
                </a:lnTo>
                <a:lnTo>
                  <a:pt x="13169" y="3191"/>
                </a:lnTo>
                <a:lnTo>
                  <a:pt x="12966" y="3259"/>
                </a:lnTo>
                <a:lnTo>
                  <a:pt x="12762" y="3191"/>
                </a:lnTo>
                <a:lnTo>
                  <a:pt x="12626" y="3123"/>
                </a:lnTo>
                <a:lnTo>
                  <a:pt x="12491" y="2919"/>
                </a:lnTo>
                <a:lnTo>
                  <a:pt x="12423" y="2716"/>
                </a:lnTo>
                <a:lnTo>
                  <a:pt x="12491" y="2512"/>
                </a:lnTo>
                <a:lnTo>
                  <a:pt x="12626" y="2308"/>
                </a:lnTo>
                <a:lnTo>
                  <a:pt x="12762" y="2240"/>
                </a:lnTo>
                <a:lnTo>
                  <a:pt x="12966" y="2173"/>
                </a:lnTo>
                <a:close/>
                <a:moveTo>
                  <a:pt x="14934" y="4480"/>
                </a:moveTo>
                <a:lnTo>
                  <a:pt x="15002" y="4548"/>
                </a:lnTo>
                <a:lnTo>
                  <a:pt x="15070" y="4684"/>
                </a:lnTo>
                <a:lnTo>
                  <a:pt x="15138" y="4752"/>
                </a:lnTo>
                <a:lnTo>
                  <a:pt x="15070" y="4888"/>
                </a:lnTo>
                <a:lnTo>
                  <a:pt x="15002" y="5024"/>
                </a:lnTo>
                <a:lnTo>
                  <a:pt x="14934" y="5024"/>
                </a:lnTo>
                <a:lnTo>
                  <a:pt x="14799" y="5091"/>
                </a:lnTo>
                <a:lnTo>
                  <a:pt x="11065" y="5091"/>
                </a:lnTo>
                <a:lnTo>
                  <a:pt x="10929" y="5024"/>
                </a:lnTo>
                <a:lnTo>
                  <a:pt x="10861" y="5024"/>
                </a:lnTo>
                <a:lnTo>
                  <a:pt x="10794" y="4888"/>
                </a:lnTo>
                <a:lnTo>
                  <a:pt x="10726" y="4752"/>
                </a:lnTo>
                <a:lnTo>
                  <a:pt x="10794" y="4684"/>
                </a:lnTo>
                <a:lnTo>
                  <a:pt x="10861" y="4548"/>
                </a:lnTo>
                <a:lnTo>
                  <a:pt x="10929" y="4480"/>
                </a:lnTo>
                <a:close/>
                <a:moveTo>
                  <a:pt x="23963" y="7807"/>
                </a:moveTo>
                <a:lnTo>
                  <a:pt x="23963" y="7875"/>
                </a:lnTo>
                <a:lnTo>
                  <a:pt x="23963" y="46771"/>
                </a:lnTo>
                <a:lnTo>
                  <a:pt x="23963" y="46838"/>
                </a:lnTo>
                <a:lnTo>
                  <a:pt x="1969" y="46838"/>
                </a:lnTo>
                <a:lnTo>
                  <a:pt x="1969" y="46771"/>
                </a:lnTo>
                <a:lnTo>
                  <a:pt x="1969" y="7875"/>
                </a:lnTo>
                <a:lnTo>
                  <a:pt x="1969" y="7807"/>
                </a:lnTo>
                <a:close/>
                <a:moveTo>
                  <a:pt x="12558" y="48536"/>
                </a:moveTo>
                <a:lnTo>
                  <a:pt x="12151" y="48671"/>
                </a:lnTo>
                <a:lnTo>
                  <a:pt x="11812" y="48875"/>
                </a:lnTo>
                <a:lnTo>
                  <a:pt x="11472" y="49146"/>
                </a:lnTo>
                <a:lnTo>
                  <a:pt x="11269" y="49418"/>
                </a:lnTo>
                <a:lnTo>
                  <a:pt x="11065" y="49825"/>
                </a:lnTo>
                <a:lnTo>
                  <a:pt x="10929" y="50165"/>
                </a:lnTo>
                <a:lnTo>
                  <a:pt x="10861" y="50640"/>
                </a:lnTo>
                <a:lnTo>
                  <a:pt x="10929" y="51047"/>
                </a:lnTo>
                <a:lnTo>
                  <a:pt x="11065" y="51454"/>
                </a:lnTo>
                <a:lnTo>
                  <a:pt x="11269" y="51794"/>
                </a:lnTo>
                <a:lnTo>
                  <a:pt x="11472" y="52065"/>
                </a:lnTo>
                <a:lnTo>
                  <a:pt x="11812" y="52337"/>
                </a:lnTo>
                <a:lnTo>
                  <a:pt x="12151" y="52541"/>
                </a:lnTo>
                <a:lnTo>
                  <a:pt x="12558" y="52676"/>
                </a:lnTo>
                <a:lnTo>
                  <a:pt x="12966" y="52744"/>
                </a:lnTo>
                <a:lnTo>
                  <a:pt x="13373" y="52676"/>
                </a:lnTo>
                <a:lnTo>
                  <a:pt x="13780" y="52541"/>
                </a:lnTo>
                <a:lnTo>
                  <a:pt x="14120" y="52337"/>
                </a:lnTo>
                <a:lnTo>
                  <a:pt x="14459" y="52065"/>
                </a:lnTo>
                <a:lnTo>
                  <a:pt x="14731" y="51794"/>
                </a:lnTo>
                <a:lnTo>
                  <a:pt x="14934" y="51454"/>
                </a:lnTo>
                <a:lnTo>
                  <a:pt x="15002" y="51047"/>
                </a:lnTo>
                <a:lnTo>
                  <a:pt x="15070" y="50640"/>
                </a:lnTo>
                <a:lnTo>
                  <a:pt x="15002" y="50165"/>
                </a:lnTo>
                <a:lnTo>
                  <a:pt x="14934" y="49825"/>
                </a:lnTo>
                <a:lnTo>
                  <a:pt x="14731" y="49418"/>
                </a:lnTo>
                <a:lnTo>
                  <a:pt x="14459" y="49146"/>
                </a:lnTo>
                <a:lnTo>
                  <a:pt x="14120" y="48875"/>
                </a:lnTo>
                <a:lnTo>
                  <a:pt x="13780" y="48671"/>
                </a:lnTo>
                <a:lnTo>
                  <a:pt x="13373" y="48536"/>
                </a:lnTo>
                <a:close/>
                <a:moveTo>
                  <a:pt x="12966" y="48332"/>
                </a:moveTo>
                <a:lnTo>
                  <a:pt x="13441" y="48400"/>
                </a:lnTo>
                <a:lnTo>
                  <a:pt x="13848" y="48536"/>
                </a:lnTo>
                <a:lnTo>
                  <a:pt x="14256" y="48739"/>
                </a:lnTo>
                <a:lnTo>
                  <a:pt x="14595" y="49011"/>
                </a:lnTo>
                <a:lnTo>
                  <a:pt x="14866" y="49350"/>
                </a:lnTo>
                <a:lnTo>
                  <a:pt x="15070" y="49757"/>
                </a:lnTo>
                <a:lnTo>
                  <a:pt x="15206" y="50165"/>
                </a:lnTo>
                <a:lnTo>
                  <a:pt x="15274" y="50640"/>
                </a:lnTo>
                <a:lnTo>
                  <a:pt x="15206" y="51047"/>
                </a:lnTo>
                <a:lnTo>
                  <a:pt x="15070" y="51522"/>
                </a:lnTo>
                <a:lnTo>
                  <a:pt x="14866" y="51862"/>
                </a:lnTo>
                <a:lnTo>
                  <a:pt x="14595" y="52201"/>
                </a:lnTo>
                <a:lnTo>
                  <a:pt x="14256" y="52473"/>
                </a:lnTo>
                <a:lnTo>
                  <a:pt x="13848" y="52676"/>
                </a:lnTo>
                <a:lnTo>
                  <a:pt x="13441" y="52812"/>
                </a:lnTo>
                <a:lnTo>
                  <a:pt x="12966" y="52880"/>
                </a:lnTo>
                <a:lnTo>
                  <a:pt x="12558" y="52812"/>
                </a:lnTo>
                <a:lnTo>
                  <a:pt x="12083" y="52676"/>
                </a:lnTo>
                <a:lnTo>
                  <a:pt x="11744" y="52473"/>
                </a:lnTo>
                <a:lnTo>
                  <a:pt x="11404" y="52201"/>
                </a:lnTo>
                <a:lnTo>
                  <a:pt x="11133" y="51862"/>
                </a:lnTo>
                <a:lnTo>
                  <a:pt x="10929" y="51522"/>
                </a:lnTo>
                <a:lnTo>
                  <a:pt x="10794" y="51047"/>
                </a:lnTo>
                <a:lnTo>
                  <a:pt x="10726" y="50640"/>
                </a:lnTo>
                <a:lnTo>
                  <a:pt x="10794" y="50165"/>
                </a:lnTo>
                <a:lnTo>
                  <a:pt x="10929" y="49757"/>
                </a:lnTo>
                <a:lnTo>
                  <a:pt x="11133" y="49350"/>
                </a:lnTo>
                <a:lnTo>
                  <a:pt x="11404" y="49011"/>
                </a:lnTo>
                <a:lnTo>
                  <a:pt x="11744" y="48739"/>
                </a:lnTo>
                <a:lnTo>
                  <a:pt x="12083" y="48536"/>
                </a:lnTo>
                <a:lnTo>
                  <a:pt x="12558" y="48400"/>
                </a:lnTo>
                <a:lnTo>
                  <a:pt x="12966" y="48332"/>
                </a:lnTo>
                <a:close/>
                <a:moveTo>
                  <a:pt x="3938" y="679"/>
                </a:moveTo>
                <a:lnTo>
                  <a:pt x="3259" y="747"/>
                </a:lnTo>
                <a:lnTo>
                  <a:pt x="2648" y="951"/>
                </a:lnTo>
                <a:lnTo>
                  <a:pt x="2105" y="1222"/>
                </a:lnTo>
                <a:lnTo>
                  <a:pt x="1630" y="1629"/>
                </a:lnTo>
                <a:lnTo>
                  <a:pt x="1290" y="2105"/>
                </a:lnTo>
                <a:lnTo>
                  <a:pt x="951" y="2648"/>
                </a:lnTo>
                <a:lnTo>
                  <a:pt x="747" y="3259"/>
                </a:lnTo>
                <a:lnTo>
                  <a:pt x="747" y="3870"/>
                </a:lnTo>
                <a:lnTo>
                  <a:pt x="747" y="50776"/>
                </a:lnTo>
                <a:lnTo>
                  <a:pt x="747" y="51387"/>
                </a:lnTo>
                <a:lnTo>
                  <a:pt x="951" y="51997"/>
                </a:lnTo>
                <a:lnTo>
                  <a:pt x="1290" y="52541"/>
                </a:lnTo>
                <a:lnTo>
                  <a:pt x="1630" y="53016"/>
                </a:lnTo>
                <a:lnTo>
                  <a:pt x="2105" y="53423"/>
                </a:lnTo>
                <a:lnTo>
                  <a:pt x="2648" y="53695"/>
                </a:lnTo>
                <a:lnTo>
                  <a:pt x="3259" y="53898"/>
                </a:lnTo>
                <a:lnTo>
                  <a:pt x="3938" y="53966"/>
                </a:lnTo>
                <a:lnTo>
                  <a:pt x="22062" y="53966"/>
                </a:lnTo>
                <a:lnTo>
                  <a:pt x="22741" y="53898"/>
                </a:lnTo>
                <a:lnTo>
                  <a:pt x="23352" y="53695"/>
                </a:lnTo>
                <a:lnTo>
                  <a:pt x="23895" y="53423"/>
                </a:lnTo>
                <a:lnTo>
                  <a:pt x="24370" y="53016"/>
                </a:lnTo>
                <a:lnTo>
                  <a:pt x="24709" y="52541"/>
                </a:lnTo>
                <a:lnTo>
                  <a:pt x="25049" y="51997"/>
                </a:lnTo>
                <a:lnTo>
                  <a:pt x="25252" y="51387"/>
                </a:lnTo>
                <a:lnTo>
                  <a:pt x="25320" y="50776"/>
                </a:lnTo>
                <a:lnTo>
                  <a:pt x="25320" y="3870"/>
                </a:lnTo>
                <a:lnTo>
                  <a:pt x="25252" y="3259"/>
                </a:lnTo>
                <a:lnTo>
                  <a:pt x="25049" y="2648"/>
                </a:lnTo>
                <a:lnTo>
                  <a:pt x="24709" y="2105"/>
                </a:lnTo>
                <a:lnTo>
                  <a:pt x="24370" y="1629"/>
                </a:lnTo>
                <a:lnTo>
                  <a:pt x="23895" y="1222"/>
                </a:lnTo>
                <a:lnTo>
                  <a:pt x="23352" y="951"/>
                </a:lnTo>
                <a:lnTo>
                  <a:pt x="22741" y="747"/>
                </a:lnTo>
                <a:lnTo>
                  <a:pt x="22062" y="679"/>
                </a:lnTo>
                <a:close/>
                <a:moveTo>
                  <a:pt x="22062" y="543"/>
                </a:moveTo>
                <a:lnTo>
                  <a:pt x="22741" y="611"/>
                </a:lnTo>
                <a:lnTo>
                  <a:pt x="23419" y="815"/>
                </a:lnTo>
                <a:lnTo>
                  <a:pt x="23963" y="1086"/>
                </a:lnTo>
                <a:lnTo>
                  <a:pt x="24438" y="1494"/>
                </a:lnTo>
                <a:lnTo>
                  <a:pt x="24845" y="2037"/>
                </a:lnTo>
                <a:lnTo>
                  <a:pt x="25184" y="2580"/>
                </a:lnTo>
                <a:lnTo>
                  <a:pt x="25388" y="3191"/>
                </a:lnTo>
                <a:lnTo>
                  <a:pt x="25456" y="3870"/>
                </a:lnTo>
                <a:lnTo>
                  <a:pt x="25456" y="50776"/>
                </a:lnTo>
                <a:lnTo>
                  <a:pt x="25388" y="51454"/>
                </a:lnTo>
                <a:lnTo>
                  <a:pt x="25184" y="52065"/>
                </a:lnTo>
                <a:lnTo>
                  <a:pt x="24845" y="52676"/>
                </a:lnTo>
                <a:lnTo>
                  <a:pt x="24438" y="53151"/>
                </a:lnTo>
                <a:lnTo>
                  <a:pt x="23963" y="53559"/>
                </a:lnTo>
                <a:lnTo>
                  <a:pt x="23419" y="53898"/>
                </a:lnTo>
                <a:lnTo>
                  <a:pt x="22741" y="54102"/>
                </a:lnTo>
                <a:lnTo>
                  <a:pt x="22062" y="54170"/>
                </a:lnTo>
                <a:lnTo>
                  <a:pt x="3938" y="54170"/>
                </a:lnTo>
                <a:lnTo>
                  <a:pt x="3259" y="54102"/>
                </a:lnTo>
                <a:lnTo>
                  <a:pt x="2580" y="53898"/>
                </a:lnTo>
                <a:lnTo>
                  <a:pt x="2037" y="53559"/>
                </a:lnTo>
                <a:lnTo>
                  <a:pt x="1562" y="53151"/>
                </a:lnTo>
                <a:lnTo>
                  <a:pt x="1154" y="52676"/>
                </a:lnTo>
                <a:lnTo>
                  <a:pt x="815" y="52065"/>
                </a:lnTo>
                <a:lnTo>
                  <a:pt x="611" y="51454"/>
                </a:lnTo>
                <a:lnTo>
                  <a:pt x="543" y="50776"/>
                </a:lnTo>
                <a:lnTo>
                  <a:pt x="543" y="3870"/>
                </a:lnTo>
                <a:lnTo>
                  <a:pt x="611" y="3191"/>
                </a:lnTo>
                <a:lnTo>
                  <a:pt x="815" y="2580"/>
                </a:lnTo>
                <a:lnTo>
                  <a:pt x="1154" y="2037"/>
                </a:lnTo>
                <a:lnTo>
                  <a:pt x="1562" y="1494"/>
                </a:lnTo>
                <a:lnTo>
                  <a:pt x="2037" y="1086"/>
                </a:lnTo>
                <a:lnTo>
                  <a:pt x="2580" y="815"/>
                </a:lnTo>
                <a:lnTo>
                  <a:pt x="3259" y="611"/>
                </a:lnTo>
                <a:lnTo>
                  <a:pt x="3938" y="543"/>
                </a:lnTo>
                <a:close/>
                <a:moveTo>
                  <a:pt x="3938" y="0"/>
                </a:moveTo>
                <a:lnTo>
                  <a:pt x="3123" y="68"/>
                </a:lnTo>
                <a:lnTo>
                  <a:pt x="2444" y="272"/>
                </a:lnTo>
                <a:lnTo>
                  <a:pt x="1765" y="611"/>
                </a:lnTo>
                <a:lnTo>
                  <a:pt x="1154" y="1154"/>
                </a:lnTo>
                <a:lnTo>
                  <a:pt x="679" y="1697"/>
                </a:lnTo>
                <a:lnTo>
                  <a:pt x="272" y="2376"/>
                </a:lnTo>
                <a:lnTo>
                  <a:pt x="68" y="3123"/>
                </a:lnTo>
                <a:lnTo>
                  <a:pt x="0" y="3870"/>
                </a:lnTo>
                <a:lnTo>
                  <a:pt x="0" y="50776"/>
                </a:lnTo>
                <a:lnTo>
                  <a:pt x="68" y="51522"/>
                </a:lnTo>
                <a:lnTo>
                  <a:pt x="272" y="52269"/>
                </a:lnTo>
                <a:lnTo>
                  <a:pt x="679" y="52948"/>
                </a:lnTo>
                <a:lnTo>
                  <a:pt x="1154" y="53559"/>
                </a:lnTo>
                <a:lnTo>
                  <a:pt x="1765" y="54034"/>
                </a:lnTo>
                <a:lnTo>
                  <a:pt x="2444" y="54373"/>
                </a:lnTo>
                <a:lnTo>
                  <a:pt x="3123" y="54645"/>
                </a:lnTo>
                <a:lnTo>
                  <a:pt x="3938" y="54713"/>
                </a:lnTo>
                <a:lnTo>
                  <a:pt x="22062" y="54713"/>
                </a:lnTo>
                <a:lnTo>
                  <a:pt x="22876" y="54645"/>
                </a:lnTo>
                <a:lnTo>
                  <a:pt x="23555" y="54373"/>
                </a:lnTo>
                <a:lnTo>
                  <a:pt x="24234" y="54034"/>
                </a:lnTo>
                <a:lnTo>
                  <a:pt x="24845" y="53559"/>
                </a:lnTo>
                <a:lnTo>
                  <a:pt x="25320" y="52948"/>
                </a:lnTo>
                <a:lnTo>
                  <a:pt x="25727" y="52269"/>
                </a:lnTo>
                <a:lnTo>
                  <a:pt x="25931" y="51522"/>
                </a:lnTo>
                <a:lnTo>
                  <a:pt x="25999" y="50776"/>
                </a:lnTo>
                <a:lnTo>
                  <a:pt x="25999" y="3870"/>
                </a:lnTo>
                <a:lnTo>
                  <a:pt x="25931" y="3123"/>
                </a:lnTo>
                <a:lnTo>
                  <a:pt x="25727" y="2376"/>
                </a:lnTo>
                <a:lnTo>
                  <a:pt x="25320" y="1697"/>
                </a:lnTo>
                <a:lnTo>
                  <a:pt x="24845" y="1154"/>
                </a:lnTo>
                <a:lnTo>
                  <a:pt x="24234" y="611"/>
                </a:lnTo>
                <a:lnTo>
                  <a:pt x="23555" y="272"/>
                </a:lnTo>
                <a:lnTo>
                  <a:pt x="22876" y="68"/>
                </a:lnTo>
                <a:lnTo>
                  <a:pt x="22062" y="0"/>
                </a:lnTo>
                <a:close/>
              </a:path>
            </a:pathLst>
          </a:custGeom>
          <a:solidFill>
            <a:srgbClr val="C7D3E6"/>
          </a:solidFill>
          <a:ln w="9525" cap="flat" cmpd="sng">
            <a:solidFill>
              <a:srgbClr val="92A8C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>
              <a:solidFill>
                <a:srgbClr val="3F5378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2" name="Google Shape;478;p31"/>
          <p:cNvSpPr/>
          <p:nvPr/>
        </p:nvSpPr>
        <p:spPr>
          <a:xfrm>
            <a:off x="361" y="728583"/>
            <a:ext cx="1863608" cy="2637092"/>
          </a:xfrm>
          <a:custGeom>
            <a:avLst/>
            <a:gdLst/>
            <a:ahLst/>
            <a:cxnLst/>
            <a:rect l="l" t="t" r="r" b="b"/>
            <a:pathLst>
              <a:path w="25999" h="54713" extrusionOk="0">
                <a:moveTo>
                  <a:pt x="12966" y="2173"/>
                </a:moveTo>
                <a:lnTo>
                  <a:pt x="13169" y="2240"/>
                </a:lnTo>
                <a:lnTo>
                  <a:pt x="13373" y="2308"/>
                </a:lnTo>
                <a:lnTo>
                  <a:pt x="13441" y="2512"/>
                </a:lnTo>
                <a:lnTo>
                  <a:pt x="13509" y="2716"/>
                </a:lnTo>
                <a:lnTo>
                  <a:pt x="13441" y="2919"/>
                </a:lnTo>
                <a:lnTo>
                  <a:pt x="13373" y="3123"/>
                </a:lnTo>
                <a:lnTo>
                  <a:pt x="13169" y="3191"/>
                </a:lnTo>
                <a:lnTo>
                  <a:pt x="12966" y="3259"/>
                </a:lnTo>
                <a:lnTo>
                  <a:pt x="12762" y="3191"/>
                </a:lnTo>
                <a:lnTo>
                  <a:pt x="12626" y="3123"/>
                </a:lnTo>
                <a:lnTo>
                  <a:pt x="12491" y="2919"/>
                </a:lnTo>
                <a:lnTo>
                  <a:pt x="12423" y="2716"/>
                </a:lnTo>
                <a:lnTo>
                  <a:pt x="12491" y="2512"/>
                </a:lnTo>
                <a:lnTo>
                  <a:pt x="12626" y="2308"/>
                </a:lnTo>
                <a:lnTo>
                  <a:pt x="12762" y="2240"/>
                </a:lnTo>
                <a:lnTo>
                  <a:pt x="12966" y="2173"/>
                </a:lnTo>
                <a:close/>
                <a:moveTo>
                  <a:pt x="14934" y="4480"/>
                </a:moveTo>
                <a:lnTo>
                  <a:pt x="15002" y="4548"/>
                </a:lnTo>
                <a:lnTo>
                  <a:pt x="15070" y="4684"/>
                </a:lnTo>
                <a:lnTo>
                  <a:pt x="15138" y="4752"/>
                </a:lnTo>
                <a:lnTo>
                  <a:pt x="15070" y="4888"/>
                </a:lnTo>
                <a:lnTo>
                  <a:pt x="15002" y="5024"/>
                </a:lnTo>
                <a:lnTo>
                  <a:pt x="14934" y="5024"/>
                </a:lnTo>
                <a:lnTo>
                  <a:pt x="14799" y="5091"/>
                </a:lnTo>
                <a:lnTo>
                  <a:pt x="11065" y="5091"/>
                </a:lnTo>
                <a:lnTo>
                  <a:pt x="10929" y="5024"/>
                </a:lnTo>
                <a:lnTo>
                  <a:pt x="10861" y="5024"/>
                </a:lnTo>
                <a:lnTo>
                  <a:pt x="10794" y="4888"/>
                </a:lnTo>
                <a:lnTo>
                  <a:pt x="10726" y="4752"/>
                </a:lnTo>
                <a:lnTo>
                  <a:pt x="10794" y="4684"/>
                </a:lnTo>
                <a:lnTo>
                  <a:pt x="10861" y="4548"/>
                </a:lnTo>
                <a:lnTo>
                  <a:pt x="10929" y="4480"/>
                </a:lnTo>
                <a:close/>
                <a:moveTo>
                  <a:pt x="23963" y="7807"/>
                </a:moveTo>
                <a:lnTo>
                  <a:pt x="23963" y="7875"/>
                </a:lnTo>
                <a:lnTo>
                  <a:pt x="23963" y="46771"/>
                </a:lnTo>
                <a:lnTo>
                  <a:pt x="23963" y="46838"/>
                </a:lnTo>
                <a:lnTo>
                  <a:pt x="1969" y="46838"/>
                </a:lnTo>
                <a:lnTo>
                  <a:pt x="1969" y="46771"/>
                </a:lnTo>
                <a:lnTo>
                  <a:pt x="1969" y="7875"/>
                </a:lnTo>
                <a:lnTo>
                  <a:pt x="1969" y="7807"/>
                </a:lnTo>
                <a:close/>
                <a:moveTo>
                  <a:pt x="12558" y="48536"/>
                </a:moveTo>
                <a:lnTo>
                  <a:pt x="12151" y="48671"/>
                </a:lnTo>
                <a:lnTo>
                  <a:pt x="11812" y="48875"/>
                </a:lnTo>
                <a:lnTo>
                  <a:pt x="11472" y="49146"/>
                </a:lnTo>
                <a:lnTo>
                  <a:pt x="11269" y="49418"/>
                </a:lnTo>
                <a:lnTo>
                  <a:pt x="11065" y="49825"/>
                </a:lnTo>
                <a:lnTo>
                  <a:pt x="10929" y="50165"/>
                </a:lnTo>
                <a:lnTo>
                  <a:pt x="10861" y="50640"/>
                </a:lnTo>
                <a:lnTo>
                  <a:pt x="10929" y="51047"/>
                </a:lnTo>
                <a:lnTo>
                  <a:pt x="11065" y="51454"/>
                </a:lnTo>
                <a:lnTo>
                  <a:pt x="11269" y="51794"/>
                </a:lnTo>
                <a:lnTo>
                  <a:pt x="11472" y="52065"/>
                </a:lnTo>
                <a:lnTo>
                  <a:pt x="11812" y="52337"/>
                </a:lnTo>
                <a:lnTo>
                  <a:pt x="12151" y="52541"/>
                </a:lnTo>
                <a:lnTo>
                  <a:pt x="12558" y="52676"/>
                </a:lnTo>
                <a:lnTo>
                  <a:pt x="12966" y="52744"/>
                </a:lnTo>
                <a:lnTo>
                  <a:pt x="13373" y="52676"/>
                </a:lnTo>
                <a:lnTo>
                  <a:pt x="13780" y="52541"/>
                </a:lnTo>
                <a:lnTo>
                  <a:pt x="14120" y="52337"/>
                </a:lnTo>
                <a:lnTo>
                  <a:pt x="14459" y="52065"/>
                </a:lnTo>
                <a:lnTo>
                  <a:pt x="14731" y="51794"/>
                </a:lnTo>
                <a:lnTo>
                  <a:pt x="14934" y="51454"/>
                </a:lnTo>
                <a:lnTo>
                  <a:pt x="15002" y="51047"/>
                </a:lnTo>
                <a:lnTo>
                  <a:pt x="15070" y="50640"/>
                </a:lnTo>
                <a:lnTo>
                  <a:pt x="15002" y="50165"/>
                </a:lnTo>
                <a:lnTo>
                  <a:pt x="14934" y="49825"/>
                </a:lnTo>
                <a:lnTo>
                  <a:pt x="14731" y="49418"/>
                </a:lnTo>
                <a:lnTo>
                  <a:pt x="14459" y="49146"/>
                </a:lnTo>
                <a:lnTo>
                  <a:pt x="14120" y="48875"/>
                </a:lnTo>
                <a:lnTo>
                  <a:pt x="13780" y="48671"/>
                </a:lnTo>
                <a:lnTo>
                  <a:pt x="13373" y="48536"/>
                </a:lnTo>
                <a:close/>
                <a:moveTo>
                  <a:pt x="12966" y="48332"/>
                </a:moveTo>
                <a:lnTo>
                  <a:pt x="13441" y="48400"/>
                </a:lnTo>
                <a:lnTo>
                  <a:pt x="13848" y="48536"/>
                </a:lnTo>
                <a:lnTo>
                  <a:pt x="14256" y="48739"/>
                </a:lnTo>
                <a:lnTo>
                  <a:pt x="14595" y="49011"/>
                </a:lnTo>
                <a:lnTo>
                  <a:pt x="14866" y="49350"/>
                </a:lnTo>
                <a:lnTo>
                  <a:pt x="15070" y="49757"/>
                </a:lnTo>
                <a:lnTo>
                  <a:pt x="15206" y="50165"/>
                </a:lnTo>
                <a:lnTo>
                  <a:pt x="15274" y="50640"/>
                </a:lnTo>
                <a:lnTo>
                  <a:pt x="15206" y="51047"/>
                </a:lnTo>
                <a:lnTo>
                  <a:pt x="15070" y="51522"/>
                </a:lnTo>
                <a:lnTo>
                  <a:pt x="14866" y="51862"/>
                </a:lnTo>
                <a:lnTo>
                  <a:pt x="14595" y="52201"/>
                </a:lnTo>
                <a:lnTo>
                  <a:pt x="14256" y="52473"/>
                </a:lnTo>
                <a:lnTo>
                  <a:pt x="13848" y="52676"/>
                </a:lnTo>
                <a:lnTo>
                  <a:pt x="13441" y="52812"/>
                </a:lnTo>
                <a:lnTo>
                  <a:pt x="12966" y="52880"/>
                </a:lnTo>
                <a:lnTo>
                  <a:pt x="12558" y="52812"/>
                </a:lnTo>
                <a:lnTo>
                  <a:pt x="12083" y="52676"/>
                </a:lnTo>
                <a:lnTo>
                  <a:pt x="11744" y="52473"/>
                </a:lnTo>
                <a:lnTo>
                  <a:pt x="11404" y="52201"/>
                </a:lnTo>
                <a:lnTo>
                  <a:pt x="11133" y="51862"/>
                </a:lnTo>
                <a:lnTo>
                  <a:pt x="10929" y="51522"/>
                </a:lnTo>
                <a:lnTo>
                  <a:pt x="10794" y="51047"/>
                </a:lnTo>
                <a:lnTo>
                  <a:pt x="10726" y="50640"/>
                </a:lnTo>
                <a:lnTo>
                  <a:pt x="10794" y="50165"/>
                </a:lnTo>
                <a:lnTo>
                  <a:pt x="10929" y="49757"/>
                </a:lnTo>
                <a:lnTo>
                  <a:pt x="11133" y="49350"/>
                </a:lnTo>
                <a:lnTo>
                  <a:pt x="11404" y="49011"/>
                </a:lnTo>
                <a:lnTo>
                  <a:pt x="11744" y="48739"/>
                </a:lnTo>
                <a:lnTo>
                  <a:pt x="12083" y="48536"/>
                </a:lnTo>
                <a:lnTo>
                  <a:pt x="12558" y="48400"/>
                </a:lnTo>
                <a:lnTo>
                  <a:pt x="12966" y="48332"/>
                </a:lnTo>
                <a:close/>
                <a:moveTo>
                  <a:pt x="3938" y="679"/>
                </a:moveTo>
                <a:lnTo>
                  <a:pt x="3259" y="747"/>
                </a:lnTo>
                <a:lnTo>
                  <a:pt x="2648" y="951"/>
                </a:lnTo>
                <a:lnTo>
                  <a:pt x="2105" y="1222"/>
                </a:lnTo>
                <a:lnTo>
                  <a:pt x="1630" y="1629"/>
                </a:lnTo>
                <a:lnTo>
                  <a:pt x="1290" y="2105"/>
                </a:lnTo>
                <a:lnTo>
                  <a:pt x="951" y="2648"/>
                </a:lnTo>
                <a:lnTo>
                  <a:pt x="747" y="3259"/>
                </a:lnTo>
                <a:lnTo>
                  <a:pt x="747" y="3870"/>
                </a:lnTo>
                <a:lnTo>
                  <a:pt x="747" y="50776"/>
                </a:lnTo>
                <a:lnTo>
                  <a:pt x="747" y="51387"/>
                </a:lnTo>
                <a:lnTo>
                  <a:pt x="951" y="51997"/>
                </a:lnTo>
                <a:lnTo>
                  <a:pt x="1290" y="52541"/>
                </a:lnTo>
                <a:lnTo>
                  <a:pt x="1630" y="53016"/>
                </a:lnTo>
                <a:lnTo>
                  <a:pt x="2105" y="53423"/>
                </a:lnTo>
                <a:lnTo>
                  <a:pt x="2648" y="53695"/>
                </a:lnTo>
                <a:lnTo>
                  <a:pt x="3259" y="53898"/>
                </a:lnTo>
                <a:lnTo>
                  <a:pt x="3938" y="53966"/>
                </a:lnTo>
                <a:lnTo>
                  <a:pt x="22062" y="53966"/>
                </a:lnTo>
                <a:lnTo>
                  <a:pt x="22741" y="53898"/>
                </a:lnTo>
                <a:lnTo>
                  <a:pt x="23352" y="53695"/>
                </a:lnTo>
                <a:lnTo>
                  <a:pt x="23895" y="53423"/>
                </a:lnTo>
                <a:lnTo>
                  <a:pt x="24370" y="53016"/>
                </a:lnTo>
                <a:lnTo>
                  <a:pt x="24709" y="52541"/>
                </a:lnTo>
                <a:lnTo>
                  <a:pt x="25049" y="51997"/>
                </a:lnTo>
                <a:lnTo>
                  <a:pt x="25252" y="51387"/>
                </a:lnTo>
                <a:lnTo>
                  <a:pt x="25320" y="50776"/>
                </a:lnTo>
                <a:lnTo>
                  <a:pt x="25320" y="3870"/>
                </a:lnTo>
                <a:lnTo>
                  <a:pt x="25252" y="3259"/>
                </a:lnTo>
                <a:lnTo>
                  <a:pt x="25049" y="2648"/>
                </a:lnTo>
                <a:lnTo>
                  <a:pt x="24709" y="2105"/>
                </a:lnTo>
                <a:lnTo>
                  <a:pt x="24370" y="1629"/>
                </a:lnTo>
                <a:lnTo>
                  <a:pt x="23895" y="1222"/>
                </a:lnTo>
                <a:lnTo>
                  <a:pt x="23352" y="951"/>
                </a:lnTo>
                <a:lnTo>
                  <a:pt x="22741" y="747"/>
                </a:lnTo>
                <a:lnTo>
                  <a:pt x="22062" y="679"/>
                </a:lnTo>
                <a:close/>
                <a:moveTo>
                  <a:pt x="22062" y="543"/>
                </a:moveTo>
                <a:lnTo>
                  <a:pt x="22741" y="611"/>
                </a:lnTo>
                <a:lnTo>
                  <a:pt x="23419" y="815"/>
                </a:lnTo>
                <a:lnTo>
                  <a:pt x="23963" y="1086"/>
                </a:lnTo>
                <a:lnTo>
                  <a:pt x="24438" y="1494"/>
                </a:lnTo>
                <a:lnTo>
                  <a:pt x="24845" y="2037"/>
                </a:lnTo>
                <a:lnTo>
                  <a:pt x="25184" y="2580"/>
                </a:lnTo>
                <a:lnTo>
                  <a:pt x="25388" y="3191"/>
                </a:lnTo>
                <a:lnTo>
                  <a:pt x="25456" y="3870"/>
                </a:lnTo>
                <a:lnTo>
                  <a:pt x="25456" y="50776"/>
                </a:lnTo>
                <a:lnTo>
                  <a:pt x="25388" y="51454"/>
                </a:lnTo>
                <a:lnTo>
                  <a:pt x="25184" y="52065"/>
                </a:lnTo>
                <a:lnTo>
                  <a:pt x="24845" y="52676"/>
                </a:lnTo>
                <a:lnTo>
                  <a:pt x="24438" y="53151"/>
                </a:lnTo>
                <a:lnTo>
                  <a:pt x="23963" y="53559"/>
                </a:lnTo>
                <a:lnTo>
                  <a:pt x="23419" y="53898"/>
                </a:lnTo>
                <a:lnTo>
                  <a:pt x="22741" y="54102"/>
                </a:lnTo>
                <a:lnTo>
                  <a:pt x="22062" y="54170"/>
                </a:lnTo>
                <a:lnTo>
                  <a:pt x="3938" y="54170"/>
                </a:lnTo>
                <a:lnTo>
                  <a:pt x="3259" y="54102"/>
                </a:lnTo>
                <a:lnTo>
                  <a:pt x="2580" y="53898"/>
                </a:lnTo>
                <a:lnTo>
                  <a:pt x="2037" y="53559"/>
                </a:lnTo>
                <a:lnTo>
                  <a:pt x="1562" y="53151"/>
                </a:lnTo>
                <a:lnTo>
                  <a:pt x="1154" y="52676"/>
                </a:lnTo>
                <a:lnTo>
                  <a:pt x="815" y="52065"/>
                </a:lnTo>
                <a:lnTo>
                  <a:pt x="611" y="51454"/>
                </a:lnTo>
                <a:lnTo>
                  <a:pt x="543" y="50776"/>
                </a:lnTo>
                <a:lnTo>
                  <a:pt x="543" y="3870"/>
                </a:lnTo>
                <a:lnTo>
                  <a:pt x="611" y="3191"/>
                </a:lnTo>
                <a:lnTo>
                  <a:pt x="815" y="2580"/>
                </a:lnTo>
                <a:lnTo>
                  <a:pt x="1154" y="2037"/>
                </a:lnTo>
                <a:lnTo>
                  <a:pt x="1562" y="1494"/>
                </a:lnTo>
                <a:lnTo>
                  <a:pt x="2037" y="1086"/>
                </a:lnTo>
                <a:lnTo>
                  <a:pt x="2580" y="815"/>
                </a:lnTo>
                <a:lnTo>
                  <a:pt x="3259" y="611"/>
                </a:lnTo>
                <a:lnTo>
                  <a:pt x="3938" y="543"/>
                </a:lnTo>
                <a:close/>
                <a:moveTo>
                  <a:pt x="3938" y="0"/>
                </a:moveTo>
                <a:lnTo>
                  <a:pt x="3123" y="68"/>
                </a:lnTo>
                <a:lnTo>
                  <a:pt x="2444" y="272"/>
                </a:lnTo>
                <a:lnTo>
                  <a:pt x="1765" y="611"/>
                </a:lnTo>
                <a:lnTo>
                  <a:pt x="1154" y="1154"/>
                </a:lnTo>
                <a:lnTo>
                  <a:pt x="679" y="1697"/>
                </a:lnTo>
                <a:lnTo>
                  <a:pt x="272" y="2376"/>
                </a:lnTo>
                <a:lnTo>
                  <a:pt x="68" y="3123"/>
                </a:lnTo>
                <a:lnTo>
                  <a:pt x="0" y="3870"/>
                </a:lnTo>
                <a:lnTo>
                  <a:pt x="0" y="50776"/>
                </a:lnTo>
                <a:lnTo>
                  <a:pt x="68" y="51522"/>
                </a:lnTo>
                <a:lnTo>
                  <a:pt x="272" y="52269"/>
                </a:lnTo>
                <a:lnTo>
                  <a:pt x="679" y="52948"/>
                </a:lnTo>
                <a:lnTo>
                  <a:pt x="1154" y="53559"/>
                </a:lnTo>
                <a:lnTo>
                  <a:pt x="1765" y="54034"/>
                </a:lnTo>
                <a:lnTo>
                  <a:pt x="2444" y="54373"/>
                </a:lnTo>
                <a:lnTo>
                  <a:pt x="3123" y="54645"/>
                </a:lnTo>
                <a:lnTo>
                  <a:pt x="3938" y="54713"/>
                </a:lnTo>
                <a:lnTo>
                  <a:pt x="22062" y="54713"/>
                </a:lnTo>
                <a:lnTo>
                  <a:pt x="22876" y="54645"/>
                </a:lnTo>
                <a:lnTo>
                  <a:pt x="23555" y="54373"/>
                </a:lnTo>
                <a:lnTo>
                  <a:pt x="24234" y="54034"/>
                </a:lnTo>
                <a:lnTo>
                  <a:pt x="24845" y="53559"/>
                </a:lnTo>
                <a:lnTo>
                  <a:pt x="25320" y="52948"/>
                </a:lnTo>
                <a:lnTo>
                  <a:pt x="25727" y="52269"/>
                </a:lnTo>
                <a:lnTo>
                  <a:pt x="25931" y="51522"/>
                </a:lnTo>
                <a:lnTo>
                  <a:pt x="25999" y="50776"/>
                </a:lnTo>
                <a:lnTo>
                  <a:pt x="25999" y="3870"/>
                </a:lnTo>
                <a:lnTo>
                  <a:pt x="25931" y="3123"/>
                </a:lnTo>
                <a:lnTo>
                  <a:pt x="25727" y="2376"/>
                </a:lnTo>
                <a:lnTo>
                  <a:pt x="25320" y="1697"/>
                </a:lnTo>
                <a:lnTo>
                  <a:pt x="24845" y="1154"/>
                </a:lnTo>
                <a:lnTo>
                  <a:pt x="24234" y="611"/>
                </a:lnTo>
                <a:lnTo>
                  <a:pt x="23555" y="272"/>
                </a:lnTo>
                <a:lnTo>
                  <a:pt x="22876" y="68"/>
                </a:lnTo>
                <a:lnTo>
                  <a:pt x="22062" y="0"/>
                </a:lnTo>
                <a:close/>
              </a:path>
            </a:pathLst>
          </a:custGeom>
          <a:solidFill>
            <a:srgbClr val="C7D3E6"/>
          </a:solidFill>
          <a:ln w="9525" cap="flat" cmpd="sng">
            <a:solidFill>
              <a:srgbClr val="92A8C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>
              <a:solidFill>
                <a:srgbClr val="3F5378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3" name="Google Shape;478;p31"/>
          <p:cNvSpPr/>
          <p:nvPr/>
        </p:nvSpPr>
        <p:spPr>
          <a:xfrm>
            <a:off x="4483669" y="728582"/>
            <a:ext cx="1918260" cy="2635043"/>
          </a:xfrm>
          <a:custGeom>
            <a:avLst/>
            <a:gdLst/>
            <a:ahLst/>
            <a:cxnLst/>
            <a:rect l="l" t="t" r="r" b="b"/>
            <a:pathLst>
              <a:path w="25999" h="54713" extrusionOk="0">
                <a:moveTo>
                  <a:pt x="12966" y="2173"/>
                </a:moveTo>
                <a:lnTo>
                  <a:pt x="13169" y="2240"/>
                </a:lnTo>
                <a:lnTo>
                  <a:pt x="13373" y="2308"/>
                </a:lnTo>
                <a:lnTo>
                  <a:pt x="13441" y="2512"/>
                </a:lnTo>
                <a:lnTo>
                  <a:pt x="13509" y="2716"/>
                </a:lnTo>
                <a:lnTo>
                  <a:pt x="13441" y="2919"/>
                </a:lnTo>
                <a:lnTo>
                  <a:pt x="13373" y="3123"/>
                </a:lnTo>
                <a:lnTo>
                  <a:pt x="13169" y="3191"/>
                </a:lnTo>
                <a:lnTo>
                  <a:pt x="12966" y="3259"/>
                </a:lnTo>
                <a:lnTo>
                  <a:pt x="12762" y="3191"/>
                </a:lnTo>
                <a:lnTo>
                  <a:pt x="12626" y="3123"/>
                </a:lnTo>
                <a:lnTo>
                  <a:pt x="12491" y="2919"/>
                </a:lnTo>
                <a:lnTo>
                  <a:pt x="12423" y="2716"/>
                </a:lnTo>
                <a:lnTo>
                  <a:pt x="12491" y="2512"/>
                </a:lnTo>
                <a:lnTo>
                  <a:pt x="12626" y="2308"/>
                </a:lnTo>
                <a:lnTo>
                  <a:pt x="12762" y="2240"/>
                </a:lnTo>
                <a:lnTo>
                  <a:pt x="12966" y="2173"/>
                </a:lnTo>
                <a:close/>
                <a:moveTo>
                  <a:pt x="14934" y="4480"/>
                </a:moveTo>
                <a:lnTo>
                  <a:pt x="15002" y="4548"/>
                </a:lnTo>
                <a:lnTo>
                  <a:pt x="15070" y="4684"/>
                </a:lnTo>
                <a:lnTo>
                  <a:pt x="15138" y="4752"/>
                </a:lnTo>
                <a:lnTo>
                  <a:pt x="15070" y="4888"/>
                </a:lnTo>
                <a:lnTo>
                  <a:pt x="15002" y="5024"/>
                </a:lnTo>
                <a:lnTo>
                  <a:pt x="14934" y="5024"/>
                </a:lnTo>
                <a:lnTo>
                  <a:pt x="14799" y="5091"/>
                </a:lnTo>
                <a:lnTo>
                  <a:pt x="11065" y="5091"/>
                </a:lnTo>
                <a:lnTo>
                  <a:pt x="10929" y="5024"/>
                </a:lnTo>
                <a:lnTo>
                  <a:pt x="10861" y="5024"/>
                </a:lnTo>
                <a:lnTo>
                  <a:pt x="10794" y="4888"/>
                </a:lnTo>
                <a:lnTo>
                  <a:pt x="10726" y="4752"/>
                </a:lnTo>
                <a:lnTo>
                  <a:pt x="10794" y="4684"/>
                </a:lnTo>
                <a:lnTo>
                  <a:pt x="10861" y="4548"/>
                </a:lnTo>
                <a:lnTo>
                  <a:pt x="10929" y="4480"/>
                </a:lnTo>
                <a:close/>
                <a:moveTo>
                  <a:pt x="23963" y="7807"/>
                </a:moveTo>
                <a:lnTo>
                  <a:pt x="23963" y="7875"/>
                </a:lnTo>
                <a:lnTo>
                  <a:pt x="23963" y="46771"/>
                </a:lnTo>
                <a:lnTo>
                  <a:pt x="23963" y="46838"/>
                </a:lnTo>
                <a:lnTo>
                  <a:pt x="1969" y="46838"/>
                </a:lnTo>
                <a:lnTo>
                  <a:pt x="1969" y="46771"/>
                </a:lnTo>
                <a:lnTo>
                  <a:pt x="1969" y="7875"/>
                </a:lnTo>
                <a:lnTo>
                  <a:pt x="1969" y="7807"/>
                </a:lnTo>
                <a:close/>
                <a:moveTo>
                  <a:pt x="12558" y="48536"/>
                </a:moveTo>
                <a:lnTo>
                  <a:pt x="12151" y="48671"/>
                </a:lnTo>
                <a:lnTo>
                  <a:pt x="11812" y="48875"/>
                </a:lnTo>
                <a:lnTo>
                  <a:pt x="11472" y="49146"/>
                </a:lnTo>
                <a:lnTo>
                  <a:pt x="11269" y="49418"/>
                </a:lnTo>
                <a:lnTo>
                  <a:pt x="11065" y="49825"/>
                </a:lnTo>
                <a:lnTo>
                  <a:pt x="10929" y="50165"/>
                </a:lnTo>
                <a:lnTo>
                  <a:pt x="10861" y="50640"/>
                </a:lnTo>
                <a:lnTo>
                  <a:pt x="10929" y="51047"/>
                </a:lnTo>
                <a:lnTo>
                  <a:pt x="11065" y="51454"/>
                </a:lnTo>
                <a:lnTo>
                  <a:pt x="11269" y="51794"/>
                </a:lnTo>
                <a:lnTo>
                  <a:pt x="11472" y="52065"/>
                </a:lnTo>
                <a:lnTo>
                  <a:pt x="11812" y="52337"/>
                </a:lnTo>
                <a:lnTo>
                  <a:pt x="12151" y="52541"/>
                </a:lnTo>
                <a:lnTo>
                  <a:pt x="12558" y="52676"/>
                </a:lnTo>
                <a:lnTo>
                  <a:pt x="12966" y="52744"/>
                </a:lnTo>
                <a:lnTo>
                  <a:pt x="13373" y="52676"/>
                </a:lnTo>
                <a:lnTo>
                  <a:pt x="13780" y="52541"/>
                </a:lnTo>
                <a:lnTo>
                  <a:pt x="14120" y="52337"/>
                </a:lnTo>
                <a:lnTo>
                  <a:pt x="14459" y="52065"/>
                </a:lnTo>
                <a:lnTo>
                  <a:pt x="14731" y="51794"/>
                </a:lnTo>
                <a:lnTo>
                  <a:pt x="14934" y="51454"/>
                </a:lnTo>
                <a:lnTo>
                  <a:pt x="15002" y="51047"/>
                </a:lnTo>
                <a:lnTo>
                  <a:pt x="15070" y="50640"/>
                </a:lnTo>
                <a:lnTo>
                  <a:pt x="15002" y="50165"/>
                </a:lnTo>
                <a:lnTo>
                  <a:pt x="14934" y="49825"/>
                </a:lnTo>
                <a:lnTo>
                  <a:pt x="14731" y="49418"/>
                </a:lnTo>
                <a:lnTo>
                  <a:pt x="14459" y="49146"/>
                </a:lnTo>
                <a:lnTo>
                  <a:pt x="14120" y="48875"/>
                </a:lnTo>
                <a:lnTo>
                  <a:pt x="13780" y="48671"/>
                </a:lnTo>
                <a:lnTo>
                  <a:pt x="13373" y="48536"/>
                </a:lnTo>
                <a:close/>
                <a:moveTo>
                  <a:pt x="12966" y="48332"/>
                </a:moveTo>
                <a:lnTo>
                  <a:pt x="13441" y="48400"/>
                </a:lnTo>
                <a:lnTo>
                  <a:pt x="13848" y="48536"/>
                </a:lnTo>
                <a:lnTo>
                  <a:pt x="14256" y="48739"/>
                </a:lnTo>
                <a:lnTo>
                  <a:pt x="14595" y="49011"/>
                </a:lnTo>
                <a:lnTo>
                  <a:pt x="14866" y="49350"/>
                </a:lnTo>
                <a:lnTo>
                  <a:pt x="15070" y="49757"/>
                </a:lnTo>
                <a:lnTo>
                  <a:pt x="15206" y="50165"/>
                </a:lnTo>
                <a:lnTo>
                  <a:pt x="15274" y="50640"/>
                </a:lnTo>
                <a:lnTo>
                  <a:pt x="15206" y="51047"/>
                </a:lnTo>
                <a:lnTo>
                  <a:pt x="15070" y="51522"/>
                </a:lnTo>
                <a:lnTo>
                  <a:pt x="14866" y="51862"/>
                </a:lnTo>
                <a:lnTo>
                  <a:pt x="14595" y="52201"/>
                </a:lnTo>
                <a:lnTo>
                  <a:pt x="14256" y="52473"/>
                </a:lnTo>
                <a:lnTo>
                  <a:pt x="13848" y="52676"/>
                </a:lnTo>
                <a:lnTo>
                  <a:pt x="13441" y="52812"/>
                </a:lnTo>
                <a:lnTo>
                  <a:pt x="12966" y="52880"/>
                </a:lnTo>
                <a:lnTo>
                  <a:pt x="12558" y="52812"/>
                </a:lnTo>
                <a:lnTo>
                  <a:pt x="12083" y="52676"/>
                </a:lnTo>
                <a:lnTo>
                  <a:pt x="11744" y="52473"/>
                </a:lnTo>
                <a:lnTo>
                  <a:pt x="11404" y="52201"/>
                </a:lnTo>
                <a:lnTo>
                  <a:pt x="11133" y="51862"/>
                </a:lnTo>
                <a:lnTo>
                  <a:pt x="10929" y="51522"/>
                </a:lnTo>
                <a:lnTo>
                  <a:pt x="10794" y="51047"/>
                </a:lnTo>
                <a:lnTo>
                  <a:pt x="10726" y="50640"/>
                </a:lnTo>
                <a:lnTo>
                  <a:pt x="10794" y="50165"/>
                </a:lnTo>
                <a:lnTo>
                  <a:pt x="10929" y="49757"/>
                </a:lnTo>
                <a:lnTo>
                  <a:pt x="11133" y="49350"/>
                </a:lnTo>
                <a:lnTo>
                  <a:pt x="11404" y="49011"/>
                </a:lnTo>
                <a:lnTo>
                  <a:pt x="11744" y="48739"/>
                </a:lnTo>
                <a:lnTo>
                  <a:pt x="12083" y="48536"/>
                </a:lnTo>
                <a:lnTo>
                  <a:pt x="12558" y="48400"/>
                </a:lnTo>
                <a:lnTo>
                  <a:pt x="12966" y="48332"/>
                </a:lnTo>
                <a:close/>
                <a:moveTo>
                  <a:pt x="3938" y="679"/>
                </a:moveTo>
                <a:lnTo>
                  <a:pt x="3259" y="747"/>
                </a:lnTo>
                <a:lnTo>
                  <a:pt x="2648" y="951"/>
                </a:lnTo>
                <a:lnTo>
                  <a:pt x="2105" y="1222"/>
                </a:lnTo>
                <a:lnTo>
                  <a:pt x="1630" y="1629"/>
                </a:lnTo>
                <a:lnTo>
                  <a:pt x="1290" y="2105"/>
                </a:lnTo>
                <a:lnTo>
                  <a:pt x="951" y="2648"/>
                </a:lnTo>
                <a:lnTo>
                  <a:pt x="747" y="3259"/>
                </a:lnTo>
                <a:lnTo>
                  <a:pt x="747" y="3870"/>
                </a:lnTo>
                <a:lnTo>
                  <a:pt x="747" y="50776"/>
                </a:lnTo>
                <a:lnTo>
                  <a:pt x="747" y="51387"/>
                </a:lnTo>
                <a:lnTo>
                  <a:pt x="951" y="51997"/>
                </a:lnTo>
                <a:lnTo>
                  <a:pt x="1290" y="52541"/>
                </a:lnTo>
                <a:lnTo>
                  <a:pt x="1630" y="53016"/>
                </a:lnTo>
                <a:lnTo>
                  <a:pt x="2105" y="53423"/>
                </a:lnTo>
                <a:lnTo>
                  <a:pt x="2648" y="53695"/>
                </a:lnTo>
                <a:lnTo>
                  <a:pt x="3259" y="53898"/>
                </a:lnTo>
                <a:lnTo>
                  <a:pt x="3938" y="53966"/>
                </a:lnTo>
                <a:lnTo>
                  <a:pt x="22062" y="53966"/>
                </a:lnTo>
                <a:lnTo>
                  <a:pt x="22741" y="53898"/>
                </a:lnTo>
                <a:lnTo>
                  <a:pt x="23352" y="53695"/>
                </a:lnTo>
                <a:lnTo>
                  <a:pt x="23895" y="53423"/>
                </a:lnTo>
                <a:lnTo>
                  <a:pt x="24370" y="53016"/>
                </a:lnTo>
                <a:lnTo>
                  <a:pt x="24709" y="52541"/>
                </a:lnTo>
                <a:lnTo>
                  <a:pt x="25049" y="51997"/>
                </a:lnTo>
                <a:lnTo>
                  <a:pt x="25252" y="51387"/>
                </a:lnTo>
                <a:lnTo>
                  <a:pt x="25320" y="50776"/>
                </a:lnTo>
                <a:lnTo>
                  <a:pt x="25320" y="3870"/>
                </a:lnTo>
                <a:lnTo>
                  <a:pt x="25252" y="3259"/>
                </a:lnTo>
                <a:lnTo>
                  <a:pt x="25049" y="2648"/>
                </a:lnTo>
                <a:lnTo>
                  <a:pt x="24709" y="2105"/>
                </a:lnTo>
                <a:lnTo>
                  <a:pt x="24370" y="1629"/>
                </a:lnTo>
                <a:lnTo>
                  <a:pt x="23895" y="1222"/>
                </a:lnTo>
                <a:lnTo>
                  <a:pt x="23352" y="951"/>
                </a:lnTo>
                <a:lnTo>
                  <a:pt x="22741" y="747"/>
                </a:lnTo>
                <a:lnTo>
                  <a:pt x="22062" y="679"/>
                </a:lnTo>
                <a:close/>
                <a:moveTo>
                  <a:pt x="22062" y="543"/>
                </a:moveTo>
                <a:lnTo>
                  <a:pt x="22741" y="611"/>
                </a:lnTo>
                <a:lnTo>
                  <a:pt x="23419" y="815"/>
                </a:lnTo>
                <a:lnTo>
                  <a:pt x="23963" y="1086"/>
                </a:lnTo>
                <a:lnTo>
                  <a:pt x="24438" y="1494"/>
                </a:lnTo>
                <a:lnTo>
                  <a:pt x="24845" y="2037"/>
                </a:lnTo>
                <a:lnTo>
                  <a:pt x="25184" y="2580"/>
                </a:lnTo>
                <a:lnTo>
                  <a:pt x="25388" y="3191"/>
                </a:lnTo>
                <a:lnTo>
                  <a:pt x="25456" y="3870"/>
                </a:lnTo>
                <a:lnTo>
                  <a:pt x="25456" y="50776"/>
                </a:lnTo>
                <a:lnTo>
                  <a:pt x="25388" y="51454"/>
                </a:lnTo>
                <a:lnTo>
                  <a:pt x="25184" y="52065"/>
                </a:lnTo>
                <a:lnTo>
                  <a:pt x="24845" y="52676"/>
                </a:lnTo>
                <a:lnTo>
                  <a:pt x="24438" y="53151"/>
                </a:lnTo>
                <a:lnTo>
                  <a:pt x="23963" y="53559"/>
                </a:lnTo>
                <a:lnTo>
                  <a:pt x="23419" y="53898"/>
                </a:lnTo>
                <a:lnTo>
                  <a:pt x="22741" y="54102"/>
                </a:lnTo>
                <a:lnTo>
                  <a:pt x="22062" y="54170"/>
                </a:lnTo>
                <a:lnTo>
                  <a:pt x="3938" y="54170"/>
                </a:lnTo>
                <a:lnTo>
                  <a:pt x="3259" y="54102"/>
                </a:lnTo>
                <a:lnTo>
                  <a:pt x="2580" y="53898"/>
                </a:lnTo>
                <a:lnTo>
                  <a:pt x="2037" y="53559"/>
                </a:lnTo>
                <a:lnTo>
                  <a:pt x="1562" y="53151"/>
                </a:lnTo>
                <a:lnTo>
                  <a:pt x="1154" y="52676"/>
                </a:lnTo>
                <a:lnTo>
                  <a:pt x="815" y="52065"/>
                </a:lnTo>
                <a:lnTo>
                  <a:pt x="611" y="51454"/>
                </a:lnTo>
                <a:lnTo>
                  <a:pt x="543" y="50776"/>
                </a:lnTo>
                <a:lnTo>
                  <a:pt x="543" y="3870"/>
                </a:lnTo>
                <a:lnTo>
                  <a:pt x="611" y="3191"/>
                </a:lnTo>
                <a:lnTo>
                  <a:pt x="815" y="2580"/>
                </a:lnTo>
                <a:lnTo>
                  <a:pt x="1154" y="2037"/>
                </a:lnTo>
                <a:lnTo>
                  <a:pt x="1562" y="1494"/>
                </a:lnTo>
                <a:lnTo>
                  <a:pt x="2037" y="1086"/>
                </a:lnTo>
                <a:lnTo>
                  <a:pt x="2580" y="815"/>
                </a:lnTo>
                <a:lnTo>
                  <a:pt x="3259" y="611"/>
                </a:lnTo>
                <a:lnTo>
                  <a:pt x="3938" y="543"/>
                </a:lnTo>
                <a:close/>
                <a:moveTo>
                  <a:pt x="3938" y="0"/>
                </a:moveTo>
                <a:lnTo>
                  <a:pt x="3123" y="68"/>
                </a:lnTo>
                <a:lnTo>
                  <a:pt x="2444" y="272"/>
                </a:lnTo>
                <a:lnTo>
                  <a:pt x="1765" y="611"/>
                </a:lnTo>
                <a:lnTo>
                  <a:pt x="1154" y="1154"/>
                </a:lnTo>
                <a:lnTo>
                  <a:pt x="679" y="1697"/>
                </a:lnTo>
                <a:lnTo>
                  <a:pt x="272" y="2376"/>
                </a:lnTo>
                <a:lnTo>
                  <a:pt x="68" y="3123"/>
                </a:lnTo>
                <a:lnTo>
                  <a:pt x="0" y="3870"/>
                </a:lnTo>
                <a:lnTo>
                  <a:pt x="0" y="50776"/>
                </a:lnTo>
                <a:lnTo>
                  <a:pt x="68" y="51522"/>
                </a:lnTo>
                <a:lnTo>
                  <a:pt x="272" y="52269"/>
                </a:lnTo>
                <a:lnTo>
                  <a:pt x="679" y="52948"/>
                </a:lnTo>
                <a:lnTo>
                  <a:pt x="1154" y="53559"/>
                </a:lnTo>
                <a:lnTo>
                  <a:pt x="1765" y="54034"/>
                </a:lnTo>
                <a:lnTo>
                  <a:pt x="2444" y="54373"/>
                </a:lnTo>
                <a:lnTo>
                  <a:pt x="3123" y="54645"/>
                </a:lnTo>
                <a:lnTo>
                  <a:pt x="3938" y="54713"/>
                </a:lnTo>
                <a:lnTo>
                  <a:pt x="22062" y="54713"/>
                </a:lnTo>
                <a:lnTo>
                  <a:pt x="22876" y="54645"/>
                </a:lnTo>
                <a:lnTo>
                  <a:pt x="23555" y="54373"/>
                </a:lnTo>
                <a:lnTo>
                  <a:pt x="24234" y="54034"/>
                </a:lnTo>
                <a:lnTo>
                  <a:pt x="24845" y="53559"/>
                </a:lnTo>
                <a:lnTo>
                  <a:pt x="25320" y="52948"/>
                </a:lnTo>
                <a:lnTo>
                  <a:pt x="25727" y="52269"/>
                </a:lnTo>
                <a:lnTo>
                  <a:pt x="25931" y="51522"/>
                </a:lnTo>
                <a:lnTo>
                  <a:pt x="25999" y="50776"/>
                </a:lnTo>
                <a:lnTo>
                  <a:pt x="25999" y="3870"/>
                </a:lnTo>
                <a:lnTo>
                  <a:pt x="25931" y="3123"/>
                </a:lnTo>
                <a:lnTo>
                  <a:pt x="25727" y="2376"/>
                </a:lnTo>
                <a:lnTo>
                  <a:pt x="25320" y="1697"/>
                </a:lnTo>
                <a:lnTo>
                  <a:pt x="24845" y="1154"/>
                </a:lnTo>
                <a:lnTo>
                  <a:pt x="24234" y="611"/>
                </a:lnTo>
                <a:lnTo>
                  <a:pt x="23555" y="272"/>
                </a:lnTo>
                <a:lnTo>
                  <a:pt x="22876" y="68"/>
                </a:lnTo>
                <a:lnTo>
                  <a:pt x="22062" y="0"/>
                </a:lnTo>
                <a:close/>
              </a:path>
            </a:pathLst>
          </a:custGeom>
          <a:solidFill>
            <a:srgbClr val="C7D3E6"/>
          </a:solidFill>
          <a:ln w="9525" cap="flat" cmpd="sng">
            <a:solidFill>
              <a:srgbClr val="92A8C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>
              <a:solidFill>
                <a:srgbClr val="3F5378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grpSp>
        <p:nvGrpSpPr>
          <p:cNvPr id="26" name="Google Shape;700;p37"/>
          <p:cNvGrpSpPr/>
          <p:nvPr/>
        </p:nvGrpSpPr>
        <p:grpSpPr>
          <a:xfrm>
            <a:off x="285270" y="167076"/>
            <a:ext cx="432048" cy="432048"/>
            <a:chOff x="3951850" y="2985350"/>
            <a:chExt cx="407950" cy="416500"/>
          </a:xfrm>
        </p:grpSpPr>
        <p:sp>
          <p:nvSpPr>
            <p:cNvPr id="27" name="Google Shape;701;p37"/>
            <p:cNvSpPr/>
            <p:nvPr/>
          </p:nvSpPr>
          <p:spPr>
            <a:xfrm>
              <a:off x="3951850" y="2985350"/>
              <a:ext cx="314800" cy="314825"/>
            </a:xfrm>
            <a:custGeom>
              <a:avLst/>
              <a:gdLst/>
              <a:ahLst/>
              <a:cxnLst/>
              <a:rect l="l" t="t" r="r" b="b"/>
              <a:pathLst>
                <a:path w="12592" h="12593" fill="none" extrusionOk="0">
                  <a:moveTo>
                    <a:pt x="6284" y="1"/>
                  </a:moveTo>
                  <a:lnTo>
                    <a:pt x="6284" y="1"/>
                  </a:lnTo>
                  <a:lnTo>
                    <a:pt x="5967" y="25"/>
                  </a:lnTo>
                  <a:lnTo>
                    <a:pt x="5651" y="49"/>
                  </a:lnTo>
                  <a:lnTo>
                    <a:pt x="5334" y="74"/>
                  </a:lnTo>
                  <a:lnTo>
                    <a:pt x="5017" y="147"/>
                  </a:lnTo>
                  <a:lnTo>
                    <a:pt x="4725" y="220"/>
                  </a:lnTo>
                  <a:lnTo>
                    <a:pt x="4433" y="293"/>
                  </a:lnTo>
                  <a:lnTo>
                    <a:pt x="4141" y="390"/>
                  </a:lnTo>
                  <a:lnTo>
                    <a:pt x="3848" y="512"/>
                  </a:lnTo>
                  <a:lnTo>
                    <a:pt x="3556" y="634"/>
                  </a:lnTo>
                  <a:lnTo>
                    <a:pt x="3288" y="780"/>
                  </a:lnTo>
                  <a:lnTo>
                    <a:pt x="3020" y="926"/>
                  </a:lnTo>
                  <a:lnTo>
                    <a:pt x="2777" y="1072"/>
                  </a:lnTo>
                  <a:lnTo>
                    <a:pt x="2290" y="1437"/>
                  </a:lnTo>
                  <a:lnTo>
                    <a:pt x="1851" y="1852"/>
                  </a:lnTo>
                  <a:lnTo>
                    <a:pt x="1437" y="2290"/>
                  </a:lnTo>
                  <a:lnTo>
                    <a:pt x="1072" y="2777"/>
                  </a:lnTo>
                  <a:lnTo>
                    <a:pt x="901" y="3045"/>
                  </a:lnTo>
                  <a:lnTo>
                    <a:pt x="755" y="3313"/>
                  </a:lnTo>
                  <a:lnTo>
                    <a:pt x="609" y="3581"/>
                  </a:lnTo>
                  <a:lnTo>
                    <a:pt x="487" y="3849"/>
                  </a:lnTo>
                  <a:lnTo>
                    <a:pt x="390" y="4141"/>
                  </a:lnTo>
                  <a:lnTo>
                    <a:pt x="292" y="4433"/>
                  </a:lnTo>
                  <a:lnTo>
                    <a:pt x="195" y="4725"/>
                  </a:lnTo>
                  <a:lnTo>
                    <a:pt x="122" y="5042"/>
                  </a:lnTo>
                  <a:lnTo>
                    <a:pt x="73" y="5334"/>
                  </a:lnTo>
                  <a:lnTo>
                    <a:pt x="25" y="5651"/>
                  </a:lnTo>
                  <a:lnTo>
                    <a:pt x="0" y="5968"/>
                  </a:lnTo>
                  <a:lnTo>
                    <a:pt x="0" y="6308"/>
                  </a:lnTo>
                  <a:lnTo>
                    <a:pt x="0" y="6308"/>
                  </a:lnTo>
                  <a:lnTo>
                    <a:pt x="0" y="6625"/>
                  </a:lnTo>
                  <a:lnTo>
                    <a:pt x="25" y="6942"/>
                  </a:lnTo>
                  <a:lnTo>
                    <a:pt x="73" y="7258"/>
                  </a:lnTo>
                  <a:lnTo>
                    <a:pt x="122" y="7575"/>
                  </a:lnTo>
                  <a:lnTo>
                    <a:pt x="195" y="7867"/>
                  </a:lnTo>
                  <a:lnTo>
                    <a:pt x="292" y="8184"/>
                  </a:lnTo>
                  <a:lnTo>
                    <a:pt x="390" y="8476"/>
                  </a:lnTo>
                  <a:lnTo>
                    <a:pt x="487" y="8744"/>
                  </a:lnTo>
                  <a:lnTo>
                    <a:pt x="609" y="9036"/>
                  </a:lnTo>
                  <a:lnTo>
                    <a:pt x="755" y="9304"/>
                  </a:lnTo>
                  <a:lnTo>
                    <a:pt x="901" y="9572"/>
                  </a:lnTo>
                  <a:lnTo>
                    <a:pt x="1072" y="9816"/>
                  </a:lnTo>
                  <a:lnTo>
                    <a:pt x="1437" y="10303"/>
                  </a:lnTo>
                  <a:lnTo>
                    <a:pt x="1851" y="10741"/>
                  </a:lnTo>
                  <a:lnTo>
                    <a:pt x="2290" y="11155"/>
                  </a:lnTo>
                  <a:lnTo>
                    <a:pt x="2777" y="11520"/>
                  </a:lnTo>
                  <a:lnTo>
                    <a:pt x="3020" y="11691"/>
                  </a:lnTo>
                  <a:lnTo>
                    <a:pt x="3288" y="11837"/>
                  </a:lnTo>
                  <a:lnTo>
                    <a:pt x="3556" y="11983"/>
                  </a:lnTo>
                  <a:lnTo>
                    <a:pt x="3848" y="12105"/>
                  </a:lnTo>
                  <a:lnTo>
                    <a:pt x="4141" y="12202"/>
                  </a:lnTo>
                  <a:lnTo>
                    <a:pt x="4433" y="12300"/>
                  </a:lnTo>
                  <a:lnTo>
                    <a:pt x="4725" y="12397"/>
                  </a:lnTo>
                  <a:lnTo>
                    <a:pt x="5017" y="12470"/>
                  </a:lnTo>
                  <a:lnTo>
                    <a:pt x="5334" y="12519"/>
                  </a:lnTo>
                  <a:lnTo>
                    <a:pt x="5651" y="12568"/>
                  </a:lnTo>
                  <a:lnTo>
                    <a:pt x="5967" y="12592"/>
                  </a:lnTo>
                  <a:lnTo>
                    <a:pt x="6284" y="12592"/>
                  </a:lnTo>
                  <a:lnTo>
                    <a:pt x="6284" y="12592"/>
                  </a:lnTo>
                  <a:lnTo>
                    <a:pt x="6625" y="12592"/>
                  </a:lnTo>
                  <a:lnTo>
                    <a:pt x="6941" y="12568"/>
                  </a:lnTo>
                  <a:lnTo>
                    <a:pt x="7258" y="12519"/>
                  </a:lnTo>
                  <a:lnTo>
                    <a:pt x="7550" y="12470"/>
                  </a:lnTo>
                  <a:lnTo>
                    <a:pt x="7867" y="12397"/>
                  </a:lnTo>
                  <a:lnTo>
                    <a:pt x="8159" y="12300"/>
                  </a:lnTo>
                  <a:lnTo>
                    <a:pt x="8451" y="12202"/>
                  </a:lnTo>
                  <a:lnTo>
                    <a:pt x="8744" y="12105"/>
                  </a:lnTo>
                  <a:lnTo>
                    <a:pt x="9012" y="11983"/>
                  </a:lnTo>
                  <a:lnTo>
                    <a:pt x="9279" y="11837"/>
                  </a:lnTo>
                  <a:lnTo>
                    <a:pt x="9547" y="11691"/>
                  </a:lnTo>
                  <a:lnTo>
                    <a:pt x="9815" y="11520"/>
                  </a:lnTo>
                  <a:lnTo>
                    <a:pt x="10302" y="11155"/>
                  </a:lnTo>
                  <a:lnTo>
                    <a:pt x="10741" y="10741"/>
                  </a:lnTo>
                  <a:lnTo>
                    <a:pt x="11155" y="10303"/>
                  </a:lnTo>
                  <a:lnTo>
                    <a:pt x="11520" y="9816"/>
                  </a:lnTo>
                  <a:lnTo>
                    <a:pt x="11666" y="9572"/>
                  </a:lnTo>
                  <a:lnTo>
                    <a:pt x="11812" y="9304"/>
                  </a:lnTo>
                  <a:lnTo>
                    <a:pt x="11958" y="9036"/>
                  </a:lnTo>
                  <a:lnTo>
                    <a:pt x="12080" y="8744"/>
                  </a:lnTo>
                  <a:lnTo>
                    <a:pt x="12202" y="8476"/>
                  </a:lnTo>
                  <a:lnTo>
                    <a:pt x="12299" y="8184"/>
                  </a:lnTo>
                  <a:lnTo>
                    <a:pt x="12397" y="7867"/>
                  </a:lnTo>
                  <a:lnTo>
                    <a:pt x="12446" y="7575"/>
                  </a:lnTo>
                  <a:lnTo>
                    <a:pt x="12519" y="7258"/>
                  </a:lnTo>
                  <a:lnTo>
                    <a:pt x="12543" y="6942"/>
                  </a:lnTo>
                  <a:lnTo>
                    <a:pt x="12567" y="6625"/>
                  </a:lnTo>
                  <a:lnTo>
                    <a:pt x="12592" y="6308"/>
                  </a:lnTo>
                  <a:lnTo>
                    <a:pt x="12592" y="6308"/>
                  </a:lnTo>
                  <a:lnTo>
                    <a:pt x="12567" y="5968"/>
                  </a:lnTo>
                  <a:lnTo>
                    <a:pt x="12543" y="5651"/>
                  </a:lnTo>
                  <a:lnTo>
                    <a:pt x="12519" y="5334"/>
                  </a:lnTo>
                  <a:lnTo>
                    <a:pt x="12446" y="5042"/>
                  </a:lnTo>
                  <a:lnTo>
                    <a:pt x="12397" y="4725"/>
                  </a:lnTo>
                  <a:lnTo>
                    <a:pt x="12299" y="4433"/>
                  </a:lnTo>
                  <a:lnTo>
                    <a:pt x="12202" y="4141"/>
                  </a:lnTo>
                  <a:lnTo>
                    <a:pt x="12080" y="3849"/>
                  </a:lnTo>
                  <a:lnTo>
                    <a:pt x="11958" y="3581"/>
                  </a:lnTo>
                  <a:lnTo>
                    <a:pt x="11812" y="3313"/>
                  </a:lnTo>
                  <a:lnTo>
                    <a:pt x="11666" y="3045"/>
                  </a:lnTo>
                  <a:lnTo>
                    <a:pt x="11520" y="2777"/>
                  </a:lnTo>
                  <a:lnTo>
                    <a:pt x="11155" y="2290"/>
                  </a:lnTo>
                  <a:lnTo>
                    <a:pt x="10741" y="1852"/>
                  </a:lnTo>
                  <a:lnTo>
                    <a:pt x="10302" y="1437"/>
                  </a:lnTo>
                  <a:lnTo>
                    <a:pt x="9815" y="1072"/>
                  </a:lnTo>
                  <a:lnTo>
                    <a:pt x="9547" y="926"/>
                  </a:lnTo>
                  <a:lnTo>
                    <a:pt x="9279" y="780"/>
                  </a:lnTo>
                  <a:lnTo>
                    <a:pt x="9012" y="634"/>
                  </a:lnTo>
                  <a:lnTo>
                    <a:pt x="8744" y="512"/>
                  </a:lnTo>
                  <a:lnTo>
                    <a:pt x="8451" y="390"/>
                  </a:lnTo>
                  <a:lnTo>
                    <a:pt x="8159" y="293"/>
                  </a:lnTo>
                  <a:lnTo>
                    <a:pt x="7867" y="220"/>
                  </a:lnTo>
                  <a:lnTo>
                    <a:pt x="7550" y="147"/>
                  </a:lnTo>
                  <a:lnTo>
                    <a:pt x="7258" y="74"/>
                  </a:lnTo>
                  <a:lnTo>
                    <a:pt x="6941" y="49"/>
                  </a:lnTo>
                  <a:lnTo>
                    <a:pt x="6625" y="25"/>
                  </a:lnTo>
                  <a:lnTo>
                    <a:pt x="6284" y="1"/>
                  </a:lnTo>
                  <a:lnTo>
                    <a:pt x="6284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8" name="Google Shape;702;p37"/>
            <p:cNvSpPr/>
            <p:nvPr/>
          </p:nvSpPr>
          <p:spPr>
            <a:xfrm>
              <a:off x="3988375" y="3021875"/>
              <a:ext cx="241750" cy="241750"/>
            </a:xfrm>
            <a:custGeom>
              <a:avLst/>
              <a:gdLst/>
              <a:ahLst/>
              <a:cxnLst/>
              <a:rect l="l" t="t" r="r" b="b"/>
              <a:pathLst>
                <a:path w="9670" h="9670" fill="none" extrusionOk="0">
                  <a:moveTo>
                    <a:pt x="4823" y="1"/>
                  </a:moveTo>
                  <a:lnTo>
                    <a:pt x="4823" y="1"/>
                  </a:lnTo>
                  <a:lnTo>
                    <a:pt x="4336" y="25"/>
                  </a:lnTo>
                  <a:lnTo>
                    <a:pt x="3849" y="98"/>
                  </a:lnTo>
                  <a:lnTo>
                    <a:pt x="3386" y="220"/>
                  </a:lnTo>
                  <a:lnTo>
                    <a:pt x="2947" y="391"/>
                  </a:lnTo>
                  <a:lnTo>
                    <a:pt x="2533" y="585"/>
                  </a:lnTo>
                  <a:lnTo>
                    <a:pt x="2144" y="829"/>
                  </a:lnTo>
                  <a:lnTo>
                    <a:pt x="1754" y="1121"/>
                  </a:lnTo>
                  <a:lnTo>
                    <a:pt x="1413" y="1438"/>
                  </a:lnTo>
                  <a:lnTo>
                    <a:pt x="1096" y="1779"/>
                  </a:lnTo>
                  <a:lnTo>
                    <a:pt x="829" y="2144"/>
                  </a:lnTo>
                  <a:lnTo>
                    <a:pt x="585" y="2534"/>
                  </a:lnTo>
                  <a:lnTo>
                    <a:pt x="390" y="2972"/>
                  </a:lnTo>
                  <a:lnTo>
                    <a:pt x="220" y="3411"/>
                  </a:lnTo>
                  <a:lnTo>
                    <a:pt x="98" y="3873"/>
                  </a:lnTo>
                  <a:lnTo>
                    <a:pt x="25" y="4336"/>
                  </a:lnTo>
                  <a:lnTo>
                    <a:pt x="1" y="4847"/>
                  </a:lnTo>
                  <a:lnTo>
                    <a:pt x="1" y="4847"/>
                  </a:lnTo>
                  <a:lnTo>
                    <a:pt x="25" y="5335"/>
                  </a:lnTo>
                  <a:lnTo>
                    <a:pt x="98" y="5822"/>
                  </a:lnTo>
                  <a:lnTo>
                    <a:pt x="220" y="6284"/>
                  </a:lnTo>
                  <a:lnTo>
                    <a:pt x="390" y="6723"/>
                  </a:lnTo>
                  <a:lnTo>
                    <a:pt x="585" y="7137"/>
                  </a:lnTo>
                  <a:lnTo>
                    <a:pt x="829" y="7527"/>
                  </a:lnTo>
                  <a:lnTo>
                    <a:pt x="1096" y="7916"/>
                  </a:lnTo>
                  <a:lnTo>
                    <a:pt x="1413" y="8257"/>
                  </a:lnTo>
                  <a:lnTo>
                    <a:pt x="1754" y="8574"/>
                  </a:lnTo>
                  <a:lnTo>
                    <a:pt x="2144" y="8842"/>
                  </a:lnTo>
                  <a:lnTo>
                    <a:pt x="2533" y="9085"/>
                  </a:lnTo>
                  <a:lnTo>
                    <a:pt x="2947" y="9280"/>
                  </a:lnTo>
                  <a:lnTo>
                    <a:pt x="3386" y="9451"/>
                  </a:lnTo>
                  <a:lnTo>
                    <a:pt x="3849" y="9572"/>
                  </a:lnTo>
                  <a:lnTo>
                    <a:pt x="4336" y="9645"/>
                  </a:lnTo>
                  <a:lnTo>
                    <a:pt x="4823" y="9670"/>
                  </a:lnTo>
                  <a:lnTo>
                    <a:pt x="4823" y="9670"/>
                  </a:lnTo>
                  <a:lnTo>
                    <a:pt x="5334" y="9645"/>
                  </a:lnTo>
                  <a:lnTo>
                    <a:pt x="5797" y="9572"/>
                  </a:lnTo>
                  <a:lnTo>
                    <a:pt x="6260" y="9451"/>
                  </a:lnTo>
                  <a:lnTo>
                    <a:pt x="6698" y="9280"/>
                  </a:lnTo>
                  <a:lnTo>
                    <a:pt x="7136" y="9085"/>
                  </a:lnTo>
                  <a:lnTo>
                    <a:pt x="7526" y="8842"/>
                  </a:lnTo>
                  <a:lnTo>
                    <a:pt x="7892" y="8574"/>
                  </a:lnTo>
                  <a:lnTo>
                    <a:pt x="8232" y="8257"/>
                  </a:lnTo>
                  <a:lnTo>
                    <a:pt x="8549" y="7916"/>
                  </a:lnTo>
                  <a:lnTo>
                    <a:pt x="8841" y="7527"/>
                  </a:lnTo>
                  <a:lnTo>
                    <a:pt x="9085" y="7137"/>
                  </a:lnTo>
                  <a:lnTo>
                    <a:pt x="9280" y="6723"/>
                  </a:lnTo>
                  <a:lnTo>
                    <a:pt x="9450" y="6284"/>
                  </a:lnTo>
                  <a:lnTo>
                    <a:pt x="9572" y="5822"/>
                  </a:lnTo>
                  <a:lnTo>
                    <a:pt x="9645" y="5335"/>
                  </a:lnTo>
                  <a:lnTo>
                    <a:pt x="9669" y="4847"/>
                  </a:lnTo>
                  <a:lnTo>
                    <a:pt x="9669" y="4847"/>
                  </a:lnTo>
                  <a:lnTo>
                    <a:pt x="9645" y="4336"/>
                  </a:lnTo>
                  <a:lnTo>
                    <a:pt x="9572" y="3873"/>
                  </a:lnTo>
                  <a:lnTo>
                    <a:pt x="9450" y="3411"/>
                  </a:lnTo>
                  <a:lnTo>
                    <a:pt x="9280" y="2972"/>
                  </a:lnTo>
                  <a:lnTo>
                    <a:pt x="9085" y="2534"/>
                  </a:lnTo>
                  <a:lnTo>
                    <a:pt x="8841" y="2144"/>
                  </a:lnTo>
                  <a:lnTo>
                    <a:pt x="8549" y="1779"/>
                  </a:lnTo>
                  <a:lnTo>
                    <a:pt x="8232" y="1438"/>
                  </a:lnTo>
                  <a:lnTo>
                    <a:pt x="7892" y="1121"/>
                  </a:lnTo>
                  <a:lnTo>
                    <a:pt x="7526" y="829"/>
                  </a:lnTo>
                  <a:lnTo>
                    <a:pt x="7136" y="585"/>
                  </a:lnTo>
                  <a:lnTo>
                    <a:pt x="6698" y="391"/>
                  </a:lnTo>
                  <a:lnTo>
                    <a:pt x="6260" y="220"/>
                  </a:lnTo>
                  <a:lnTo>
                    <a:pt x="5797" y="98"/>
                  </a:lnTo>
                  <a:lnTo>
                    <a:pt x="5334" y="25"/>
                  </a:lnTo>
                  <a:lnTo>
                    <a:pt x="4823" y="1"/>
                  </a:lnTo>
                  <a:lnTo>
                    <a:pt x="4823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9" name="Google Shape;703;p37"/>
            <p:cNvSpPr/>
            <p:nvPr/>
          </p:nvSpPr>
          <p:spPr>
            <a:xfrm>
              <a:off x="4024300" y="3058425"/>
              <a:ext cx="84650" cy="84650"/>
            </a:xfrm>
            <a:custGeom>
              <a:avLst/>
              <a:gdLst/>
              <a:ahLst/>
              <a:cxnLst/>
              <a:rect l="l" t="t" r="r" b="b"/>
              <a:pathLst>
                <a:path w="3386" h="3386" fill="none" extrusionOk="0">
                  <a:moveTo>
                    <a:pt x="0" y="3385"/>
                  </a:moveTo>
                  <a:lnTo>
                    <a:pt x="0" y="3385"/>
                  </a:lnTo>
                  <a:lnTo>
                    <a:pt x="25" y="3020"/>
                  </a:lnTo>
                  <a:lnTo>
                    <a:pt x="74" y="2704"/>
                  </a:lnTo>
                  <a:lnTo>
                    <a:pt x="147" y="2363"/>
                  </a:lnTo>
                  <a:lnTo>
                    <a:pt x="268" y="2070"/>
                  </a:lnTo>
                  <a:lnTo>
                    <a:pt x="414" y="1754"/>
                  </a:lnTo>
                  <a:lnTo>
                    <a:pt x="585" y="1486"/>
                  </a:lnTo>
                  <a:lnTo>
                    <a:pt x="780" y="1218"/>
                  </a:lnTo>
                  <a:lnTo>
                    <a:pt x="999" y="974"/>
                  </a:lnTo>
                  <a:lnTo>
                    <a:pt x="1243" y="755"/>
                  </a:lnTo>
                  <a:lnTo>
                    <a:pt x="1510" y="560"/>
                  </a:lnTo>
                  <a:lnTo>
                    <a:pt x="1778" y="390"/>
                  </a:lnTo>
                  <a:lnTo>
                    <a:pt x="2071" y="244"/>
                  </a:lnTo>
                  <a:lnTo>
                    <a:pt x="2387" y="146"/>
                  </a:lnTo>
                  <a:lnTo>
                    <a:pt x="2704" y="49"/>
                  </a:lnTo>
                  <a:lnTo>
                    <a:pt x="3045" y="0"/>
                  </a:lnTo>
                  <a:lnTo>
                    <a:pt x="3386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0" name="Google Shape;704;p37"/>
            <p:cNvSpPr/>
            <p:nvPr/>
          </p:nvSpPr>
          <p:spPr>
            <a:xfrm>
              <a:off x="4205750" y="3248375"/>
              <a:ext cx="154050" cy="153475"/>
            </a:xfrm>
            <a:custGeom>
              <a:avLst/>
              <a:gdLst/>
              <a:ahLst/>
              <a:cxnLst/>
              <a:rect l="l" t="t" r="r" b="b"/>
              <a:pathLst>
                <a:path w="6162" h="6139" fill="none" extrusionOk="0">
                  <a:moveTo>
                    <a:pt x="0" y="1024"/>
                  </a:moveTo>
                  <a:lnTo>
                    <a:pt x="4969" y="5992"/>
                  </a:lnTo>
                  <a:lnTo>
                    <a:pt x="4969" y="5992"/>
                  </a:lnTo>
                  <a:lnTo>
                    <a:pt x="5042" y="6041"/>
                  </a:lnTo>
                  <a:lnTo>
                    <a:pt x="5115" y="6090"/>
                  </a:lnTo>
                  <a:lnTo>
                    <a:pt x="5212" y="6114"/>
                  </a:lnTo>
                  <a:lnTo>
                    <a:pt x="5310" y="6138"/>
                  </a:lnTo>
                  <a:lnTo>
                    <a:pt x="5407" y="6114"/>
                  </a:lnTo>
                  <a:lnTo>
                    <a:pt x="5480" y="6090"/>
                  </a:lnTo>
                  <a:lnTo>
                    <a:pt x="5577" y="6041"/>
                  </a:lnTo>
                  <a:lnTo>
                    <a:pt x="5651" y="5992"/>
                  </a:lnTo>
                  <a:lnTo>
                    <a:pt x="6016" y="5627"/>
                  </a:lnTo>
                  <a:lnTo>
                    <a:pt x="6016" y="5627"/>
                  </a:lnTo>
                  <a:lnTo>
                    <a:pt x="6089" y="5554"/>
                  </a:lnTo>
                  <a:lnTo>
                    <a:pt x="6138" y="5456"/>
                  </a:lnTo>
                  <a:lnTo>
                    <a:pt x="6162" y="5359"/>
                  </a:lnTo>
                  <a:lnTo>
                    <a:pt x="6162" y="5286"/>
                  </a:lnTo>
                  <a:lnTo>
                    <a:pt x="6162" y="5188"/>
                  </a:lnTo>
                  <a:lnTo>
                    <a:pt x="6138" y="5091"/>
                  </a:lnTo>
                  <a:lnTo>
                    <a:pt x="6089" y="5018"/>
                  </a:lnTo>
                  <a:lnTo>
                    <a:pt x="6016" y="4921"/>
                  </a:lnTo>
                  <a:lnTo>
                    <a:pt x="107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16" name="Google Shape;478;p31"/>
          <p:cNvSpPr/>
          <p:nvPr/>
        </p:nvSpPr>
        <p:spPr>
          <a:xfrm>
            <a:off x="6605073" y="728583"/>
            <a:ext cx="1918260" cy="2635043"/>
          </a:xfrm>
          <a:custGeom>
            <a:avLst/>
            <a:gdLst/>
            <a:ahLst/>
            <a:cxnLst/>
            <a:rect l="l" t="t" r="r" b="b"/>
            <a:pathLst>
              <a:path w="25999" h="54713" extrusionOk="0">
                <a:moveTo>
                  <a:pt x="12966" y="2173"/>
                </a:moveTo>
                <a:lnTo>
                  <a:pt x="13169" y="2240"/>
                </a:lnTo>
                <a:lnTo>
                  <a:pt x="13373" y="2308"/>
                </a:lnTo>
                <a:lnTo>
                  <a:pt x="13441" y="2512"/>
                </a:lnTo>
                <a:lnTo>
                  <a:pt x="13509" y="2716"/>
                </a:lnTo>
                <a:lnTo>
                  <a:pt x="13441" y="2919"/>
                </a:lnTo>
                <a:lnTo>
                  <a:pt x="13373" y="3123"/>
                </a:lnTo>
                <a:lnTo>
                  <a:pt x="13169" y="3191"/>
                </a:lnTo>
                <a:lnTo>
                  <a:pt x="12966" y="3259"/>
                </a:lnTo>
                <a:lnTo>
                  <a:pt x="12762" y="3191"/>
                </a:lnTo>
                <a:lnTo>
                  <a:pt x="12626" y="3123"/>
                </a:lnTo>
                <a:lnTo>
                  <a:pt x="12491" y="2919"/>
                </a:lnTo>
                <a:lnTo>
                  <a:pt x="12423" y="2716"/>
                </a:lnTo>
                <a:lnTo>
                  <a:pt x="12491" y="2512"/>
                </a:lnTo>
                <a:lnTo>
                  <a:pt x="12626" y="2308"/>
                </a:lnTo>
                <a:lnTo>
                  <a:pt x="12762" y="2240"/>
                </a:lnTo>
                <a:lnTo>
                  <a:pt x="12966" y="2173"/>
                </a:lnTo>
                <a:close/>
                <a:moveTo>
                  <a:pt x="14934" y="4480"/>
                </a:moveTo>
                <a:lnTo>
                  <a:pt x="15002" y="4548"/>
                </a:lnTo>
                <a:lnTo>
                  <a:pt x="15070" y="4684"/>
                </a:lnTo>
                <a:lnTo>
                  <a:pt x="15138" y="4752"/>
                </a:lnTo>
                <a:lnTo>
                  <a:pt x="15070" y="4888"/>
                </a:lnTo>
                <a:lnTo>
                  <a:pt x="15002" y="5024"/>
                </a:lnTo>
                <a:lnTo>
                  <a:pt x="14934" y="5024"/>
                </a:lnTo>
                <a:lnTo>
                  <a:pt x="14799" y="5091"/>
                </a:lnTo>
                <a:lnTo>
                  <a:pt x="11065" y="5091"/>
                </a:lnTo>
                <a:lnTo>
                  <a:pt x="10929" y="5024"/>
                </a:lnTo>
                <a:lnTo>
                  <a:pt x="10861" y="5024"/>
                </a:lnTo>
                <a:lnTo>
                  <a:pt x="10794" y="4888"/>
                </a:lnTo>
                <a:lnTo>
                  <a:pt x="10726" y="4752"/>
                </a:lnTo>
                <a:lnTo>
                  <a:pt x="10794" y="4684"/>
                </a:lnTo>
                <a:lnTo>
                  <a:pt x="10861" y="4548"/>
                </a:lnTo>
                <a:lnTo>
                  <a:pt x="10929" y="4480"/>
                </a:lnTo>
                <a:close/>
                <a:moveTo>
                  <a:pt x="23963" y="7807"/>
                </a:moveTo>
                <a:lnTo>
                  <a:pt x="23963" y="7875"/>
                </a:lnTo>
                <a:lnTo>
                  <a:pt x="23963" y="46771"/>
                </a:lnTo>
                <a:lnTo>
                  <a:pt x="23963" y="46838"/>
                </a:lnTo>
                <a:lnTo>
                  <a:pt x="1969" y="46838"/>
                </a:lnTo>
                <a:lnTo>
                  <a:pt x="1969" y="46771"/>
                </a:lnTo>
                <a:lnTo>
                  <a:pt x="1969" y="7875"/>
                </a:lnTo>
                <a:lnTo>
                  <a:pt x="1969" y="7807"/>
                </a:lnTo>
                <a:close/>
                <a:moveTo>
                  <a:pt x="12558" y="48536"/>
                </a:moveTo>
                <a:lnTo>
                  <a:pt x="12151" y="48671"/>
                </a:lnTo>
                <a:lnTo>
                  <a:pt x="11812" y="48875"/>
                </a:lnTo>
                <a:lnTo>
                  <a:pt x="11472" y="49146"/>
                </a:lnTo>
                <a:lnTo>
                  <a:pt x="11269" y="49418"/>
                </a:lnTo>
                <a:lnTo>
                  <a:pt x="11065" y="49825"/>
                </a:lnTo>
                <a:lnTo>
                  <a:pt x="10929" y="50165"/>
                </a:lnTo>
                <a:lnTo>
                  <a:pt x="10861" y="50640"/>
                </a:lnTo>
                <a:lnTo>
                  <a:pt x="10929" y="51047"/>
                </a:lnTo>
                <a:lnTo>
                  <a:pt x="11065" y="51454"/>
                </a:lnTo>
                <a:lnTo>
                  <a:pt x="11269" y="51794"/>
                </a:lnTo>
                <a:lnTo>
                  <a:pt x="11472" y="52065"/>
                </a:lnTo>
                <a:lnTo>
                  <a:pt x="11812" y="52337"/>
                </a:lnTo>
                <a:lnTo>
                  <a:pt x="12151" y="52541"/>
                </a:lnTo>
                <a:lnTo>
                  <a:pt x="12558" y="52676"/>
                </a:lnTo>
                <a:lnTo>
                  <a:pt x="12966" y="52744"/>
                </a:lnTo>
                <a:lnTo>
                  <a:pt x="13373" y="52676"/>
                </a:lnTo>
                <a:lnTo>
                  <a:pt x="13780" y="52541"/>
                </a:lnTo>
                <a:lnTo>
                  <a:pt x="14120" y="52337"/>
                </a:lnTo>
                <a:lnTo>
                  <a:pt x="14459" y="52065"/>
                </a:lnTo>
                <a:lnTo>
                  <a:pt x="14731" y="51794"/>
                </a:lnTo>
                <a:lnTo>
                  <a:pt x="14934" y="51454"/>
                </a:lnTo>
                <a:lnTo>
                  <a:pt x="15002" y="51047"/>
                </a:lnTo>
                <a:lnTo>
                  <a:pt x="15070" y="50640"/>
                </a:lnTo>
                <a:lnTo>
                  <a:pt x="15002" y="50165"/>
                </a:lnTo>
                <a:lnTo>
                  <a:pt x="14934" y="49825"/>
                </a:lnTo>
                <a:lnTo>
                  <a:pt x="14731" y="49418"/>
                </a:lnTo>
                <a:lnTo>
                  <a:pt x="14459" y="49146"/>
                </a:lnTo>
                <a:lnTo>
                  <a:pt x="14120" y="48875"/>
                </a:lnTo>
                <a:lnTo>
                  <a:pt x="13780" y="48671"/>
                </a:lnTo>
                <a:lnTo>
                  <a:pt x="13373" y="48536"/>
                </a:lnTo>
                <a:close/>
                <a:moveTo>
                  <a:pt x="12966" y="48332"/>
                </a:moveTo>
                <a:lnTo>
                  <a:pt x="13441" y="48400"/>
                </a:lnTo>
                <a:lnTo>
                  <a:pt x="13848" y="48536"/>
                </a:lnTo>
                <a:lnTo>
                  <a:pt x="14256" y="48739"/>
                </a:lnTo>
                <a:lnTo>
                  <a:pt x="14595" y="49011"/>
                </a:lnTo>
                <a:lnTo>
                  <a:pt x="14866" y="49350"/>
                </a:lnTo>
                <a:lnTo>
                  <a:pt x="15070" y="49757"/>
                </a:lnTo>
                <a:lnTo>
                  <a:pt x="15206" y="50165"/>
                </a:lnTo>
                <a:lnTo>
                  <a:pt x="15274" y="50640"/>
                </a:lnTo>
                <a:lnTo>
                  <a:pt x="15206" y="51047"/>
                </a:lnTo>
                <a:lnTo>
                  <a:pt x="15070" y="51522"/>
                </a:lnTo>
                <a:lnTo>
                  <a:pt x="14866" y="51862"/>
                </a:lnTo>
                <a:lnTo>
                  <a:pt x="14595" y="52201"/>
                </a:lnTo>
                <a:lnTo>
                  <a:pt x="14256" y="52473"/>
                </a:lnTo>
                <a:lnTo>
                  <a:pt x="13848" y="52676"/>
                </a:lnTo>
                <a:lnTo>
                  <a:pt x="13441" y="52812"/>
                </a:lnTo>
                <a:lnTo>
                  <a:pt x="12966" y="52880"/>
                </a:lnTo>
                <a:lnTo>
                  <a:pt x="12558" y="52812"/>
                </a:lnTo>
                <a:lnTo>
                  <a:pt x="12083" y="52676"/>
                </a:lnTo>
                <a:lnTo>
                  <a:pt x="11744" y="52473"/>
                </a:lnTo>
                <a:lnTo>
                  <a:pt x="11404" y="52201"/>
                </a:lnTo>
                <a:lnTo>
                  <a:pt x="11133" y="51862"/>
                </a:lnTo>
                <a:lnTo>
                  <a:pt x="10929" y="51522"/>
                </a:lnTo>
                <a:lnTo>
                  <a:pt x="10794" y="51047"/>
                </a:lnTo>
                <a:lnTo>
                  <a:pt x="10726" y="50640"/>
                </a:lnTo>
                <a:lnTo>
                  <a:pt x="10794" y="50165"/>
                </a:lnTo>
                <a:lnTo>
                  <a:pt x="10929" y="49757"/>
                </a:lnTo>
                <a:lnTo>
                  <a:pt x="11133" y="49350"/>
                </a:lnTo>
                <a:lnTo>
                  <a:pt x="11404" y="49011"/>
                </a:lnTo>
                <a:lnTo>
                  <a:pt x="11744" y="48739"/>
                </a:lnTo>
                <a:lnTo>
                  <a:pt x="12083" y="48536"/>
                </a:lnTo>
                <a:lnTo>
                  <a:pt x="12558" y="48400"/>
                </a:lnTo>
                <a:lnTo>
                  <a:pt x="12966" y="48332"/>
                </a:lnTo>
                <a:close/>
                <a:moveTo>
                  <a:pt x="3938" y="679"/>
                </a:moveTo>
                <a:lnTo>
                  <a:pt x="3259" y="747"/>
                </a:lnTo>
                <a:lnTo>
                  <a:pt x="2648" y="951"/>
                </a:lnTo>
                <a:lnTo>
                  <a:pt x="2105" y="1222"/>
                </a:lnTo>
                <a:lnTo>
                  <a:pt x="1630" y="1629"/>
                </a:lnTo>
                <a:lnTo>
                  <a:pt x="1290" y="2105"/>
                </a:lnTo>
                <a:lnTo>
                  <a:pt x="951" y="2648"/>
                </a:lnTo>
                <a:lnTo>
                  <a:pt x="747" y="3259"/>
                </a:lnTo>
                <a:lnTo>
                  <a:pt x="747" y="3870"/>
                </a:lnTo>
                <a:lnTo>
                  <a:pt x="747" y="50776"/>
                </a:lnTo>
                <a:lnTo>
                  <a:pt x="747" y="51387"/>
                </a:lnTo>
                <a:lnTo>
                  <a:pt x="951" y="51997"/>
                </a:lnTo>
                <a:lnTo>
                  <a:pt x="1290" y="52541"/>
                </a:lnTo>
                <a:lnTo>
                  <a:pt x="1630" y="53016"/>
                </a:lnTo>
                <a:lnTo>
                  <a:pt x="2105" y="53423"/>
                </a:lnTo>
                <a:lnTo>
                  <a:pt x="2648" y="53695"/>
                </a:lnTo>
                <a:lnTo>
                  <a:pt x="3259" y="53898"/>
                </a:lnTo>
                <a:lnTo>
                  <a:pt x="3938" y="53966"/>
                </a:lnTo>
                <a:lnTo>
                  <a:pt x="22062" y="53966"/>
                </a:lnTo>
                <a:lnTo>
                  <a:pt x="22741" y="53898"/>
                </a:lnTo>
                <a:lnTo>
                  <a:pt x="23352" y="53695"/>
                </a:lnTo>
                <a:lnTo>
                  <a:pt x="23895" y="53423"/>
                </a:lnTo>
                <a:lnTo>
                  <a:pt x="24370" y="53016"/>
                </a:lnTo>
                <a:lnTo>
                  <a:pt x="24709" y="52541"/>
                </a:lnTo>
                <a:lnTo>
                  <a:pt x="25049" y="51997"/>
                </a:lnTo>
                <a:lnTo>
                  <a:pt x="25252" y="51387"/>
                </a:lnTo>
                <a:lnTo>
                  <a:pt x="25320" y="50776"/>
                </a:lnTo>
                <a:lnTo>
                  <a:pt x="25320" y="3870"/>
                </a:lnTo>
                <a:lnTo>
                  <a:pt x="25252" y="3259"/>
                </a:lnTo>
                <a:lnTo>
                  <a:pt x="25049" y="2648"/>
                </a:lnTo>
                <a:lnTo>
                  <a:pt x="24709" y="2105"/>
                </a:lnTo>
                <a:lnTo>
                  <a:pt x="24370" y="1629"/>
                </a:lnTo>
                <a:lnTo>
                  <a:pt x="23895" y="1222"/>
                </a:lnTo>
                <a:lnTo>
                  <a:pt x="23352" y="951"/>
                </a:lnTo>
                <a:lnTo>
                  <a:pt x="22741" y="747"/>
                </a:lnTo>
                <a:lnTo>
                  <a:pt x="22062" y="679"/>
                </a:lnTo>
                <a:close/>
                <a:moveTo>
                  <a:pt x="22062" y="543"/>
                </a:moveTo>
                <a:lnTo>
                  <a:pt x="22741" y="611"/>
                </a:lnTo>
                <a:lnTo>
                  <a:pt x="23419" y="815"/>
                </a:lnTo>
                <a:lnTo>
                  <a:pt x="23963" y="1086"/>
                </a:lnTo>
                <a:lnTo>
                  <a:pt x="24438" y="1494"/>
                </a:lnTo>
                <a:lnTo>
                  <a:pt x="24845" y="2037"/>
                </a:lnTo>
                <a:lnTo>
                  <a:pt x="25184" y="2580"/>
                </a:lnTo>
                <a:lnTo>
                  <a:pt x="25388" y="3191"/>
                </a:lnTo>
                <a:lnTo>
                  <a:pt x="25456" y="3870"/>
                </a:lnTo>
                <a:lnTo>
                  <a:pt x="25456" y="50776"/>
                </a:lnTo>
                <a:lnTo>
                  <a:pt x="25388" y="51454"/>
                </a:lnTo>
                <a:lnTo>
                  <a:pt x="25184" y="52065"/>
                </a:lnTo>
                <a:lnTo>
                  <a:pt x="24845" y="52676"/>
                </a:lnTo>
                <a:lnTo>
                  <a:pt x="24438" y="53151"/>
                </a:lnTo>
                <a:lnTo>
                  <a:pt x="23963" y="53559"/>
                </a:lnTo>
                <a:lnTo>
                  <a:pt x="23419" y="53898"/>
                </a:lnTo>
                <a:lnTo>
                  <a:pt x="22741" y="54102"/>
                </a:lnTo>
                <a:lnTo>
                  <a:pt x="22062" y="54170"/>
                </a:lnTo>
                <a:lnTo>
                  <a:pt x="3938" y="54170"/>
                </a:lnTo>
                <a:lnTo>
                  <a:pt x="3259" y="54102"/>
                </a:lnTo>
                <a:lnTo>
                  <a:pt x="2580" y="53898"/>
                </a:lnTo>
                <a:lnTo>
                  <a:pt x="2037" y="53559"/>
                </a:lnTo>
                <a:lnTo>
                  <a:pt x="1562" y="53151"/>
                </a:lnTo>
                <a:lnTo>
                  <a:pt x="1154" y="52676"/>
                </a:lnTo>
                <a:lnTo>
                  <a:pt x="815" y="52065"/>
                </a:lnTo>
                <a:lnTo>
                  <a:pt x="611" y="51454"/>
                </a:lnTo>
                <a:lnTo>
                  <a:pt x="543" y="50776"/>
                </a:lnTo>
                <a:lnTo>
                  <a:pt x="543" y="3870"/>
                </a:lnTo>
                <a:lnTo>
                  <a:pt x="611" y="3191"/>
                </a:lnTo>
                <a:lnTo>
                  <a:pt x="815" y="2580"/>
                </a:lnTo>
                <a:lnTo>
                  <a:pt x="1154" y="2037"/>
                </a:lnTo>
                <a:lnTo>
                  <a:pt x="1562" y="1494"/>
                </a:lnTo>
                <a:lnTo>
                  <a:pt x="2037" y="1086"/>
                </a:lnTo>
                <a:lnTo>
                  <a:pt x="2580" y="815"/>
                </a:lnTo>
                <a:lnTo>
                  <a:pt x="3259" y="611"/>
                </a:lnTo>
                <a:lnTo>
                  <a:pt x="3938" y="543"/>
                </a:lnTo>
                <a:close/>
                <a:moveTo>
                  <a:pt x="3938" y="0"/>
                </a:moveTo>
                <a:lnTo>
                  <a:pt x="3123" y="68"/>
                </a:lnTo>
                <a:lnTo>
                  <a:pt x="2444" y="272"/>
                </a:lnTo>
                <a:lnTo>
                  <a:pt x="1765" y="611"/>
                </a:lnTo>
                <a:lnTo>
                  <a:pt x="1154" y="1154"/>
                </a:lnTo>
                <a:lnTo>
                  <a:pt x="679" y="1697"/>
                </a:lnTo>
                <a:lnTo>
                  <a:pt x="272" y="2376"/>
                </a:lnTo>
                <a:lnTo>
                  <a:pt x="68" y="3123"/>
                </a:lnTo>
                <a:lnTo>
                  <a:pt x="0" y="3870"/>
                </a:lnTo>
                <a:lnTo>
                  <a:pt x="0" y="50776"/>
                </a:lnTo>
                <a:lnTo>
                  <a:pt x="68" y="51522"/>
                </a:lnTo>
                <a:lnTo>
                  <a:pt x="272" y="52269"/>
                </a:lnTo>
                <a:lnTo>
                  <a:pt x="679" y="52948"/>
                </a:lnTo>
                <a:lnTo>
                  <a:pt x="1154" y="53559"/>
                </a:lnTo>
                <a:lnTo>
                  <a:pt x="1765" y="54034"/>
                </a:lnTo>
                <a:lnTo>
                  <a:pt x="2444" y="54373"/>
                </a:lnTo>
                <a:lnTo>
                  <a:pt x="3123" y="54645"/>
                </a:lnTo>
                <a:lnTo>
                  <a:pt x="3938" y="54713"/>
                </a:lnTo>
                <a:lnTo>
                  <a:pt x="22062" y="54713"/>
                </a:lnTo>
                <a:lnTo>
                  <a:pt x="22876" y="54645"/>
                </a:lnTo>
                <a:lnTo>
                  <a:pt x="23555" y="54373"/>
                </a:lnTo>
                <a:lnTo>
                  <a:pt x="24234" y="54034"/>
                </a:lnTo>
                <a:lnTo>
                  <a:pt x="24845" y="53559"/>
                </a:lnTo>
                <a:lnTo>
                  <a:pt x="25320" y="52948"/>
                </a:lnTo>
                <a:lnTo>
                  <a:pt x="25727" y="52269"/>
                </a:lnTo>
                <a:lnTo>
                  <a:pt x="25931" y="51522"/>
                </a:lnTo>
                <a:lnTo>
                  <a:pt x="25999" y="50776"/>
                </a:lnTo>
                <a:lnTo>
                  <a:pt x="25999" y="3870"/>
                </a:lnTo>
                <a:lnTo>
                  <a:pt x="25931" y="3123"/>
                </a:lnTo>
                <a:lnTo>
                  <a:pt x="25727" y="2376"/>
                </a:lnTo>
                <a:lnTo>
                  <a:pt x="25320" y="1697"/>
                </a:lnTo>
                <a:lnTo>
                  <a:pt x="24845" y="1154"/>
                </a:lnTo>
                <a:lnTo>
                  <a:pt x="24234" y="611"/>
                </a:lnTo>
                <a:lnTo>
                  <a:pt x="23555" y="272"/>
                </a:lnTo>
                <a:lnTo>
                  <a:pt x="22876" y="68"/>
                </a:lnTo>
                <a:lnTo>
                  <a:pt x="22062" y="0"/>
                </a:lnTo>
                <a:close/>
              </a:path>
            </a:pathLst>
          </a:custGeom>
          <a:solidFill>
            <a:srgbClr val="C7D3E6"/>
          </a:solidFill>
          <a:ln w="9525" cap="flat" cmpd="sng">
            <a:solidFill>
              <a:srgbClr val="92A8C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>
              <a:solidFill>
                <a:srgbClr val="3F5378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18" name="Google Shape;478;p31"/>
          <p:cNvSpPr/>
          <p:nvPr/>
        </p:nvSpPr>
        <p:spPr>
          <a:xfrm>
            <a:off x="0" y="3823326"/>
            <a:ext cx="1918260" cy="2635043"/>
          </a:xfrm>
          <a:custGeom>
            <a:avLst/>
            <a:gdLst/>
            <a:ahLst/>
            <a:cxnLst/>
            <a:rect l="l" t="t" r="r" b="b"/>
            <a:pathLst>
              <a:path w="25999" h="54713" extrusionOk="0">
                <a:moveTo>
                  <a:pt x="12966" y="2173"/>
                </a:moveTo>
                <a:lnTo>
                  <a:pt x="13169" y="2240"/>
                </a:lnTo>
                <a:lnTo>
                  <a:pt x="13373" y="2308"/>
                </a:lnTo>
                <a:lnTo>
                  <a:pt x="13441" y="2512"/>
                </a:lnTo>
                <a:lnTo>
                  <a:pt x="13509" y="2716"/>
                </a:lnTo>
                <a:lnTo>
                  <a:pt x="13441" y="2919"/>
                </a:lnTo>
                <a:lnTo>
                  <a:pt x="13373" y="3123"/>
                </a:lnTo>
                <a:lnTo>
                  <a:pt x="13169" y="3191"/>
                </a:lnTo>
                <a:lnTo>
                  <a:pt x="12966" y="3259"/>
                </a:lnTo>
                <a:lnTo>
                  <a:pt x="12762" y="3191"/>
                </a:lnTo>
                <a:lnTo>
                  <a:pt x="12626" y="3123"/>
                </a:lnTo>
                <a:lnTo>
                  <a:pt x="12491" y="2919"/>
                </a:lnTo>
                <a:lnTo>
                  <a:pt x="12423" y="2716"/>
                </a:lnTo>
                <a:lnTo>
                  <a:pt x="12491" y="2512"/>
                </a:lnTo>
                <a:lnTo>
                  <a:pt x="12626" y="2308"/>
                </a:lnTo>
                <a:lnTo>
                  <a:pt x="12762" y="2240"/>
                </a:lnTo>
                <a:lnTo>
                  <a:pt x="12966" y="2173"/>
                </a:lnTo>
                <a:close/>
                <a:moveTo>
                  <a:pt x="14934" y="4480"/>
                </a:moveTo>
                <a:lnTo>
                  <a:pt x="15002" y="4548"/>
                </a:lnTo>
                <a:lnTo>
                  <a:pt x="15070" y="4684"/>
                </a:lnTo>
                <a:lnTo>
                  <a:pt x="15138" y="4752"/>
                </a:lnTo>
                <a:lnTo>
                  <a:pt x="15070" y="4888"/>
                </a:lnTo>
                <a:lnTo>
                  <a:pt x="15002" y="5024"/>
                </a:lnTo>
                <a:lnTo>
                  <a:pt x="14934" y="5024"/>
                </a:lnTo>
                <a:lnTo>
                  <a:pt x="14799" y="5091"/>
                </a:lnTo>
                <a:lnTo>
                  <a:pt x="11065" y="5091"/>
                </a:lnTo>
                <a:lnTo>
                  <a:pt x="10929" y="5024"/>
                </a:lnTo>
                <a:lnTo>
                  <a:pt x="10861" y="5024"/>
                </a:lnTo>
                <a:lnTo>
                  <a:pt x="10794" y="4888"/>
                </a:lnTo>
                <a:lnTo>
                  <a:pt x="10726" y="4752"/>
                </a:lnTo>
                <a:lnTo>
                  <a:pt x="10794" y="4684"/>
                </a:lnTo>
                <a:lnTo>
                  <a:pt x="10861" y="4548"/>
                </a:lnTo>
                <a:lnTo>
                  <a:pt x="10929" y="4480"/>
                </a:lnTo>
                <a:close/>
                <a:moveTo>
                  <a:pt x="23963" y="7807"/>
                </a:moveTo>
                <a:lnTo>
                  <a:pt x="23963" y="7875"/>
                </a:lnTo>
                <a:lnTo>
                  <a:pt x="23963" y="46771"/>
                </a:lnTo>
                <a:lnTo>
                  <a:pt x="23963" y="46838"/>
                </a:lnTo>
                <a:lnTo>
                  <a:pt x="1969" y="46838"/>
                </a:lnTo>
                <a:lnTo>
                  <a:pt x="1969" y="46771"/>
                </a:lnTo>
                <a:lnTo>
                  <a:pt x="1969" y="7875"/>
                </a:lnTo>
                <a:lnTo>
                  <a:pt x="1969" y="7807"/>
                </a:lnTo>
                <a:close/>
                <a:moveTo>
                  <a:pt x="12558" y="48536"/>
                </a:moveTo>
                <a:lnTo>
                  <a:pt x="12151" y="48671"/>
                </a:lnTo>
                <a:lnTo>
                  <a:pt x="11812" y="48875"/>
                </a:lnTo>
                <a:lnTo>
                  <a:pt x="11472" y="49146"/>
                </a:lnTo>
                <a:lnTo>
                  <a:pt x="11269" y="49418"/>
                </a:lnTo>
                <a:lnTo>
                  <a:pt x="11065" y="49825"/>
                </a:lnTo>
                <a:lnTo>
                  <a:pt x="10929" y="50165"/>
                </a:lnTo>
                <a:lnTo>
                  <a:pt x="10861" y="50640"/>
                </a:lnTo>
                <a:lnTo>
                  <a:pt x="10929" y="51047"/>
                </a:lnTo>
                <a:lnTo>
                  <a:pt x="11065" y="51454"/>
                </a:lnTo>
                <a:lnTo>
                  <a:pt x="11269" y="51794"/>
                </a:lnTo>
                <a:lnTo>
                  <a:pt x="11472" y="52065"/>
                </a:lnTo>
                <a:lnTo>
                  <a:pt x="11812" y="52337"/>
                </a:lnTo>
                <a:lnTo>
                  <a:pt x="12151" y="52541"/>
                </a:lnTo>
                <a:lnTo>
                  <a:pt x="12558" y="52676"/>
                </a:lnTo>
                <a:lnTo>
                  <a:pt x="12966" y="52744"/>
                </a:lnTo>
                <a:lnTo>
                  <a:pt x="13373" y="52676"/>
                </a:lnTo>
                <a:lnTo>
                  <a:pt x="13780" y="52541"/>
                </a:lnTo>
                <a:lnTo>
                  <a:pt x="14120" y="52337"/>
                </a:lnTo>
                <a:lnTo>
                  <a:pt x="14459" y="52065"/>
                </a:lnTo>
                <a:lnTo>
                  <a:pt x="14731" y="51794"/>
                </a:lnTo>
                <a:lnTo>
                  <a:pt x="14934" y="51454"/>
                </a:lnTo>
                <a:lnTo>
                  <a:pt x="15002" y="51047"/>
                </a:lnTo>
                <a:lnTo>
                  <a:pt x="15070" y="50640"/>
                </a:lnTo>
                <a:lnTo>
                  <a:pt x="15002" y="50165"/>
                </a:lnTo>
                <a:lnTo>
                  <a:pt x="14934" y="49825"/>
                </a:lnTo>
                <a:lnTo>
                  <a:pt x="14731" y="49418"/>
                </a:lnTo>
                <a:lnTo>
                  <a:pt x="14459" y="49146"/>
                </a:lnTo>
                <a:lnTo>
                  <a:pt x="14120" y="48875"/>
                </a:lnTo>
                <a:lnTo>
                  <a:pt x="13780" y="48671"/>
                </a:lnTo>
                <a:lnTo>
                  <a:pt x="13373" y="48536"/>
                </a:lnTo>
                <a:close/>
                <a:moveTo>
                  <a:pt x="12966" y="48332"/>
                </a:moveTo>
                <a:lnTo>
                  <a:pt x="13441" y="48400"/>
                </a:lnTo>
                <a:lnTo>
                  <a:pt x="13848" y="48536"/>
                </a:lnTo>
                <a:lnTo>
                  <a:pt x="14256" y="48739"/>
                </a:lnTo>
                <a:lnTo>
                  <a:pt x="14595" y="49011"/>
                </a:lnTo>
                <a:lnTo>
                  <a:pt x="14866" y="49350"/>
                </a:lnTo>
                <a:lnTo>
                  <a:pt x="15070" y="49757"/>
                </a:lnTo>
                <a:lnTo>
                  <a:pt x="15206" y="50165"/>
                </a:lnTo>
                <a:lnTo>
                  <a:pt x="15274" y="50640"/>
                </a:lnTo>
                <a:lnTo>
                  <a:pt x="15206" y="51047"/>
                </a:lnTo>
                <a:lnTo>
                  <a:pt x="15070" y="51522"/>
                </a:lnTo>
                <a:lnTo>
                  <a:pt x="14866" y="51862"/>
                </a:lnTo>
                <a:lnTo>
                  <a:pt x="14595" y="52201"/>
                </a:lnTo>
                <a:lnTo>
                  <a:pt x="14256" y="52473"/>
                </a:lnTo>
                <a:lnTo>
                  <a:pt x="13848" y="52676"/>
                </a:lnTo>
                <a:lnTo>
                  <a:pt x="13441" y="52812"/>
                </a:lnTo>
                <a:lnTo>
                  <a:pt x="12966" y="52880"/>
                </a:lnTo>
                <a:lnTo>
                  <a:pt x="12558" y="52812"/>
                </a:lnTo>
                <a:lnTo>
                  <a:pt x="12083" y="52676"/>
                </a:lnTo>
                <a:lnTo>
                  <a:pt x="11744" y="52473"/>
                </a:lnTo>
                <a:lnTo>
                  <a:pt x="11404" y="52201"/>
                </a:lnTo>
                <a:lnTo>
                  <a:pt x="11133" y="51862"/>
                </a:lnTo>
                <a:lnTo>
                  <a:pt x="10929" y="51522"/>
                </a:lnTo>
                <a:lnTo>
                  <a:pt x="10794" y="51047"/>
                </a:lnTo>
                <a:lnTo>
                  <a:pt x="10726" y="50640"/>
                </a:lnTo>
                <a:lnTo>
                  <a:pt x="10794" y="50165"/>
                </a:lnTo>
                <a:lnTo>
                  <a:pt x="10929" y="49757"/>
                </a:lnTo>
                <a:lnTo>
                  <a:pt x="11133" y="49350"/>
                </a:lnTo>
                <a:lnTo>
                  <a:pt x="11404" y="49011"/>
                </a:lnTo>
                <a:lnTo>
                  <a:pt x="11744" y="48739"/>
                </a:lnTo>
                <a:lnTo>
                  <a:pt x="12083" y="48536"/>
                </a:lnTo>
                <a:lnTo>
                  <a:pt x="12558" y="48400"/>
                </a:lnTo>
                <a:lnTo>
                  <a:pt x="12966" y="48332"/>
                </a:lnTo>
                <a:close/>
                <a:moveTo>
                  <a:pt x="3938" y="679"/>
                </a:moveTo>
                <a:lnTo>
                  <a:pt x="3259" y="747"/>
                </a:lnTo>
                <a:lnTo>
                  <a:pt x="2648" y="951"/>
                </a:lnTo>
                <a:lnTo>
                  <a:pt x="2105" y="1222"/>
                </a:lnTo>
                <a:lnTo>
                  <a:pt x="1630" y="1629"/>
                </a:lnTo>
                <a:lnTo>
                  <a:pt x="1290" y="2105"/>
                </a:lnTo>
                <a:lnTo>
                  <a:pt x="951" y="2648"/>
                </a:lnTo>
                <a:lnTo>
                  <a:pt x="747" y="3259"/>
                </a:lnTo>
                <a:lnTo>
                  <a:pt x="747" y="3870"/>
                </a:lnTo>
                <a:lnTo>
                  <a:pt x="747" y="50776"/>
                </a:lnTo>
                <a:lnTo>
                  <a:pt x="747" y="51387"/>
                </a:lnTo>
                <a:lnTo>
                  <a:pt x="951" y="51997"/>
                </a:lnTo>
                <a:lnTo>
                  <a:pt x="1290" y="52541"/>
                </a:lnTo>
                <a:lnTo>
                  <a:pt x="1630" y="53016"/>
                </a:lnTo>
                <a:lnTo>
                  <a:pt x="2105" y="53423"/>
                </a:lnTo>
                <a:lnTo>
                  <a:pt x="2648" y="53695"/>
                </a:lnTo>
                <a:lnTo>
                  <a:pt x="3259" y="53898"/>
                </a:lnTo>
                <a:lnTo>
                  <a:pt x="3938" y="53966"/>
                </a:lnTo>
                <a:lnTo>
                  <a:pt x="22062" y="53966"/>
                </a:lnTo>
                <a:lnTo>
                  <a:pt x="22741" y="53898"/>
                </a:lnTo>
                <a:lnTo>
                  <a:pt x="23352" y="53695"/>
                </a:lnTo>
                <a:lnTo>
                  <a:pt x="23895" y="53423"/>
                </a:lnTo>
                <a:lnTo>
                  <a:pt x="24370" y="53016"/>
                </a:lnTo>
                <a:lnTo>
                  <a:pt x="24709" y="52541"/>
                </a:lnTo>
                <a:lnTo>
                  <a:pt x="25049" y="51997"/>
                </a:lnTo>
                <a:lnTo>
                  <a:pt x="25252" y="51387"/>
                </a:lnTo>
                <a:lnTo>
                  <a:pt x="25320" y="50776"/>
                </a:lnTo>
                <a:lnTo>
                  <a:pt x="25320" y="3870"/>
                </a:lnTo>
                <a:lnTo>
                  <a:pt x="25252" y="3259"/>
                </a:lnTo>
                <a:lnTo>
                  <a:pt x="25049" y="2648"/>
                </a:lnTo>
                <a:lnTo>
                  <a:pt x="24709" y="2105"/>
                </a:lnTo>
                <a:lnTo>
                  <a:pt x="24370" y="1629"/>
                </a:lnTo>
                <a:lnTo>
                  <a:pt x="23895" y="1222"/>
                </a:lnTo>
                <a:lnTo>
                  <a:pt x="23352" y="951"/>
                </a:lnTo>
                <a:lnTo>
                  <a:pt x="22741" y="747"/>
                </a:lnTo>
                <a:lnTo>
                  <a:pt x="22062" y="679"/>
                </a:lnTo>
                <a:close/>
                <a:moveTo>
                  <a:pt x="22062" y="543"/>
                </a:moveTo>
                <a:lnTo>
                  <a:pt x="22741" y="611"/>
                </a:lnTo>
                <a:lnTo>
                  <a:pt x="23419" y="815"/>
                </a:lnTo>
                <a:lnTo>
                  <a:pt x="23963" y="1086"/>
                </a:lnTo>
                <a:lnTo>
                  <a:pt x="24438" y="1494"/>
                </a:lnTo>
                <a:lnTo>
                  <a:pt x="24845" y="2037"/>
                </a:lnTo>
                <a:lnTo>
                  <a:pt x="25184" y="2580"/>
                </a:lnTo>
                <a:lnTo>
                  <a:pt x="25388" y="3191"/>
                </a:lnTo>
                <a:lnTo>
                  <a:pt x="25456" y="3870"/>
                </a:lnTo>
                <a:lnTo>
                  <a:pt x="25456" y="50776"/>
                </a:lnTo>
                <a:lnTo>
                  <a:pt x="25388" y="51454"/>
                </a:lnTo>
                <a:lnTo>
                  <a:pt x="25184" y="52065"/>
                </a:lnTo>
                <a:lnTo>
                  <a:pt x="24845" y="52676"/>
                </a:lnTo>
                <a:lnTo>
                  <a:pt x="24438" y="53151"/>
                </a:lnTo>
                <a:lnTo>
                  <a:pt x="23963" y="53559"/>
                </a:lnTo>
                <a:lnTo>
                  <a:pt x="23419" y="53898"/>
                </a:lnTo>
                <a:lnTo>
                  <a:pt x="22741" y="54102"/>
                </a:lnTo>
                <a:lnTo>
                  <a:pt x="22062" y="54170"/>
                </a:lnTo>
                <a:lnTo>
                  <a:pt x="3938" y="54170"/>
                </a:lnTo>
                <a:lnTo>
                  <a:pt x="3259" y="54102"/>
                </a:lnTo>
                <a:lnTo>
                  <a:pt x="2580" y="53898"/>
                </a:lnTo>
                <a:lnTo>
                  <a:pt x="2037" y="53559"/>
                </a:lnTo>
                <a:lnTo>
                  <a:pt x="1562" y="53151"/>
                </a:lnTo>
                <a:lnTo>
                  <a:pt x="1154" y="52676"/>
                </a:lnTo>
                <a:lnTo>
                  <a:pt x="815" y="52065"/>
                </a:lnTo>
                <a:lnTo>
                  <a:pt x="611" y="51454"/>
                </a:lnTo>
                <a:lnTo>
                  <a:pt x="543" y="50776"/>
                </a:lnTo>
                <a:lnTo>
                  <a:pt x="543" y="3870"/>
                </a:lnTo>
                <a:lnTo>
                  <a:pt x="611" y="3191"/>
                </a:lnTo>
                <a:lnTo>
                  <a:pt x="815" y="2580"/>
                </a:lnTo>
                <a:lnTo>
                  <a:pt x="1154" y="2037"/>
                </a:lnTo>
                <a:lnTo>
                  <a:pt x="1562" y="1494"/>
                </a:lnTo>
                <a:lnTo>
                  <a:pt x="2037" y="1086"/>
                </a:lnTo>
                <a:lnTo>
                  <a:pt x="2580" y="815"/>
                </a:lnTo>
                <a:lnTo>
                  <a:pt x="3259" y="611"/>
                </a:lnTo>
                <a:lnTo>
                  <a:pt x="3938" y="543"/>
                </a:lnTo>
                <a:close/>
                <a:moveTo>
                  <a:pt x="3938" y="0"/>
                </a:moveTo>
                <a:lnTo>
                  <a:pt x="3123" y="68"/>
                </a:lnTo>
                <a:lnTo>
                  <a:pt x="2444" y="272"/>
                </a:lnTo>
                <a:lnTo>
                  <a:pt x="1765" y="611"/>
                </a:lnTo>
                <a:lnTo>
                  <a:pt x="1154" y="1154"/>
                </a:lnTo>
                <a:lnTo>
                  <a:pt x="679" y="1697"/>
                </a:lnTo>
                <a:lnTo>
                  <a:pt x="272" y="2376"/>
                </a:lnTo>
                <a:lnTo>
                  <a:pt x="68" y="3123"/>
                </a:lnTo>
                <a:lnTo>
                  <a:pt x="0" y="3870"/>
                </a:lnTo>
                <a:lnTo>
                  <a:pt x="0" y="50776"/>
                </a:lnTo>
                <a:lnTo>
                  <a:pt x="68" y="51522"/>
                </a:lnTo>
                <a:lnTo>
                  <a:pt x="272" y="52269"/>
                </a:lnTo>
                <a:lnTo>
                  <a:pt x="679" y="52948"/>
                </a:lnTo>
                <a:lnTo>
                  <a:pt x="1154" y="53559"/>
                </a:lnTo>
                <a:lnTo>
                  <a:pt x="1765" y="54034"/>
                </a:lnTo>
                <a:lnTo>
                  <a:pt x="2444" y="54373"/>
                </a:lnTo>
                <a:lnTo>
                  <a:pt x="3123" y="54645"/>
                </a:lnTo>
                <a:lnTo>
                  <a:pt x="3938" y="54713"/>
                </a:lnTo>
                <a:lnTo>
                  <a:pt x="22062" y="54713"/>
                </a:lnTo>
                <a:lnTo>
                  <a:pt x="22876" y="54645"/>
                </a:lnTo>
                <a:lnTo>
                  <a:pt x="23555" y="54373"/>
                </a:lnTo>
                <a:lnTo>
                  <a:pt x="24234" y="54034"/>
                </a:lnTo>
                <a:lnTo>
                  <a:pt x="24845" y="53559"/>
                </a:lnTo>
                <a:lnTo>
                  <a:pt x="25320" y="52948"/>
                </a:lnTo>
                <a:lnTo>
                  <a:pt x="25727" y="52269"/>
                </a:lnTo>
                <a:lnTo>
                  <a:pt x="25931" y="51522"/>
                </a:lnTo>
                <a:lnTo>
                  <a:pt x="25999" y="50776"/>
                </a:lnTo>
                <a:lnTo>
                  <a:pt x="25999" y="3870"/>
                </a:lnTo>
                <a:lnTo>
                  <a:pt x="25931" y="3123"/>
                </a:lnTo>
                <a:lnTo>
                  <a:pt x="25727" y="2376"/>
                </a:lnTo>
                <a:lnTo>
                  <a:pt x="25320" y="1697"/>
                </a:lnTo>
                <a:lnTo>
                  <a:pt x="24845" y="1154"/>
                </a:lnTo>
                <a:lnTo>
                  <a:pt x="24234" y="611"/>
                </a:lnTo>
                <a:lnTo>
                  <a:pt x="23555" y="272"/>
                </a:lnTo>
                <a:lnTo>
                  <a:pt x="22876" y="68"/>
                </a:lnTo>
                <a:lnTo>
                  <a:pt x="22062" y="0"/>
                </a:lnTo>
                <a:close/>
              </a:path>
            </a:pathLst>
          </a:custGeom>
          <a:solidFill>
            <a:srgbClr val="C7D3E6"/>
          </a:solidFill>
          <a:ln w="9525" cap="flat" cmpd="sng">
            <a:solidFill>
              <a:srgbClr val="92A8C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>
              <a:solidFill>
                <a:srgbClr val="3F5378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0" name="Google Shape;478;p31"/>
          <p:cNvSpPr/>
          <p:nvPr/>
        </p:nvSpPr>
        <p:spPr>
          <a:xfrm>
            <a:off x="2276682" y="3771338"/>
            <a:ext cx="1918260" cy="2635043"/>
          </a:xfrm>
          <a:custGeom>
            <a:avLst/>
            <a:gdLst/>
            <a:ahLst/>
            <a:cxnLst/>
            <a:rect l="l" t="t" r="r" b="b"/>
            <a:pathLst>
              <a:path w="25999" h="54713" extrusionOk="0">
                <a:moveTo>
                  <a:pt x="12966" y="2173"/>
                </a:moveTo>
                <a:lnTo>
                  <a:pt x="13169" y="2240"/>
                </a:lnTo>
                <a:lnTo>
                  <a:pt x="13373" y="2308"/>
                </a:lnTo>
                <a:lnTo>
                  <a:pt x="13441" y="2512"/>
                </a:lnTo>
                <a:lnTo>
                  <a:pt x="13509" y="2716"/>
                </a:lnTo>
                <a:lnTo>
                  <a:pt x="13441" y="2919"/>
                </a:lnTo>
                <a:lnTo>
                  <a:pt x="13373" y="3123"/>
                </a:lnTo>
                <a:lnTo>
                  <a:pt x="13169" y="3191"/>
                </a:lnTo>
                <a:lnTo>
                  <a:pt x="12966" y="3259"/>
                </a:lnTo>
                <a:lnTo>
                  <a:pt x="12762" y="3191"/>
                </a:lnTo>
                <a:lnTo>
                  <a:pt x="12626" y="3123"/>
                </a:lnTo>
                <a:lnTo>
                  <a:pt x="12491" y="2919"/>
                </a:lnTo>
                <a:lnTo>
                  <a:pt x="12423" y="2716"/>
                </a:lnTo>
                <a:lnTo>
                  <a:pt x="12491" y="2512"/>
                </a:lnTo>
                <a:lnTo>
                  <a:pt x="12626" y="2308"/>
                </a:lnTo>
                <a:lnTo>
                  <a:pt x="12762" y="2240"/>
                </a:lnTo>
                <a:lnTo>
                  <a:pt x="12966" y="2173"/>
                </a:lnTo>
                <a:close/>
                <a:moveTo>
                  <a:pt x="14934" y="4480"/>
                </a:moveTo>
                <a:lnTo>
                  <a:pt x="15002" y="4548"/>
                </a:lnTo>
                <a:lnTo>
                  <a:pt x="15070" y="4684"/>
                </a:lnTo>
                <a:lnTo>
                  <a:pt x="15138" y="4752"/>
                </a:lnTo>
                <a:lnTo>
                  <a:pt x="15070" y="4888"/>
                </a:lnTo>
                <a:lnTo>
                  <a:pt x="15002" y="5024"/>
                </a:lnTo>
                <a:lnTo>
                  <a:pt x="14934" y="5024"/>
                </a:lnTo>
                <a:lnTo>
                  <a:pt x="14799" y="5091"/>
                </a:lnTo>
                <a:lnTo>
                  <a:pt x="11065" y="5091"/>
                </a:lnTo>
                <a:lnTo>
                  <a:pt x="10929" y="5024"/>
                </a:lnTo>
                <a:lnTo>
                  <a:pt x="10861" y="5024"/>
                </a:lnTo>
                <a:lnTo>
                  <a:pt x="10794" y="4888"/>
                </a:lnTo>
                <a:lnTo>
                  <a:pt x="10726" y="4752"/>
                </a:lnTo>
                <a:lnTo>
                  <a:pt x="10794" y="4684"/>
                </a:lnTo>
                <a:lnTo>
                  <a:pt x="10861" y="4548"/>
                </a:lnTo>
                <a:lnTo>
                  <a:pt x="10929" y="4480"/>
                </a:lnTo>
                <a:close/>
                <a:moveTo>
                  <a:pt x="23963" y="7807"/>
                </a:moveTo>
                <a:lnTo>
                  <a:pt x="23963" y="7875"/>
                </a:lnTo>
                <a:lnTo>
                  <a:pt x="23963" y="46771"/>
                </a:lnTo>
                <a:lnTo>
                  <a:pt x="23963" y="46838"/>
                </a:lnTo>
                <a:lnTo>
                  <a:pt x="1969" y="46838"/>
                </a:lnTo>
                <a:lnTo>
                  <a:pt x="1969" y="46771"/>
                </a:lnTo>
                <a:lnTo>
                  <a:pt x="1969" y="7875"/>
                </a:lnTo>
                <a:lnTo>
                  <a:pt x="1969" y="7807"/>
                </a:lnTo>
                <a:close/>
                <a:moveTo>
                  <a:pt x="12558" y="48536"/>
                </a:moveTo>
                <a:lnTo>
                  <a:pt x="12151" y="48671"/>
                </a:lnTo>
                <a:lnTo>
                  <a:pt x="11812" y="48875"/>
                </a:lnTo>
                <a:lnTo>
                  <a:pt x="11472" y="49146"/>
                </a:lnTo>
                <a:lnTo>
                  <a:pt x="11269" y="49418"/>
                </a:lnTo>
                <a:lnTo>
                  <a:pt x="11065" y="49825"/>
                </a:lnTo>
                <a:lnTo>
                  <a:pt x="10929" y="50165"/>
                </a:lnTo>
                <a:lnTo>
                  <a:pt x="10861" y="50640"/>
                </a:lnTo>
                <a:lnTo>
                  <a:pt x="10929" y="51047"/>
                </a:lnTo>
                <a:lnTo>
                  <a:pt x="11065" y="51454"/>
                </a:lnTo>
                <a:lnTo>
                  <a:pt x="11269" y="51794"/>
                </a:lnTo>
                <a:lnTo>
                  <a:pt x="11472" y="52065"/>
                </a:lnTo>
                <a:lnTo>
                  <a:pt x="11812" y="52337"/>
                </a:lnTo>
                <a:lnTo>
                  <a:pt x="12151" y="52541"/>
                </a:lnTo>
                <a:lnTo>
                  <a:pt x="12558" y="52676"/>
                </a:lnTo>
                <a:lnTo>
                  <a:pt x="12966" y="52744"/>
                </a:lnTo>
                <a:lnTo>
                  <a:pt x="13373" y="52676"/>
                </a:lnTo>
                <a:lnTo>
                  <a:pt x="13780" y="52541"/>
                </a:lnTo>
                <a:lnTo>
                  <a:pt x="14120" y="52337"/>
                </a:lnTo>
                <a:lnTo>
                  <a:pt x="14459" y="52065"/>
                </a:lnTo>
                <a:lnTo>
                  <a:pt x="14731" y="51794"/>
                </a:lnTo>
                <a:lnTo>
                  <a:pt x="14934" y="51454"/>
                </a:lnTo>
                <a:lnTo>
                  <a:pt x="15002" y="51047"/>
                </a:lnTo>
                <a:lnTo>
                  <a:pt x="15070" y="50640"/>
                </a:lnTo>
                <a:lnTo>
                  <a:pt x="15002" y="50165"/>
                </a:lnTo>
                <a:lnTo>
                  <a:pt x="14934" y="49825"/>
                </a:lnTo>
                <a:lnTo>
                  <a:pt x="14731" y="49418"/>
                </a:lnTo>
                <a:lnTo>
                  <a:pt x="14459" y="49146"/>
                </a:lnTo>
                <a:lnTo>
                  <a:pt x="14120" y="48875"/>
                </a:lnTo>
                <a:lnTo>
                  <a:pt x="13780" y="48671"/>
                </a:lnTo>
                <a:lnTo>
                  <a:pt x="13373" y="48536"/>
                </a:lnTo>
                <a:close/>
                <a:moveTo>
                  <a:pt x="12966" y="48332"/>
                </a:moveTo>
                <a:lnTo>
                  <a:pt x="13441" y="48400"/>
                </a:lnTo>
                <a:lnTo>
                  <a:pt x="13848" y="48536"/>
                </a:lnTo>
                <a:lnTo>
                  <a:pt x="14256" y="48739"/>
                </a:lnTo>
                <a:lnTo>
                  <a:pt x="14595" y="49011"/>
                </a:lnTo>
                <a:lnTo>
                  <a:pt x="14866" y="49350"/>
                </a:lnTo>
                <a:lnTo>
                  <a:pt x="15070" y="49757"/>
                </a:lnTo>
                <a:lnTo>
                  <a:pt x="15206" y="50165"/>
                </a:lnTo>
                <a:lnTo>
                  <a:pt x="15274" y="50640"/>
                </a:lnTo>
                <a:lnTo>
                  <a:pt x="15206" y="51047"/>
                </a:lnTo>
                <a:lnTo>
                  <a:pt x="15070" y="51522"/>
                </a:lnTo>
                <a:lnTo>
                  <a:pt x="14866" y="51862"/>
                </a:lnTo>
                <a:lnTo>
                  <a:pt x="14595" y="52201"/>
                </a:lnTo>
                <a:lnTo>
                  <a:pt x="14256" y="52473"/>
                </a:lnTo>
                <a:lnTo>
                  <a:pt x="13848" y="52676"/>
                </a:lnTo>
                <a:lnTo>
                  <a:pt x="13441" y="52812"/>
                </a:lnTo>
                <a:lnTo>
                  <a:pt x="12966" y="52880"/>
                </a:lnTo>
                <a:lnTo>
                  <a:pt x="12558" y="52812"/>
                </a:lnTo>
                <a:lnTo>
                  <a:pt x="12083" y="52676"/>
                </a:lnTo>
                <a:lnTo>
                  <a:pt x="11744" y="52473"/>
                </a:lnTo>
                <a:lnTo>
                  <a:pt x="11404" y="52201"/>
                </a:lnTo>
                <a:lnTo>
                  <a:pt x="11133" y="51862"/>
                </a:lnTo>
                <a:lnTo>
                  <a:pt x="10929" y="51522"/>
                </a:lnTo>
                <a:lnTo>
                  <a:pt x="10794" y="51047"/>
                </a:lnTo>
                <a:lnTo>
                  <a:pt x="10726" y="50640"/>
                </a:lnTo>
                <a:lnTo>
                  <a:pt x="10794" y="50165"/>
                </a:lnTo>
                <a:lnTo>
                  <a:pt x="10929" y="49757"/>
                </a:lnTo>
                <a:lnTo>
                  <a:pt x="11133" y="49350"/>
                </a:lnTo>
                <a:lnTo>
                  <a:pt x="11404" y="49011"/>
                </a:lnTo>
                <a:lnTo>
                  <a:pt x="11744" y="48739"/>
                </a:lnTo>
                <a:lnTo>
                  <a:pt x="12083" y="48536"/>
                </a:lnTo>
                <a:lnTo>
                  <a:pt x="12558" y="48400"/>
                </a:lnTo>
                <a:lnTo>
                  <a:pt x="12966" y="48332"/>
                </a:lnTo>
                <a:close/>
                <a:moveTo>
                  <a:pt x="3938" y="679"/>
                </a:moveTo>
                <a:lnTo>
                  <a:pt x="3259" y="747"/>
                </a:lnTo>
                <a:lnTo>
                  <a:pt x="2648" y="951"/>
                </a:lnTo>
                <a:lnTo>
                  <a:pt x="2105" y="1222"/>
                </a:lnTo>
                <a:lnTo>
                  <a:pt x="1630" y="1629"/>
                </a:lnTo>
                <a:lnTo>
                  <a:pt x="1290" y="2105"/>
                </a:lnTo>
                <a:lnTo>
                  <a:pt x="951" y="2648"/>
                </a:lnTo>
                <a:lnTo>
                  <a:pt x="747" y="3259"/>
                </a:lnTo>
                <a:lnTo>
                  <a:pt x="747" y="3870"/>
                </a:lnTo>
                <a:lnTo>
                  <a:pt x="747" y="50776"/>
                </a:lnTo>
                <a:lnTo>
                  <a:pt x="747" y="51387"/>
                </a:lnTo>
                <a:lnTo>
                  <a:pt x="951" y="51997"/>
                </a:lnTo>
                <a:lnTo>
                  <a:pt x="1290" y="52541"/>
                </a:lnTo>
                <a:lnTo>
                  <a:pt x="1630" y="53016"/>
                </a:lnTo>
                <a:lnTo>
                  <a:pt x="2105" y="53423"/>
                </a:lnTo>
                <a:lnTo>
                  <a:pt x="2648" y="53695"/>
                </a:lnTo>
                <a:lnTo>
                  <a:pt x="3259" y="53898"/>
                </a:lnTo>
                <a:lnTo>
                  <a:pt x="3938" y="53966"/>
                </a:lnTo>
                <a:lnTo>
                  <a:pt x="22062" y="53966"/>
                </a:lnTo>
                <a:lnTo>
                  <a:pt x="22741" y="53898"/>
                </a:lnTo>
                <a:lnTo>
                  <a:pt x="23352" y="53695"/>
                </a:lnTo>
                <a:lnTo>
                  <a:pt x="23895" y="53423"/>
                </a:lnTo>
                <a:lnTo>
                  <a:pt x="24370" y="53016"/>
                </a:lnTo>
                <a:lnTo>
                  <a:pt x="24709" y="52541"/>
                </a:lnTo>
                <a:lnTo>
                  <a:pt x="25049" y="51997"/>
                </a:lnTo>
                <a:lnTo>
                  <a:pt x="25252" y="51387"/>
                </a:lnTo>
                <a:lnTo>
                  <a:pt x="25320" y="50776"/>
                </a:lnTo>
                <a:lnTo>
                  <a:pt x="25320" y="3870"/>
                </a:lnTo>
                <a:lnTo>
                  <a:pt x="25252" y="3259"/>
                </a:lnTo>
                <a:lnTo>
                  <a:pt x="25049" y="2648"/>
                </a:lnTo>
                <a:lnTo>
                  <a:pt x="24709" y="2105"/>
                </a:lnTo>
                <a:lnTo>
                  <a:pt x="24370" y="1629"/>
                </a:lnTo>
                <a:lnTo>
                  <a:pt x="23895" y="1222"/>
                </a:lnTo>
                <a:lnTo>
                  <a:pt x="23352" y="951"/>
                </a:lnTo>
                <a:lnTo>
                  <a:pt x="22741" y="747"/>
                </a:lnTo>
                <a:lnTo>
                  <a:pt x="22062" y="679"/>
                </a:lnTo>
                <a:close/>
                <a:moveTo>
                  <a:pt x="22062" y="543"/>
                </a:moveTo>
                <a:lnTo>
                  <a:pt x="22741" y="611"/>
                </a:lnTo>
                <a:lnTo>
                  <a:pt x="23419" y="815"/>
                </a:lnTo>
                <a:lnTo>
                  <a:pt x="23963" y="1086"/>
                </a:lnTo>
                <a:lnTo>
                  <a:pt x="24438" y="1494"/>
                </a:lnTo>
                <a:lnTo>
                  <a:pt x="24845" y="2037"/>
                </a:lnTo>
                <a:lnTo>
                  <a:pt x="25184" y="2580"/>
                </a:lnTo>
                <a:lnTo>
                  <a:pt x="25388" y="3191"/>
                </a:lnTo>
                <a:lnTo>
                  <a:pt x="25456" y="3870"/>
                </a:lnTo>
                <a:lnTo>
                  <a:pt x="25456" y="50776"/>
                </a:lnTo>
                <a:lnTo>
                  <a:pt x="25388" y="51454"/>
                </a:lnTo>
                <a:lnTo>
                  <a:pt x="25184" y="52065"/>
                </a:lnTo>
                <a:lnTo>
                  <a:pt x="24845" y="52676"/>
                </a:lnTo>
                <a:lnTo>
                  <a:pt x="24438" y="53151"/>
                </a:lnTo>
                <a:lnTo>
                  <a:pt x="23963" y="53559"/>
                </a:lnTo>
                <a:lnTo>
                  <a:pt x="23419" y="53898"/>
                </a:lnTo>
                <a:lnTo>
                  <a:pt x="22741" y="54102"/>
                </a:lnTo>
                <a:lnTo>
                  <a:pt x="22062" y="54170"/>
                </a:lnTo>
                <a:lnTo>
                  <a:pt x="3938" y="54170"/>
                </a:lnTo>
                <a:lnTo>
                  <a:pt x="3259" y="54102"/>
                </a:lnTo>
                <a:lnTo>
                  <a:pt x="2580" y="53898"/>
                </a:lnTo>
                <a:lnTo>
                  <a:pt x="2037" y="53559"/>
                </a:lnTo>
                <a:lnTo>
                  <a:pt x="1562" y="53151"/>
                </a:lnTo>
                <a:lnTo>
                  <a:pt x="1154" y="52676"/>
                </a:lnTo>
                <a:lnTo>
                  <a:pt x="815" y="52065"/>
                </a:lnTo>
                <a:lnTo>
                  <a:pt x="611" y="51454"/>
                </a:lnTo>
                <a:lnTo>
                  <a:pt x="543" y="50776"/>
                </a:lnTo>
                <a:lnTo>
                  <a:pt x="543" y="3870"/>
                </a:lnTo>
                <a:lnTo>
                  <a:pt x="611" y="3191"/>
                </a:lnTo>
                <a:lnTo>
                  <a:pt x="815" y="2580"/>
                </a:lnTo>
                <a:lnTo>
                  <a:pt x="1154" y="2037"/>
                </a:lnTo>
                <a:lnTo>
                  <a:pt x="1562" y="1494"/>
                </a:lnTo>
                <a:lnTo>
                  <a:pt x="2037" y="1086"/>
                </a:lnTo>
                <a:lnTo>
                  <a:pt x="2580" y="815"/>
                </a:lnTo>
                <a:lnTo>
                  <a:pt x="3259" y="611"/>
                </a:lnTo>
                <a:lnTo>
                  <a:pt x="3938" y="543"/>
                </a:lnTo>
                <a:close/>
                <a:moveTo>
                  <a:pt x="3938" y="0"/>
                </a:moveTo>
                <a:lnTo>
                  <a:pt x="3123" y="68"/>
                </a:lnTo>
                <a:lnTo>
                  <a:pt x="2444" y="272"/>
                </a:lnTo>
                <a:lnTo>
                  <a:pt x="1765" y="611"/>
                </a:lnTo>
                <a:lnTo>
                  <a:pt x="1154" y="1154"/>
                </a:lnTo>
                <a:lnTo>
                  <a:pt x="679" y="1697"/>
                </a:lnTo>
                <a:lnTo>
                  <a:pt x="272" y="2376"/>
                </a:lnTo>
                <a:lnTo>
                  <a:pt x="68" y="3123"/>
                </a:lnTo>
                <a:lnTo>
                  <a:pt x="0" y="3870"/>
                </a:lnTo>
                <a:lnTo>
                  <a:pt x="0" y="50776"/>
                </a:lnTo>
                <a:lnTo>
                  <a:pt x="68" y="51522"/>
                </a:lnTo>
                <a:lnTo>
                  <a:pt x="272" y="52269"/>
                </a:lnTo>
                <a:lnTo>
                  <a:pt x="679" y="52948"/>
                </a:lnTo>
                <a:lnTo>
                  <a:pt x="1154" y="53559"/>
                </a:lnTo>
                <a:lnTo>
                  <a:pt x="1765" y="54034"/>
                </a:lnTo>
                <a:lnTo>
                  <a:pt x="2444" y="54373"/>
                </a:lnTo>
                <a:lnTo>
                  <a:pt x="3123" y="54645"/>
                </a:lnTo>
                <a:lnTo>
                  <a:pt x="3938" y="54713"/>
                </a:lnTo>
                <a:lnTo>
                  <a:pt x="22062" y="54713"/>
                </a:lnTo>
                <a:lnTo>
                  <a:pt x="22876" y="54645"/>
                </a:lnTo>
                <a:lnTo>
                  <a:pt x="23555" y="54373"/>
                </a:lnTo>
                <a:lnTo>
                  <a:pt x="24234" y="54034"/>
                </a:lnTo>
                <a:lnTo>
                  <a:pt x="24845" y="53559"/>
                </a:lnTo>
                <a:lnTo>
                  <a:pt x="25320" y="52948"/>
                </a:lnTo>
                <a:lnTo>
                  <a:pt x="25727" y="52269"/>
                </a:lnTo>
                <a:lnTo>
                  <a:pt x="25931" y="51522"/>
                </a:lnTo>
                <a:lnTo>
                  <a:pt x="25999" y="50776"/>
                </a:lnTo>
                <a:lnTo>
                  <a:pt x="25999" y="3870"/>
                </a:lnTo>
                <a:lnTo>
                  <a:pt x="25931" y="3123"/>
                </a:lnTo>
                <a:lnTo>
                  <a:pt x="25727" y="2376"/>
                </a:lnTo>
                <a:lnTo>
                  <a:pt x="25320" y="1697"/>
                </a:lnTo>
                <a:lnTo>
                  <a:pt x="24845" y="1154"/>
                </a:lnTo>
                <a:lnTo>
                  <a:pt x="24234" y="611"/>
                </a:lnTo>
                <a:lnTo>
                  <a:pt x="23555" y="272"/>
                </a:lnTo>
                <a:lnTo>
                  <a:pt x="22876" y="68"/>
                </a:lnTo>
                <a:lnTo>
                  <a:pt x="22062" y="0"/>
                </a:lnTo>
                <a:close/>
              </a:path>
            </a:pathLst>
          </a:custGeom>
          <a:solidFill>
            <a:srgbClr val="C7D3E6"/>
          </a:solidFill>
          <a:ln w="9525" cap="flat" cmpd="sng">
            <a:solidFill>
              <a:srgbClr val="92A8C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>
              <a:solidFill>
                <a:srgbClr val="3F5378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4" name="Google Shape;478;p31"/>
          <p:cNvSpPr/>
          <p:nvPr/>
        </p:nvSpPr>
        <p:spPr>
          <a:xfrm>
            <a:off x="4517074" y="3808809"/>
            <a:ext cx="1918260" cy="2635043"/>
          </a:xfrm>
          <a:custGeom>
            <a:avLst/>
            <a:gdLst/>
            <a:ahLst/>
            <a:cxnLst/>
            <a:rect l="l" t="t" r="r" b="b"/>
            <a:pathLst>
              <a:path w="25999" h="54713" extrusionOk="0">
                <a:moveTo>
                  <a:pt x="12966" y="2173"/>
                </a:moveTo>
                <a:lnTo>
                  <a:pt x="13169" y="2240"/>
                </a:lnTo>
                <a:lnTo>
                  <a:pt x="13373" y="2308"/>
                </a:lnTo>
                <a:lnTo>
                  <a:pt x="13441" y="2512"/>
                </a:lnTo>
                <a:lnTo>
                  <a:pt x="13509" y="2716"/>
                </a:lnTo>
                <a:lnTo>
                  <a:pt x="13441" y="2919"/>
                </a:lnTo>
                <a:lnTo>
                  <a:pt x="13373" y="3123"/>
                </a:lnTo>
                <a:lnTo>
                  <a:pt x="13169" y="3191"/>
                </a:lnTo>
                <a:lnTo>
                  <a:pt x="12966" y="3259"/>
                </a:lnTo>
                <a:lnTo>
                  <a:pt x="12762" y="3191"/>
                </a:lnTo>
                <a:lnTo>
                  <a:pt x="12626" y="3123"/>
                </a:lnTo>
                <a:lnTo>
                  <a:pt x="12491" y="2919"/>
                </a:lnTo>
                <a:lnTo>
                  <a:pt x="12423" y="2716"/>
                </a:lnTo>
                <a:lnTo>
                  <a:pt x="12491" y="2512"/>
                </a:lnTo>
                <a:lnTo>
                  <a:pt x="12626" y="2308"/>
                </a:lnTo>
                <a:lnTo>
                  <a:pt x="12762" y="2240"/>
                </a:lnTo>
                <a:lnTo>
                  <a:pt x="12966" y="2173"/>
                </a:lnTo>
                <a:close/>
                <a:moveTo>
                  <a:pt x="14934" y="4480"/>
                </a:moveTo>
                <a:lnTo>
                  <a:pt x="15002" y="4548"/>
                </a:lnTo>
                <a:lnTo>
                  <a:pt x="15070" y="4684"/>
                </a:lnTo>
                <a:lnTo>
                  <a:pt x="15138" y="4752"/>
                </a:lnTo>
                <a:lnTo>
                  <a:pt x="15070" y="4888"/>
                </a:lnTo>
                <a:lnTo>
                  <a:pt x="15002" y="5024"/>
                </a:lnTo>
                <a:lnTo>
                  <a:pt x="14934" y="5024"/>
                </a:lnTo>
                <a:lnTo>
                  <a:pt x="14799" y="5091"/>
                </a:lnTo>
                <a:lnTo>
                  <a:pt x="11065" y="5091"/>
                </a:lnTo>
                <a:lnTo>
                  <a:pt x="10929" y="5024"/>
                </a:lnTo>
                <a:lnTo>
                  <a:pt x="10861" y="5024"/>
                </a:lnTo>
                <a:lnTo>
                  <a:pt x="10794" y="4888"/>
                </a:lnTo>
                <a:lnTo>
                  <a:pt x="10726" y="4752"/>
                </a:lnTo>
                <a:lnTo>
                  <a:pt x="10794" y="4684"/>
                </a:lnTo>
                <a:lnTo>
                  <a:pt x="10861" y="4548"/>
                </a:lnTo>
                <a:lnTo>
                  <a:pt x="10929" y="4480"/>
                </a:lnTo>
                <a:close/>
                <a:moveTo>
                  <a:pt x="23963" y="7807"/>
                </a:moveTo>
                <a:lnTo>
                  <a:pt x="23963" y="7875"/>
                </a:lnTo>
                <a:lnTo>
                  <a:pt x="23963" y="46771"/>
                </a:lnTo>
                <a:lnTo>
                  <a:pt x="23963" y="46838"/>
                </a:lnTo>
                <a:lnTo>
                  <a:pt x="1969" y="46838"/>
                </a:lnTo>
                <a:lnTo>
                  <a:pt x="1969" y="46771"/>
                </a:lnTo>
                <a:lnTo>
                  <a:pt x="1969" y="7875"/>
                </a:lnTo>
                <a:lnTo>
                  <a:pt x="1969" y="7807"/>
                </a:lnTo>
                <a:close/>
                <a:moveTo>
                  <a:pt x="12558" y="48536"/>
                </a:moveTo>
                <a:lnTo>
                  <a:pt x="12151" y="48671"/>
                </a:lnTo>
                <a:lnTo>
                  <a:pt x="11812" y="48875"/>
                </a:lnTo>
                <a:lnTo>
                  <a:pt x="11472" y="49146"/>
                </a:lnTo>
                <a:lnTo>
                  <a:pt x="11269" y="49418"/>
                </a:lnTo>
                <a:lnTo>
                  <a:pt x="11065" y="49825"/>
                </a:lnTo>
                <a:lnTo>
                  <a:pt x="10929" y="50165"/>
                </a:lnTo>
                <a:lnTo>
                  <a:pt x="10861" y="50640"/>
                </a:lnTo>
                <a:lnTo>
                  <a:pt x="10929" y="51047"/>
                </a:lnTo>
                <a:lnTo>
                  <a:pt x="11065" y="51454"/>
                </a:lnTo>
                <a:lnTo>
                  <a:pt x="11269" y="51794"/>
                </a:lnTo>
                <a:lnTo>
                  <a:pt x="11472" y="52065"/>
                </a:lnTo>
                <a:lnTo>
                  <a:pt x="11812" y="52337"/>
                </a:lnTo>
                <a:lnTo>
                  <a:pt x="12151" y="52541"/>
                </a:lnTo>
                <a:lnTo>
                  <a:pt x="12558" y="52676"/>
                </a:lnTo>
                <a:lnTo>
                  <a:pt x="12966" y="52744"/>
                </a:lnTo>
                <a:lnTo>
                  <a:pt x="13373" y="52676"/>
                </a:lnTo>
                <a:lnTo>
                  <a:pt x="13780" y="52541"/>
                </a:lnTo>
                <a:lnTo>
                  <a:pt x="14120" y="52337"/>
                </a:lnTo>
                <a:lnTo>
                  <a:pt x="14459" y="52065"/>
                </a:lnTo>
                <a:lnTo>
                  <a:pt x="14731" y="51794"/>
                </a:lnTo>
                <a:lnTo>
                  <a:pt x="14934" y="51454"/>
                </a:lnTo>
                <a:lnTo>
                  <a:pt x="15002" y="51047"/>
                </a:lnTo>
                <a:lnTo>
                  <a:pt x="15070" y="50640"/>
                </a:lnTo>
                <a:lnTo>
                  <a:pt x="15002" y="50165"/>
                </a:lnTo>
                <a:lnTo>
                  <a:pt x="14934" y="49825"/>
                </a:lnTo>
                <a:lnTo>
                  <a:pt x="14731" y="49418"/>
                </a:lnTo>
                <a:lnTo>
                  <a:pt x="14459" y="49146"/>
                </a:lnTo>
                <a:lnTo>
                  <a:pt x="14120" y="48875"/>
                </a:lnTo>
                <a:lnTo>
                  <a:pt x="13780" y="48671"/>
                </a:lnTo>
                <a:lnTo>
                  <a:pt x="13373" y="48536"/>
                </a:lnTo>
                <a:close/>
                <a:moveTo>
                  <a:pt x="12966" y="48332"/>
                </a:moveTo>
                <a:lnTo>
                  <a:pt x="13441" y="48400"/>
                </a:lnTo>
                <a:lnTo>
                  <a:pt x="13848" y="48536"/>
                </a:lnTo>
                <a:lnTo>
                  <a:pt x="14256" y="48739"/>
                </a:lnTo>
                <a:lnTo>
                  <a:pt x="14595" y="49011"/>
                </a:lnTo>
                <a:lnTo>
                  <a:pt x="14866" y="49350"/>
                </a:lnTo>
                <a:lnTo>
                  <a:pt x="15070" y="49757"/>
                </a:lnTo>
                <a:lnTo>
                  <a:pt x="15206" y="50165"/>
                </a:lnTo>
                <a:lnTo>
                  <a:pt x="15274" y="50640"/>
                </a:lnTo>
                <a:lnTo>
                  <a:pt x="15206" y="51047"/>
                </a:lnTo>
                <a:lnTo>
                  <a:pt x="15070" y="51522"/>
                </a:lnTo>
                <a:lnTo>
                  <a:pt x="14866" y="51862"/>
                </a:lnTo>
                <a:lnTo>
                  <a:pt x="14595" y="52201"/>
                </a:lnTo>
                <a:lnTo>
                  <a:pt x="14256" y="52473"/>
                </a:lnTo>
                <a:lnTo>
                  <a:pt x="13848" y="52676"/>
                </a:lnTo>
                <a:lnTo>
                  <a:pt x="13441" y="52812"/>
                </a:lnTo>
                <a:lnTo>
                  <a:pt x="12966" y="52880"/>
                </a:lnTo>
                <a:lnTo>
                  <a:pt x="12558" y="52812"/>
                </a:lnTo>
                <a:lnTo>
                  <a:pt x="12083" y="52676"/>
                </a:lnTo>
                <a:lnTo>
                  <a:pt x="11744" y="52473"/>
                </a:lnTo>
                <a:lnTo>
                  <a:pt x="11404" y="52201"/>
                </a:lnTo>
                <a:lnTo>
                  <a:pt x="11133" y="51862"/>
                </a:lnTo>
                <a:lnTo>
                  <a:pt x="10929" y="51522"/>
                </a:lnTo>
                <a:lnTo>
                  <a:pt x="10794" y="51047"/>
                </a:lnTo>
                <a:lnTo>
                  <a:pt x="10726" y="50640"/>
                </a:lnTo>
                <a:lnTo>
                  <a:pt x="10794" y="50165"/>
                </a:lnTo>
                <a:lnTo>
                  <a:pt x="10929" y="49757"/>
                </a:lnTo>
                <a:lnTo>
                  <a:pt x="11133" y="49350"/>
                </a:lnTo>
                <a:lnTo>
                  <a:pt x="11404" y="49011"/>
                </a:lnTo>
                <a:lnTo>
                  <a:pt x="11744" y="48739"/>
                </a:lnTo>
                <a:lnTo>
                  <a:pt x="12083" y="48536"/>
                </a:lnTo>
                <a:lnTo>
                  <a:pt x="12558" y="48400"/>
                </a:lnTo>
                <a:lnTo>
                  <a:pt x="12966" y="48332"/>
                </a:lnTo>
                <a:close/>
                <a:moveTo>
                  <a:pt x="3938" y="679"/>
                </a:moveTo>
                <a:lnTo>
                  <a:pt x="3259" y="747"/>
                </a:lnTo>
                <a:lnTo>
                  <a:pt x="2648" y="951"/>
                </a:lnTo>
                <a:lnTo>
                  <a:pt x="2105" y="1222"/>
                </a:lnTo>
                <a:lnTo>
                  <a:pt x="1630" y="1629"/>
                </a:lnTo>
                <a:lnTo>
                  <a:pt x="1290" y="2105"/>
                </a:lnTo>
                <a:lnTo>
                  <a:pt x="951" y="2648"/>
                </a:lnTo>
                <a:lnTo>
                  <a:pt x="747" y="3259"/>
                </a:lnTo>
                <a:lnTo>
                  <a:pt x="747" y="3870"/>
                </a:lnTo>
                <a:lnTo>
                  <a:pt x="747" y="50776"/>
                </a:lnTo>
                <a:lnTo>
                  <a:pt x="747" y="51387"/>
                </a:lnTo>
                <a:lnTo>
                  <a:pt x="951" y="51997"/>
                </a:lnTo>
                <a:lnTo>
                  <a:pt x="1290" y="52541"/>
                </a:lnTo>
                <a:lnTo>
                  <a:pt x="1630" y="53016"/>
                </a:lnTo>
                <a:lnTo>
                  <a:pt x="2105" y="53423"/>
                </a:lnTo>
                <a:lnTo>
                  <a:pt x="2648" y="53695"/>
                </a:lnTo>
                <a:lnTo>
                  <a:pt x="3259" y="53898"/>
                </a:lnTo>
                <a:lnTo>
                  <a:pt x="3938" y="53966"/>
                </a:lnTo>
                <a:lnTo>
                  <a:pt x="22062" y="53966"/>
                </a:lnTo>
                <a:lnTo>
                  <a:pt x="22741" y="53898"/>
                </a:lnTo>
                <a:lnTo>
                  <a:pt x="23352" y="53695"/>
                </a:lnTo>
                <a:lnTo>
                  <a:pt x="23895" y="53423"/>
                </a:lnTo>
                <a:lnTo>
                  <a:pt x="24370" y="53016"/>
                </a:lnTo>
                <a:lnTo>
                  <a:pt x="24709" y="52541"/>
                </a:lnTo>
                <a:lnTo>
                  <a:pt x="25049" y="51997"/>
                </a:lnTo>
                <a:lnTo>
                  <a:pt x="25252" y="51387"/>
                </a:lnTo>
                <a:lnTo>
                  <a:pt x="25320" y="50776"/>
                </a:lnTo>
                <a:lnTo>
                  <a:pt x="25320" y="3870"/>
                </a:lnTo>
                <a:lnTo>
                  <a:pt x="25252" y="3259"/>
                </a:lnTo>
                <a:lnTo>
                  <a:pt x="25049" y="2648"/>
                </a:lnTo>
                <a:lnTo>
                  <a:pt x="24709" y="2105"/>
                </a:lnTo>
                <a:lnTo>
                  <a:pt x="24370" y="1629"/>
                </a:lnTo>
                <a:lnTo>
                  <a:pt x="23895" y="1222"/>
                </a:lnTo>
                <a:lnTo>
                  <a:pt x="23352" y="951"/>
                </a:lnTo>
                <a:lnTo>
                  <a:pt x="22741" y="747"/>
                </a:lnTo>
                <a:lnTo>
                  <a:pt x="22062" y="679"/>
                </a:lnTo>
                <a:close/>
                <a:moveTo>
                  <a:pt x="22062" y="543"/>
                </a:moveTo>
                <a:lnTo>
                  <a:pt x="22741" y="611"/>
                </a:lnTo>
                <a:lnTo>
                  <a:pt x="23419" y="815"/>
                </a:lnTo>
                <a:lnTo>
                  <a:pt x="23963" y="1086"/>
                </a:lnTo>
                <a:lnTo>
                  <a:pt x="24438" y="1494"/>
                </a:lnTo>
                <a:lnTo>
                  <a:pt x="24845" y="2037"/>
                </a:lnTo>
                <a:lnTo>
                  <a:pt x="25184" y="2580"/>
                </a:lnTo>
                <a:lnTo>
                  <a:pt x="25388" y="3191"/>
                </a:lnTo>
                <a:lnTo>
                  <a:pt x="25456" y="3870"/>
                </a:lnTo>
                <a:lnTo>
                  <a:pt x="25456" y="50776"/>
                </a:lnTo>
                <a:lnTo>
                  <a:pt x="25388" y="51454"/>
                </a:lnTo>
                <a:lnTo>
                  <a:pt x="25184" y="52065"/>
                </a:lnTo>
                <a:lnTo>
                  <a:pt x="24845" y="52676"/>
                </a:lnTo>
                <a:lnTo>
                  <a:pt x="24438" y="53151"/>
                </a:lnTo>
                <a:lnTo>
                  <a:pt x="23963" y="53559"/>
                </a:lnTo>
                <a:lnTo>
                  <a:pt x="23419" y="53898"/>
                </a:lnTo>
                <a:lnTo>
                  <a:pt x="22741" y="54102"/>
                </a:lnTo>
                <a:lnTo>
                  <a:pt x="22062" y="54170"/>
                </a:lnTo>
                <a:lnTo>
                  <a:pt x="3938" y="54170"/>
                </a:lnTo>
                <a:lnTo>
                  <a:pt x="3259" y="54102"/>
                </a:lnTo>
                <a:lnTo>
                  <a:pt x="2580" y="53898"/>
                </a:lnTo>
                <a:lnTo>
                  <a:pt x="2037" y="53559"/>
                </a:lnTo>
                <a:lnTo>
                  <a:pt x="1562" y="53151"/>
                </a:lnTo>
                <a:lnTo>
                  <a:pt x="1154" y="52676"/>
                </a:lnTo>
                <a:lnTo>
                  <a:pt x="815" y="52065"/>
                </a:lnTo>
                <a:lnTo>
                  <a:pt x="611" y="51454"/>
                </a:lnTo>
                <a:lnTo>
                  <a:pt x="543" y="50776"/>
                </a:lnTo>
                <a:lnTo>
                  <a:pt x="543" y="3870"/>
                </a:lnTo>
                <a:lnTo>
                  <a:pt x="611" y="3191"/>
                </a:lnTo>
                <a:lnTo>
                  <a:pt x="815" y="2580"/>
                </a:lnTo>
                <a:lnTo>
                  <a:pt x="1154" y="2037"/>
                </a:lnTo>
                <a:lnTo>
                  <a:pt x="1562" y="1494"/>
                </a:lnTo>
                <a:lnTo>
                  <a:pt x="2037" y="1086"/>
                </a:lnTo>
                <a:lnTo>
                  <a:pt x="2580" y="815"/>
                </a:lnTo>
                <a:lnTo>
                  <a:pt x="3259" y="611"/>
                </a:lnTo>
                <a:lnTo>
                  <a:pt x="3938" y="543"/>
                </a:lnTo>
                <a:close/>
                <a:moveTo>
                  <a:pt x="3938" y="0"/>
                </a:moveTo>
                <a:lnTo>
                  <a:pt x="3123" y="68"/>
                </a:lnTo>
                <a:lnTo>
                  <a:pt x="2444" y="272"/>
                </a:lnTo>
                <a:lnTo>
                  <a:pt x="1765" y="611"/>
                </a:lnTo>
                <a:lnTo>
                  <a:pt x="1154" y="1154"/>
                </a:lnTo>
                <a:lnTo>
                  <a:pt x="679" y="1697"/>
                </a:lnTo>
                <a:lnTo>
                  <a:pt x="272" y="2376"/>
                </a:lnTo>
                <a:lnTo>
                  <a:pt x="68" y="3123"/>
                </a:lnTo>
                <a:lnTo>
                  <a:pt x="0" y="3870"/>
                </a:lnTo>
                <a:lnTo>
                  <a:pt x="0" y="50776"/>
                </a:lnTo>
                <a:lnTo>
                  <a:pt x="68" y="51522"/>
                </a:lnTo>
                <a:lnTo>
                  <a:pt x="272" y="52269"/>
                </a:lnTo>
                <a:lnTo>
                  <a:pt x="679" y="52948"/>
                </a:lnTo>
                <a:lnTo>
                  <a:pt x="1154" y="53559"/>
                </a:lnTo>
                <a:lnTo>
                  <a:pt x="1765" y="54034"/>
                </a:lnTo>
                <a:lnTo>
                  <a:pt x="2444" y="54373"/>
                </a:lnTo>
                <a:lnTo>
                  <a:pt x="3123" y="54645"/>
                </a:lnTo>
                <a:lnTo>
                  <a:pt x="3938" y="54713"/>
                </a:lnTo>
                <a:lnTo>
                  <a:pt x="22062" y="54713"/>
                </a:lnTo>
                <a:lnTo>
                  <a:pt x="22876" y="54645"/>
                </a:lnTo>
                <a:lnTo>
                  <a:pt x="23555" y="54373"/>
                </a:lnTo>
                <a:lnTo>
                  <a:pt x="24234" y="54034"/>
                </a:lnTo>
                <a:lnTo>
                  <a:pt x="24845" y="53559"/>
                </a:lnTo>
                <a:lnTo>
                  <a:pt x="25320" y="52948"/>
                </a:lnTo>
                <a:lnTo>
                  <a:pt x="25727" y="52269"/>
                </a:lnTo>
                <a:lnTo>
                  <a:pt x="25931" y="51522"/>
                </a:lnTo>
                <a:lnTo>
                  <a:pt x="25999" y="50776"/>
                </a:lnTo>
                <a:lnTo>
                  <a:pt x="25999" y="3870"/>
                </a:lnTo>
                <a:lnTo>
                  <a:pt x="25931" y="3123"/>
                </a:lnTo>
                <a:lnTo>
                  <a:pt x="25727" y="2376"/>
                </a:lnTo>
                <a:lnTo>
                  <a:pt x="25320" y="1697"/>
                </a:lnTo>
                <a:lnTo>
                  <a:pt x="24845" y="1154"/>
                </a:lnTo>
                <a:lnTo>
                  <a:pt x="24234" y="611"/>
                </a:lnTo>
                <a:lnTo>
                  <a:pt x="23555" y="272"/>
                </a:lnTo>
                <a:lnTo>
                  <a:pt x="22876" y="68"/>
                </a:lnTo>
                <a:lnTo>
                  <a:pt x="22062" y="0"/>
                </a:lnTo>
                <a:close/>
              </a:path>
            </a:pathLst>
          </a:custGeom>
          <a:solidFill>
            <a:srgbClr val="C7D3E6"/>
          </a:solidFill>
          <a:ln w="9525" cap="flat" cmpd="sng">
            <a:solidFill>
              <a:srgbClr val="92A8C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>
              <a:solidFill>
                <a:srgbClr val="3F5378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31" name="Google Shape;478;p31"/>
          <p:cNvSpPr/>
          <p:nvPr/>
        </p:nvSpPr>
        <p:spPr>
          <a:xfrm>
            <a:off x="6660086" y="3657859"/>
            <a:ext cx="1918260" cy="2635043"/>
          </a:xfrm>
          <a:custGeom>
            <a:avLst/>
            <a:gdLst/>
            <a:ahLst/>
            <a:cxnLst/>
            <a:rect l="l" t="t" r="r" b="b"/>
            <a:pathLst>
              <a:path w="25999" h="54713" extrusionOk="0">
                <a:moveTo>
                  <a:pt x="12966" y="2173"/>
                </a:moveTo>
                <a:lnTo>
                  <a:pt x="13169" y="2240"/>
                </a:lnTo>
                <a:lnTo>
                  <a:pt x="13373" y="2308"/>
                </a:lnTo>
                <a:lnTo>
                  <a:pt x="13441" y="2512"/>
                </a:lnTo>
                <a:lnTo>
                  <a:pt x="13509" y="2716"/>
                </a:lnTo>
                <a:lnTo>
                  <a:pt x="13441" y="2919"/>
                </a:lnTo>
                <a:lnTo>
                  <a:pt x="13373" y="3123"/>
                </a:lnTo>
                <a:lnTo>
                  <a:pt x="13169" y="3191"/>
                </a:lnTo>
                <a:lnTo>
                  <a:pt x="12966" y="3259"/>
                </a:lnTo>
                <a:lnTo>
                  <a:pt x="12762" y="3191"/>
                </a:lnTo>
                <a:lnTo>
                  <a:pt x="12626" y="3123"/>
                </a:lnTo>
                <a:lnTo>
                  <a:pt x="12491" y="2919"/>
                </a:lnTo>
                <a:lnTo>
                  <a:pt x="12423" y="2716"/>
                </a:lnTo>
                <a:lnTo>
                  <a:pt x="12491" y="2512"/>
                </a:lnTo>
                <a:lnTo>
                  <a:pt x="12626" y="2308"/>
                </a:lnTo>
                <a:lnTo>
                  <a:pt x="12762" y="2240"/>
                </a:lnTo>
                <a:lnTo>
                  <a:pt x="12966" y="2173"/>
                </a:lnTo>
                <a:close/>
                <a:moveTo>
                  <a:pt x="14934" y="4480"/>
                </a:moveTo>
                <a:lnTo>
                  <a:pt x="15002" y="4548"/>
                </a:lnTo>
                <a:lnTo>
                  <a:pt x="15070" y="4684"/>
                </a:lnTo>
                <a:lnTo>
                  <a:pt x="15138" y="4752"/>
                </a:lnTo>
                <a:lnTo>
                  <a:pt x="15070" y="4888"/>
                </a:lnTo>
                <a:lnTo>
                  <a:pt x="15002" y="5024"/>
                </a:lnTo>
                <a:lnTo>
                  <a:pt x="14934" y="5024"/>
                </a:lnTo>
                <a:lnTo>
                  <a:pt x="14799" y="5091"/>
                </a:lnTo>
                <a:lnTo>
                  <a:pt x="11065" y="5091"/>
                </a:lnTo>
                <a:lnTo>
                  <a:pt x="10929" y="5024"/>
                </a:lnTo>
                <a:lnTo>
                  <a:pt x="10861" y="5024"/>
                </a:lnTo>
                <a:lnTo>
                  <a:pt x="10794" y="4888"/>
                </a:lnTo>
                <a:lnTo>
                  <a:pt x="10726" y="4752"/>
                </a:lnTo>
                <a:lnTo>
                  <a:pt x="10794" y="4684"/>
                </a:lnTo>
                <a:lnTo>
                  <a:pt x="10861" y="4548"/>
                </a:lnTo>
                <a:lnTo>
                  <a:pt x="10929" y="4480"/>
                </a:lnTo>
                <a:close/>
                <a:moveTo>
                  <a:pt x="23963" y="7807"/>
                </a:moveTo>
                <a:lnTo>
                  <a:pt x="23963" y="7875"/>
                </a:lnTo>
                <a:lnTo>
                  <a:pt x="23963" y="46771"/>
                </a:lnTo>
                <a:lnTo>
                  <a:pt x="23963" y="46838"/>
                </a:lnTo>
                <a:lnTo>
                  <a:pt x="1969" y="46838"/>
                </a:lnTo>
                <a:lnTo>
                  <a:pt x="1969" y="46771"/>
                </a:lnTo>
                <a:lnTo>
                  <a:pt x="1969" y="7875"/>
                </a:lnTo>
                <a:lnTo>
                  <a:pt x="1969" y="7807"/>
                </a:lnTo>
                <a:close/>
                <a:moveTo>
                  <a:pt x="12558" y="48536"/>
                </a:moveTo>
                <a:lnTo>
                  <a:pt x="12151" y="48671"/>
                </a:lnTo>
                <a:lnTo>
                  <a:pt x="11812" y="48875"/>
                </a:lnTo>
                <a:lnTo>
                  <a:pt x="11472" y="49146"/>
                </a:lnTo>
                <a:lnTo>
                  <a:pt x="11269" y="49418"/>
                </a:lnTo>
                <a:lnTo>
                  <a:pt x="11065" y="49825"/>
                </a:lnTo>
                <a:lnTo>
                  <a:pt x="10929" y="50165"/>
                </a:lnTo>
                <a:lnTo>
                  <a:pt x="10861" y="50640"/>
                </a:lnTo>
                <a:lnTo>
                  <a:pt x="10929" y="51047"/>
                </a:lnTo>
                <a:lnTo>
                  <a:pt x="11065" y="51454"/>
                </a:lnTo>
                <a:lnTo>
                  <a:pt x="11269" y="51794"/>
                </a:lnTo>
                <a:lnTo>
                  <a:pt x="11472" y="52065"/>
                </a:lnTo>
                <a:lnTo>
                  <a:pt x="11812" y="52337"/>
                </a:lnTo>
                <a:lnTo>
                  <a:pt x="12151" y="52541"/>
                </a:lnTo>
                <a:lnTo>
                  <a:pt x="12558" y="52676"/>
                </a:lnTo>
                <a:lnTo>
                  <a:pt x="12966" y="52744"/>
                </a:lnTo>
                <a:lnTo>
                  <a:pt x="13373" y="52676"/>
                </a:lnTo>
                <a:lnTo>
                  <a:pt x="13780" y="52541"/>
                </a:lnTo>
                <a:lnTo>
                  <a:pt x="14120" y="52337"/>
                </a:lnTo>
                <a:lnTo>
                  <a:pt x="14459" y="52065"/>
                </a:lnTo>
                <a:lnTo>
                  <a:pt x="14731" y="51794"/>
                </a:lnTo>
                <a:lnTo>
                  <a:pt x="14934" y="51454"/>
                </a:lnTo>
                <a:lnTo>
                  <a:pt x="15002" y="51047"/>
                </a:lnTo>
                <a:lnTo>
                  <a:pt x="15070" y="50640"/>
                </a:lnTo>
                <a:lnTo>
                  <a:pt x="15002" y="50165"/>
                </a:lnTo>
                <a:lnTo>
                  <a:pt x="14934" y="49825"/>
                </a:lnTo>
                <a:lnTo>
                  <a:pt x="14731" y="49418"/>
                </a:lnTo>
                <a:lnTo>
                  <a:pt x="14459" y="49146"/>
                </a:lnTo>
                <a:lnTo>
                  <a:pt x="14120" y="48875"/>
                </a:lnTo>
                <a:lnTo>
                  <a:pt x="13780" y="48671"/>
                </a:lnTo>
                <a:lnTo>
                  <a:pt x="13373" y="48536"/>
                </a:lnTo>
                <a:close/>
                <a:moveTo>
                  <a:pt x="12966" y="48332"/>
                </a:moveTo>
                <a:lnTo>
                  <a:pt x="13441" y="48400"/>
                </a:lnTo>
                <a:lnTo>
                  <a:pt x="13848" y="48536"/>
                </a:lnTo>
                <a:lnTo>
                  <a:pt x="14256" y="48739"/>
                </a:lnTo>
                <a:lnTo>
                  <a:pt x="14595" y="49011"/>
                </a:lnTo>
                <a:lnTo>
                  <a:pt x="14866" y="49350"/>
                </a:lnTo>
                <a:lnTo>
                  <a:pt x="15070" y="49757"/>
                </a:lnTo>
                <a:lnTo>
                  <a:pt x="15206" y="50165"/>
                </a:lnTo>
                <a:lnTo>
                  <a:pt x="15274" y="50640"/>
                </a:lnTo>
                <a:lnTo>
                  <a:pt x="15206" y="51047"/>
                </a:lnTo>
                <a:lnTo>
                  <a:pt x="15070" y="51522"/>
                </a:lnTo>
                <a:lnTo>
                  <a:pt x="14866" y="51862"/>
                </a:lnTo>
                <a:lnTo>
                  <a:pt x="14595" y="52201"/>
                </a:lnTo>
                <a:lnTo>
                  <a:pt x="14256" y="52473"/>
                </a:lnTo>
                <a:lnTo>
                  <a:pt x="13848" y="52676"/>
                </a:lnTo>
                <a:lnTo>
                  <a:pt x="13441" y="52812"/>
                </a:lnTo>
                <a:lnTo>
                  <a:pt x="12966" y="52880"/>
                </a:lnTo>
                <a:lnTo>
                  <a:pt x="12558" y="52812"/>
                </a:lnTo>
                <a:lnTo>
                  <a:pt x="12083" y="52676"/>
                </a:lnTo>
                <a:lnTo>
                  <a:pt x="11744" y="52473"/>
                </a:lnTo>
                <a:lnTo>
                  <a:pt x="11404" y="52201"/>
                </a:lnTo>
                <a:lnTo>
                  <a:pt x="11133" y="51862"/>
                </a:lnTo>
                <a:lnTo>
                  <a:pt x="10929" y="51522"/>
                </a:lnTo>
                <a:lnTo>
                  <a:pt x="10794" y="51047"/>
                </a:lnTo>
                <a:lnTo>
                  <a:pt x="10726" y="50640"/>
                </a:lnTo>
                <a:lnTo>
                  <a:pt x="10794" y="50165"/>
                </a:lnTo>
                <a:lnTo>
                  <a:pt x="10929" y="49757"/>
                </a:lnTo>
                <a:lnTo>
                  <a:pt x="11133" y="49350"/>
                </a:lnTo>
                <a:lnTo>
                  <a:pt x="11404" y="49011"/>
                </a:lnTo>
                <a:lnTo>
                  <a:pt x="11744" y="48739"/>
                </a:lnTo>
                <a:lnTo>
                  <a:pt x="12083" y="48536"/>
                </a:lnTo>
                <a:lnTo>
                  <a:pt x="12558" y="48400"/>
                </a:lnTo>
                <a:lnTo>
                  <a:pt x="12966" y="48332"/>
                </a:lnTo>
                <a:close/>
                <a:moveTo>
                  <a:pt x="3938" y="679"/>
                </a:moveTo>
                <a:lnTo>
                  <a:pt x="3259" y="747"/>
                </a:lnTo>
                <a:lnTo>
                  <a:pt x="2648" y="951"/>
                </a:lnTo>
                <a:lnTo>
                  <a:pt x="2105" y="1222"/>
                </a:lnTo>
                <a:lnTo>
                  <a:pt x="1630" y="1629"/>
                </a:lnTo>
                <a:lnTo>
                  <a:pt x="1290" y="2105"/>
                </a:lnTo>
                <a:lnTo>
                  <a:pt x="951" y="2648"/>
                </a:lnTo>
                <a:lnTo>
                  <a:pt x="747" y="3259"/>
                </a:lnTo>
                <a:lnTo>
                  <a:pt x="747" y="3870"/>
                </a:lnTo>
                <a:lnTo>
                  <a:pt x="747" y="50776"/>
                </a:lnTo>
                <a:lnTo>
                  <a:pt x="747" y="51387"/>
                </a:lnTo>
                <a:lnTo>
                  <a:pt x="951" y="51997"/>
                </a:lnTo>
                <a:lnTo>
                  <a:pt x="1290" y="52541"/>
                </a:lnTo>
                <a:lnTo>
                  <a:pt x="1630" y="53016"/>
                </a:lnTo>
                <a:lnTo>
                  <a:pt x="2105" y="53423"/>
                </a:lnTo>
                <a:lnTo>
                  <a:pt x="2648" y="53695"/>
                </a:lnTo>
                <a:lnTo>
                  <a:pt x="3259" y="53898"/>
                </a:lnTo>
                <a:lnTo>
                  <a:pt x="3938" y="53966"/>
                </a:lnTo>
                <a:lnTo>
                  <a:pt x="22062" y="53966"/>
                </a:lnTo>
                <a:lnTo>
                  <a:pt x="22741" y="53898"/>
                </a:lnTo>
                <a:lnTo>
                  <a:pt x="23352" y="53695"/>
                </a:lnTo>
                <a:lnTo>
                  <a:pt x="23895" y="53423"/>
                </a:lnTo>
                <a:lnTo>
                  <a:pt x="24370" y="53016"/>
                </a:lnTo>
                <a:lnTo>
                  <a:pt x="24709" y="52541"/>
                </a:lnTo>
                <a:lnTo>
                  <a:pt x="25049" y="51997"/>
                </a:lnTo>
                <a:lnTo>
                  <a:pt x="25252" y="51387"/>
                </a:lnTo>
                <a:lnTo>
                  <a:pt x="25320" y="50776"/>
                </a:lnTo>
                <a:lnTo>
                  <a:pt x="25320" y="3870"/>
                </a:lnTo>
                <a:lnTo>
                  <a:pt x="25252" y="3259"/>
                </a:lnTo>
                <a:lnTo>
                  <a:pt x="25049" y="2648"/>
                </a:lnTo>
                <a:lnTo>
                  <a:pt x="24709" y="2105"/>
                </a:lnTo>
                <a:lnTo>
                  <a:pt x="24370" y="1629"/>
                </a:lnTo>
                <a:lnTo>
                  <a:pt x="23895" y="1222"/>
                </a:lnTo>
                <a:lnTo>
                  <a:pt x="23352" y="951"/>
                </a:lnTo>
                <a:lnTo>
                  <a:pt x="22741" y="747"/>
                </a:lnTo>
                <a:lnTo>
                  <a:pt x="22062" y="679"/>
                </a:lnTo>
                <a:close/>
                <a:moveTo>
                  <a:pt x="22062" y="543"/>
                </a:moveTo>
                <a:lnTo>
                  <a:pt x="22741" y="611"/>
                </a:lnTo>
                <a:lnTo>
                  <a:pt x="23419" y="815"/>
                </a:lnTo>
                <a:lnTo>
                  <a:pt x="23963" y="1086"/>
                </a:lnTo>
                <a:lnTo>
                  <a:pt x="24438" y="1494"/>
                </a:lnTo>
                <a:lnTo>
                  <a:pt x="24845" y="2037"/>
                </a:lnTo>
                <a:lnTo>
                  <a:pt x="25184" y="2580"/>
                </a:lnTo>
                <a:lnTo>
                  <a:pt x="25388" y="3191"/>
                </a:lnTo>
                <a:lnTo>
                  <a:pt x="25456" y="3870"/>
                </a:lnTo>
                <a:lnTo>
                  <a:pt x="25456" y="50776"/>
                </a:lnTo>
                <a:lnTo>
                  <a:pt x="25388" y="51454"/>
                </a:lnTo>
                <a:lnTo>
                  <a:pt x="25184" y="52065"/>
                </a:lnTo>
                <a:lnTo>
                  <a:pt x="24845" y="52676"/>
                </a:lnTo>
                <a:lnTo>
                  <a:pt x="24438" y="53151"/>
                </a:lnTo>
                <a:lnTo>
                  <a:pt x="23963" y="53559"/>
                </a:lnTo>
                <a:lnTo>
                  <a:pt x="23419" y="53898"/>
                </a:lnTo>
                <a:lnTo>
                  <a:pt x="22741" y="54102"/>
                </a:lnTo>
                <a:lnTo>
                  <a:pt x="22062" y="54170"/>
                </a:lnTo>
                <a:lnTo>
                  <a:pt x="3938" y="54170"/>
                </a:lnTo>
                <a:lnTo>
                  <a:pt x="3259" y="54102"/>
                </a:lnTo>
                <a:lnTo>
                  <a:pt x="2580" y="53898"/>
                </a:lnTo>
                <a:lnTo>
                  <a:pt x="2037" y="53559"/>
                </a:lnTo>
                <a:lnTo>
                  <a:pt x="1562" y="53151"/>
                </a:lnTo>
                <a:lnTo>
                  <a:pt x="1154" y="52676"/>
                </a:lnTo>
                <a:lnTo>
                  <a:pt x="815" y="52065"/>
                </a:lnTo>
                <a:lnTo>
                  <a:pt x="611" y="51454"/>
                </a:lnTo>
                <a:lnTo>
                  <a:pt x="543" y="50776"/>
                </a:lnTo>
                <a:lnTo>
                  <a:pt x="543" y="3870"/>
                </a:lnTo>
                <a:lnTo>
                  <a:pt x="611" y="3191"/>
                </a:lnTo>
                <a:lnTo>
                  <a:pt x="815" y="2580"/>
                </a:lnTo>
                <a:lnTo>
                  <a:pt x="1154" y="2037"/>
                </a:lnTo>
                <a:lnTo>
                  <a:pt x="1562" y="1494"/>
                </a:lnTo>
                <a:lnTo>
                  <a:pt x="2037" y="1086"/>
                </a:lnTo>
                <a:lnTo>
                  <a:pt x="2580" y="815"/>
                </a:lnTo>
                <a:lnTo>
                  <a:pt x="3259" y="611"/>
                </a:lnTo>
                <a:lnTo>
                  <a:pt x="3938" y="543"/>
                </a:lnTo>
                <a:close/>
                <a:moveTo>
                  <a:pt x="3938" y="0"/>
                </a:moveTo>
                <a:lnTo>
                  <a:pt x="3123" y="68"/>
                </a:lnTo>
                <a:lnTo>
                  <a:pt x="2444" y="272"/>
                </a:lnTo>
                <a:lnTo>
                  <a:pt x="1765" y="611"/>
                </a:lnTo>
                <a:lnTo>
                  <a:pt x="1154" y="1154"/>
                </a:lnTo>
                <a:lnTo>
                  <a:pt x="679" y="1697"/>
                </a:lnTo>
                <a:lnTo>
                  <a:pt x="272" y="2376"/>
                </a:lnTo>
                <a:lnTo>
                  <a:pt x="68" y="3123"/>
                </a:lnTo>
                <a:lnTo>
                  <a:pt x="0" y="3870"/>
                </a:lnTo>
                <a:lnTo>
                  <a:pt x="0" y="50776"/>
                </a:lnTo>
                <a:lnTo>
                  <a:pt x="68" y="51522"/>
                </a:lnTo>
                <a:lnTo>
                  <a:pt x="272" y="52269"/>
                </a:lnTo>
                <a:lnTo>
                  <a:pt x="679" y="52948"/>
                </a:lnTo>
                <a:lnTo>
                  <a:pt x="1154" y="53559"/>
                </a:lnTo>
                <a:lnTo>
                  <a:pt x="1765" y="54034"/>
                </a:lnTo>
                <a:lnTo>
                  <a:pt x="2444" y="54373"/>
                </a:lnTo>
                <a:lnTo>
                  <a:pt x="3123" y="54645"/>
                </a:lnTo>
                <a:lnTo>
                  <a:pt x="3938" y="54713"/>
                </a:lnTo>
                <a:lnTo>
                  <a:pt x="22062" y="54713"/>
                </a:lnTo>
                <a:lnTo>
                  <a:pt x="22876" y="54645"/>
                </a:lnTo>
                <a:lnTo>
                  <a:pt x="23555" y="54373"/>
                </a:lnTo>
                <a:lnTo>
                  <a:pt x="24234" y="54034"/>
                </a:lnTo>
                <a:lnTo>
                  <a:pt x="24845" y="53559"/>
                </a:lnTo>
                <a:lnTo>
                  <a:pt x="25320" y="52948"/>
                </a:lnTo>
                <a:lnTo>
                  <a:pt x="25727" y="52269"/>
                </a:lnTo>
                <a:lnTo>
                  <a:pt x="25931" y="51522"/>
                </a:lnTo>
                <a:lnTo>
                  <a:pt x="25999" y="50776"/>
                </a:lnTo>
                <a:lnTo>
                  <a:pt x="25999" y="3870"/>
                </a:lnTo>
                <a:lnTo>
                  <a:pt x="25931" y="3123"/>
                </a:lnTo>
                <a:lnTo>
                  <a:pt x="25727" y="2376"/>
                </a:lnTo>
                <a:lnTo>
                  <a:pt x="25320" y="1697"/>
                </a:lnTo>
                <a:lnTo>
                  <a:pt x="24845" y="1154"/>
                </a:lnTo>
                <a:lnTo>
                  <a:pt x="24234" y="611"/>
                </a:lnTo>
                <a:lnTo>
                  <a:pt x="23555" y="272"/>
                </a:lnTo>
                <a:lnTo>
                  <a:pt x="22876" y="68"/>
                </a:lnTo>
                <a:lnTo>
                  <a:pt x="22062" y="0"/>
                </a:lnTo>
                <a:close/>
              </a:path>
            </a:pathLst>
          </a:custGeom>
          <a:solidFill>
            <a:srgbClr val="C7D3E6"/>
          </a:solidFill>
          <a:ln w="9525" cap="flat" cmpd="sng">
            <a:solidFill>
              <a:srgbClr val="92A8C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>
              <a:solidFill>
                <a:srgbClr val="3F5378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32" name="Rettangolo arrotondato 31"/>
          <p:cNvSpPr/>
          <p:nvPr/>
        </p:nvSpPr>
        <p:spPr>
          <a:xfrm>
            <a:off x="2377897" y="1160235"/>
            <a:ext cx="1715830" cy="1866782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defRPr/>
            </a:pPr>
            <a:r>
              <a:rPr lang="it-IT" sz="1600" dirty="0">
                <a:solidFill>
                  <a:srgbClr val="FF9800"/>
                </a:solidFill>
                <a:latin typeface="Bahnschrift Light SemiCondensed" panose="020B0502040204020203" pitchFamily="34" charset="0"/>
                <a:ea typeface="Roboto Condensed Light"/>
                <a:cs typeface="Roboto Condensed Light"/>
                <a:sym typeface="Roboto Condensed Light"/>
              </a:rPr>
              <a:t>MILANO</a:t>
            </a:r>
          </a:p>
          <a:p>
            <a:pPr algn="ctr">
              <a:lnSpc>
                <a:spcPct val="150000"/>
              </a:lnSpc>
              <a:defRPr/>
            </a:pPr>
            <a:r>
              <a:rPr lang="it-IT" sz="1000" dirty="0">
                <a:solidFill>
                  <a:srgbClr val="FF9800"/>
                </a:solidFill>
                <a:latin typeface="Bahnschrift Light SemiCondensed" panose="020B0502040204020203" pitchFamily="34" charset="0"/>
                <a:ea typeface="Roboto Condensed Light"/>
                <a:cs typeface="Roboto Condensed Light"/>
                <a:sym typeface="Roboto Condensed Light"/>
              </a:rPr>
              <a:t>Rilevazione marzo 2019</a:t>
            </a:r>
          </a:p>
          <a:p>
            <a:pPr algn="ctr">
              <a:lnSpc>
                <a:spcPct val="150000"/>
              </a:lnSpc>
              <a:defRPr/>
            </a:pPr>
            <a:r>
              <a:rPr lang="it-IT" sz="1100" dirty="0">
                <a:solidFill>
                  <a:srgbClr val="FF9800"/>
                </a:solidFill>
                <a:latin typeface="Bahnschrift Light SemiCondensed" panose="020B0502040204020203" pitchFamily="34" charset="0"/>
                <a:ea typeface="Roboto Condensed Light"/>
                <a:cs typeface="Roboto Condensed Light"/>
                <a:sym typeface="Roboto Condensed Light"/>
              </a:rPr>
              <a:t>13.334 annunci</a:t>
            </a:r>
          </a:p>
          <a:p>
            <a:pPr algn="ctr">
              <a:defRPr/>
            </a:pPr>
            <a:r>
              <a:rPr lang="it-IT" sz="900" dirty="0">
                <a:solidFill>
                  <a:srgbClr val="FF9800"/>
                </a:solidFill>
                <a:latin typeface="Bahnschrift Light SemiCondensed" panose="020B0502040204020203" pitchFamily="34" charset="0"/>
              </a:rPr>
              <a:t>Di cui:</a:t>
            </a:r>
          </a:p>
          <a:p>
            <a:pPr algn="ctr">
              <a:defRPr/>
            </a:pPr>
            <a:endParaRPr lang="it-IT" sz="200" dirty="0">
              <a:solidFill>
                <a:srgbClr val="FF9800"/>
              </a:solidFill>
              <a:latin typeface="Bahnschrift Light SemiCondensed" panose="020B0502040204020203" pitchFamily="34" charset="0"/>
            </a:endParaRPr>
          </a:p>
          <a:p>
            <a:pPr algn="ctr">
              <a:tabLst>
                <a:tab pos="88900" algn="l"/>
              </a:tabLst>
              <a:defRPr/>
            </a:pPr>
            <a:r>
              <a:rPr lang="it-IT" sz="1000" dirty="0">
                <a:solidFill>
                  <a:srgbClr val="263248"/>
                </a:solidFill>
                <a:latin typeface="Bahnschrift Light SemiCondensed" panose="020B0502040204020203" pitchFamily="34" charset="0"/>
              </a:rPr>
              <a:t>10.043 intero appartamento</a:t>
            </a:r>
          </a:p>
          <a:p>
            <a:pPr algn="ctr">
              <a:tabLst>
                <a:tab pos="88900" algn="l"/>
              </a:tabLst>
              <a:defRPr/>
            </a:pPr>
            <a:r>
              <a:rPr lang="it-IT" sz="1000" dirty="0">
                <a:solidFill>
                  <a:srgbClr val="263248"/>
                </a:solidFill>
                <a:latin typeface="Bahnschrift Light SemiCondensed" panose="020B0502040204020203" pitchFamily="34" charset="0"/>
              </a:rPr>
              <a:t>3.028 stanza privata</a:t>
            </a:r>
          </a:p>
          <a:p>
            <a:pPr algn="ctr">
              <a:tabLst>
                <a:tab pos="88900" algn="l"/>
              </a:tabLst>
              <a:defRPr/>
            </a:pPr>
            <a:r>
              <a:rPr lang="it-IT" sz="1000" dirty="0">
                <a:solidFill>
                  <a:srgbClr val="263248"/>
                </a:solidFill>
                <a:latin typeface="Bahnschrift Light SemiCondensed" panose="020B0502040204020203" pitchFamily="34" charset="0"/>
              </a:rPr>
              <a:t>263 stanza condivisa</a:t>
            </a:r>
          </a:p>
          <a:p>
            <a:pPr algn="ctr">
              <a:tabLst>
                <a:tab pos="88900" algn="l"/>
              </a:tabLst>
              <a:defRPr/>
            </a:pPr>
            <a:endParaRPr lang="it-IT" sz="1000" dirty="0">
              <a:solidFill>
                <a:srgbClr val="263248"/>
              </a:solidFill>
              <a:latin typeface="Bahnschrift Light SemiCondensed" panose="020B0502040204020203" pitchFamily="34" charset="0"/>
            </a:endParaRPr>
          </a:p>
        </p:txBody>
      </p:sp>
      <p:sp>
        <p:nvSpPr>
          <p:cNvPr id="33" name="Rettangolo arrotondato 32"/>
          <p:cNvSpPr/>
          <p:nvPr/>
        </p:nvSpPr>
        <p:spPr>
          <a:xfrm>
            <a:off x="6706288" y="1171209"/>
            <a:ext cx="1715830" cy="1866782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defRPr/>
            </a:pPr>
            <a:r>
              <a:rPr lang="it-IT" sz="1600" dirty="0">
                <a:solidFill>
                  <a:srgbClr val="FF9800"/>
                </a:solidFill>
                <a:latin typeface="Bahnschrift Light SemiCondensed" panose="020B0502040204020203" pitchFamily="34" charset="0"/>
                <a:ea typeface="Roboto Condensed Light"/>
                <a:cs typeface="Roboto Condensed Light"/>
                <a:sym typeface="Roboto Condensed Light"/>
              </a:rPr>
              <a:t>VENEZIA CS</a:t>
            </a:r>
          </a:p>
          <a:p>
            <a:pPr algn="ctr">
              <a:lnSpc>
                <a:spcPct val="150000"/>
              </a:lnSpc>
              <a:defRPr/>
            </a:pPr>
            <a:r>
              <a:rPr lang="it-IT" sz="1000" dirty="0">
                <a:solidFill>
                  <a:srgbClr val="FF9800"/>
                </a:solidFill>
                <a:latin typeface="Bahnschrift Light SemiCondensed" panose="020B0502040204020203" pitchFamily="34" charset="0"/>
                <a:ea typeface="Roboto Condensed Light"/>
                <a:cs typeface="Roboto Condensed Light"/>
                <a:sym typeface="Roboto Condensed Light"/>
              </a:rPr>
              <a:t>Rilevazione marzo 2019</a:t>
            </a:r>
          </a:p>
          <a:p>
            <a:pPr algn="ctr">
              <a:lnSpc>
                <a:spcPct val="150000"/>
              </a:lnSpc>
              <a:defRPr/>
            </a:pPr>
            <a:r>
              <a:rPr lang="it-IT" sz="1100" dirty="0">
                <a:solidFill>
                  <a:srgbClr val="FF9800"/>
                </a:solidFill>
                <a:latin typeface="Bahnschrift Light SemiCondensed" panose="020B0502040204020203" pitchFamily="34" charset="0"/>
                <a:ea typeface="Roboto Condensed Light"/>
                <a:cs typeface="Roboto Condensed Light"/>
                <a:sym typeface="Roboto Condensed Light"/>
              </a:rPr>
              <a:t>9.452 annunci</a:t>
            </a:r>
          </a:p>
          <a:p>
            <a:pPr algn="ctr">
              <a:defRPr/>
            </a:pPr>
            <a:r>
              <a:rPr lang="it-IT" sz="900" dirty="0">
                <a:solidFill>
                  <a:srgbClr val="FF9800"/>
                </a:solidFill>
                <a:latin typeface="Bahnschrift Light SemiCondensed" panose="020B0502040204020203" pitchFamily="34" charset="0"/>
              </a:rPr>
              <a:t>Di cui:</a:t>
            </a:r>
          </a:p>
          <a:p>
            <a:pPr algn="ctr">
              <a:defRPr/>
            </a:pPr>
            <a:endParaRPr lang="it-IT" sz="200" dirty="0">
              <a:solidFill>
                <a:srgbClr val="FF9800"/>
              </a:solidFill>
              <a:latin typeface="Bahnschrift Light SemiCondensed" panose="020B0502040204020203" pitchFamily="34" charset="0"/>
            </a:endParaRPr>
          </a:p>
          <a:p>
            <a:pPr algn="ctr">
              <a:tabLst>
                <a:tab pos="88900" algn="l"/>
              </a:tabLst>
              <a:defRPr/>
            </a:pPr>
            <a:r>
              <a:rPr lang="it-IT" sz="1000" dirty="0">
                <a:solidFill>
                  <a:srgbClr val="263248"/>
                </a:solidFill>
                <a:latin typeface="Bahnschrift Light SemiCondensed" panose="020B0502040204020203" pitchFamily="34" charset="0"/>
              </a:rPr>
              <a:t>7.512 intero appartamento</a:t>
            </a:r>
          </a:p>
          <a:p>
            <a:pPr algn="ctr">
              <a:tabLst>
                <a:tab pos="88900" algn="l"/>
              </a:tabLst>
              <a:defRPr/>
            </a:pPr>
            <a:r>
              <a:rPr lang="it-IT" sz="1000" dirty="0">
                <a:solidFill>
                  <a:srgbClr val="263248"/>
                </a:solidFill>
                <a:latin typeface="Bahnschrift Light SemiCondensed" panose="020B0502040204020203" pitchFamily="34" charset="0"/>
              </a:rPr>
              <a:t>1.862 stanza privata</a:t>
            </a:r>
          </a:p>
          <a:p>
            <a:pPr algn="ctr">
              <a:tabLst>
                <a:tab pos="88900" algn="l"/>
              </a:tabLst>
              <a:defRPr/>
            </a:pPr>
            <a:r>
              <a:rPr lang="it-IT" sz="1000" dirty="0">
                <a:solidFill>
                  <a:srgbClr val="263248"/>
                </a:solidFill>
                <a:latin typeface="Bahnschrift Light SemiCondensed" panose="020B0502040204020203" pitchFamily="34" charset="0"/>
              </a:rPr>
              <a:t>78 stanza condivisa</a:t>
            </a:r>
          </a:p>
          <a:p>
            <a:pPr algn="ctr">
              <a:tabLst>
                <a:tab pos="88900" algn="l"/>
              </a:tabLst>
              <a:defRPr/>
            </a:pPr>
            <a:endParaRPr lang="it-IT" sz="1000" dirty="0">
              <a:solidFill>
                <a:srgbClr val="263248"/>
              </a:solidFill>
              <a:latin typeface="Bahnschrift Light SemiCondensed" panose="020B0502040204020203" pitchFamily="34" charset="0"/>
            </a:endParaRPr>
          </a:p>
        </p:txBody>
      </p:sp>
      <p:sp>
        <p:nvSpPr>
          <p:cNvPr id="34" name="Rettangolo arrotondato 33"/>
          <p:cNvSpPr/>
          <p:nvPr/>
        </p:nvSpPr>
        <p:spPr>
          <a:xfrm>
            <a:off x="156823" y="4238171"/>
            <a:ext cx="1651278" cy="1843315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defRPr/>
            </a:pPr>
            <a:r>
              <a:rPr lang="it-IT" sz="1600" dirty="0">
                <a:solidFill>
                  <a:srgbClr val="FF9800"/>
                </a:solidFill>
                <a:latin typeface="Bahnschrift Light SemiCondensed" panose="020B0502040204020203" pitchFamily="34" charset="0"/>
                <a:ea typeface="Roboto Condensed Light"/>
                <a:cs typeface="Roboto Condensed Light"/>
                <a:sym typeface="Roboto Condensed Light"/>
              </a:rPr>
              <a:t>TORINO</a:t>
            </a:r>
          </a:p>
          <a:p>
            <a:pPr algn="ctr">
              <a:lnSpc>
                <a:spcPct val="150000"/>
              </a:lnSpc>
              <a:defRPr/>
            </a:pPr>
            <a:r>
              <a:rPr lang="it-IT" sz="1000" dirty="0">
                <a:solidFill>
                  <a:srgbClr val="FF9800"/>
                </a:solidFill>
                <a:latin typeface="Bahnschrift Light SemiCondensed" panose="020B0502040204020203" pitchFamily="34" charset="0"/>
                <a:ea typeface="Roboto Condensed Light"/>
                <a:cs typeface="Roboto Condensed Light"/>
                <a:sym typeface="Roboto Condensed Light"/>
              </a:rPr>
              <a:t>Rilevazione marzo 2019</a:t>
            </a:r>
          </a:p>
          <a:p>
            <a:pPr algn="ctr">
              <a:lnSpc>
                <a:spcPct val="150000"/>
              </a:lnSpc>
              <a:defRPr/>
            </a:pPr>
            <a:r>
              <a:rPr lang="it-IT" sz="1100" dirty="0">
                <a:solidFill>
                  <a:srgbClr val="FF9800"/>
                </a:solidFill>
                <a:latin typeface="Bahnschrift Light SemiCondensed" panose="020B0502040204020203" pitchFamily="34" charset="0"/>
                <a:ea typeface="Roboto Condensed Light"/>
                <a:cs typeface="Roboto Condensed Light"/>
                <a:sym typeface="Roboto Condensed Light"/>
              </a:rPr>
              <a:t>3.557 Annunci</a:t>
            </a:r>
          </a:p>
          <a:p>
            <a:pPr algn="ctr">
              <a:defRPr/>
            </a:pPr>
            <a:r>
              <a:rPr lang="it-IT" sz="900" dirty="0">
                <a:solidFill>
                  <a:srgbClr val="FF9800"/>
                </a:solidFill>
                <a:latin typeface="Bahnschrift Light SemiCondensed" panose="020B0502040204020203" pitchFamily="34" charset="0"/>
              </a:rPr>
              <a:t>Di cui:</a:t>
            </a:r>
          </a:p>
          <a:p>
            <a:pPr algn="ctr">
              <a:defRPr/>
            </a:pPr>
            <a:endParaRPr lang="it-IT" sz="200" dirty="0">
              <a:solidFill>
                <a:srgbClr val="FF9800"/>
              </a:solidFill>
              <a:latin typeface="Bahnschrift Light SemiCondensed" panose="020B0502040204020203" pitchFamily="34" charset="0"/>
            </a:endParaRPr>
          </a:p>
          <a:p>
            <a:pPr algn="ctr">
              <a:tabLst>
                <a:tab pos="88900" algn="l"/>
              </a:tabLst>
              <a:defRPr/>
            </a:pPr>
            <a:r>
              <a:rPr lang="it-IT" sz="1000" dirty="0">
                <a:solidFill>
                  <a:srgbClr val="263248"/>
                </a:solidFill>
                <a:latin typeface="Bahnschrift Light SemiCondensed" panose="020B0502040204020203" pitchFamily="34" charset="0"/>
              </a:rPr>
              <a:t>2.691 intero appartamento</a:t>
            </a:r>
          </a:p>
          <a:p>
            <a:pPr algn="ctr">
              <a:tabLst>
                <a:tab pos="88900" algn="l"/>
              </a:tabLst>
              <a:defRPr/>
            </a:pPr>
            <a:r>
              <a:rPr lang="it-IT" sz="1000" dirty="0">
                <a:solidFill>
                  <a:srgbClr val="263248"/>
                </a:solidFill>
                <a:latin typeface="Bahnschrift Light SemiCondensed" panose="020B0502040204020203" pitchFamily="34" charset="0"/>
              </a:rPr>
              <a:t>803 stanza privata</a:t>
            </a:r>
          </a:p>
          <a:p>
            <a:pPr algn="ctr">
              <a:tabLst>
                <a:tab pos="88900" algn="l"/>
              </a:tabLst>
              <a:defRPr/>
            </a:pPr>
            <a:r>
              <a:rPr lang="it-IT" sz="1000" dirty="0">
                <a:solidFill>
                  <a:srgbClr val="263248"/>
                </a:solidFill>
                <a:latin typeface="Bahnschrift Light SemiCondensed" panose="020B0502040204020203" pitchFamily="34" charset="0"/>
              </a:rPr>
              <a:t>63 stanza condivisa</a:t>
            </a:r>
          </a:p>
          <a:p>
            <a:pPr algn="ctr">
              <a:tabLst>
                <a:tab pos="88900" algn="l"/>
              </a:tabLst>
              <a:defRPr/>
            </a:pPr>
            <a:endParaRPr lang="it-IT" sz="1000" dirty="0">
              <a:solidFill>
                <a:srgbClr val="263248"/>
              </a:solidFill>
              <a:latin typeface="Bahnschrift Light SemiCondensed" panose="020B0502040204020203" pitchFamily="34" charset="0"/>
            </a:endParaRPr>
          </a:p>
        </p:txBody>
      </p:sp>
      <p:sp>
        <p:nvSpPr>
          <p:cNvPr id="35" name="Rettangolo arrotondato 34"/>
          <p:cNvSpPr/>
          <p:nvPr/>
        </p:nvSpPr>
        <p:spPr>
          <a:xfrm>
            <a:off x="2496926" y="4252685"/>
            <a:ext cx="1671874" cy="1843315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defRPr/>
            </a:pPr>
            <a:r>
              <a:rPr lang="it-IT" sz="1600" dirty="0">
                <a:solidFill>
                  <a:srgbClr val="FF9800"/>
                </a:solidFill>
                <a:latin typeface="Bahnschrift Light SemiCondensed" panose="020B0502040204020203" pitchFamily="34" charset="0"/>
                <a:ea typeface="Roboto Condensed Light"/>
                <a:cs typeface="Roboto Condensed Light"/>
                <a:sym typeface="Roboto Condensed Light"/>
              </a:rPr>
              <a:t>NAPOLI</a:t>
            </a:r>
          </a:p>
          <a:p>
            <a:pPr algn="ctr">
              <a:lnSpc>
                <a:spcPct val="150000"/>
              </a:lnSpc>
              <a:defRPr/>
            </a:pPr>
            <a:r>
              <a:rPr lang="it-IT" sz="1000" dirty="0">
                <a:solidFill>
                  <a:srgbClr val="FF9800"/>
                </a:solidFill>
                <a:latin typeface="Bahnschrift Light SemiCondensed" panose="020B0502040204020203" pitchFamily="34" charset="0"/>
                <a:ea typeface="Roboto Condensed Light"/>
                <a:cs typeface="Roboto Condensed Light"/>
                <a:sym typeface="Roboto Condensed Light"/>
              </a:rPr>
              <a:t>Rilevazione marzo 2019</a:t>
            </a:r>
          </a:p>
          <a:p>
            <a:pPr algn="ctr">
              <a:lnSpc>
                <a:spcPct val="150000"/>
              </a:lnSpc>
              <a:defRPr/>
            </a:pPr>
            <a:r>
              <a:rPr lang="it-IT" sz="1100" dirty="0">
                <a:solidFill>
                  <a:srgbClr val="FF9800"/>
                </a:solidFill>
                <a:latin typeface="Bahnschrift Light SemiCondensed" panose="020B0502040204020203" pitchFamily="34" charset="0"/>
                <a:ea typeface="Roboto Condensed Light"/>
                <a:cs typeface="Roboto Condensed Light"/>
                <a:sym typeface="Roboto Condensed Light"/>
              </a:rPr>
              <a:t>8.137  annunci</a:t>
            </a:r>
          </a:p>
          <a:p>
            <a:pPr algn="ctr">
              <a:defRPr/>
            </a:pPr>
            <a:r>
              <a:rPr lang="it-IT" sz="900" dirty="0">
                <a:solidFill>
                  <a:srgbClr val="FF9800"/>
                </a:solidFill>
                <a:latin typeface="Bahnschrift Light SemiCondensed" panose="020B0502040204020203" pitchFamily="34" charset="0"/>
              </a:rPr>
              <a:t>Di cui:</a:t>
            </a:r>
          </a:p>
          <a:p>
            <a:pPr algn="ctr">
              <a:defRPr/>
            </a:pPr>
            <a:endParaRPr lang="it-IT" sz="200" dirty="0">
              <a:solidFill>
                <a:srgbClr val="FF9800"/>
              </a:solidFill>
              <a:latin typeface="Bahnschrift Light SemiCondensed" panose="020B0502040204020203" pitchFamily="34" charset="0"/>
            </a:endParaRPr>
          </a:p>
          <a:p>
            <a:pPr algn="ctr">
              <a:tabLst>
                <a:tab pos="88900" algn="l"/>
              </a:tabLst>
              <a:defRPr/>
            </a:pPr>
            <a:r>
              <a:rPr lang="it-IT" sz="1000" dirty="0">
                <a:solidFill>
                  <a:srgbClr val="263248"/>
                </a:solidFill>
                <a:latin typeface="Bahnschrift Light SemiCondensed" panose="020B0502040204020203" pitchFamily="34" charset="0"/>
              </a:rPr>
              <a:t>5.149 intero appartamento</a:t>
            </a:r>
          </a:p>
          <a:p>
            <a:pPr algn="ctr">
              <a:tabLst>
                <a:tab pos="88900" algn="l"/>
              </a:tabLst>
              <a:defRPr/>
            </a:pPr>
            <a:r>
              <a:rPr lang="it-IT" sz="1000" dirty="0">
                <a:solidFill>
                  <a:srgbClr val="263248"/>
                </a:solidFill>
                <a:latin typeface="Bahnschrift Light SemiCondensed" panose="020B0502040204020203" pitchFamily="34" charset="0"/>
              </a:rPr>
              <a:t>2.932 stanza privata</a:t>
            </a:r>
          </a:p>
          <a:p>
            <a:pPr algn="ctr">
              <a:tabLst>
                <a:tab pos="88900" algn="l"/>
              </a:tabLst>
              <a:defRPr/>
            </a:pPr>
            <a:r>
              <a:rPr lang="it-IT" sz="1000" dirty="0">
                <a:solidFill>
                  <a:srgbClr val="263248"/>
                </a:solidFill>
                <a:latin typeface="Bahnschrift Light SemiCondensed" panose="020B0502040204020203" pitchFamily="34" charset="0"/>
              </a:rPr>
              <a:t>56 stanza condivisa</a:t>
            </a:r>
          </a:p>
          <a:p>
            <a:pPr algn="ctr">
              <a:tabLst>
                <a:tab pos="88900" algn="l"/>
              </a:tabLst>
              <a:defRPr/>
            </a:pPr>
            <a:endParaRPr lang="it-IT" sz="1000" dirty="0">
              <a:solidFill>
                <a:srgbClr val="263248"/>
              </a:solidFill>
              <a:latin typeface="Bahnschrift Light SemiCondensed" panose="020B0502040204020203" pitchFamily="34" charset="0"/>
            </a:endParaRPr>
          </a:p>
        </p:txBody>
      </p:sp>
      <p:sp>
        <p:nvSpPr>
          <p:cNvPr id="36" name="Rettangolo arrotondato 35"/>
          <p:cNvSpPr/>
          <p:nvPr/>
        </p:nvSpPr>
        <p:spPr>
          <a:xfrm>
            <a:off x="4669453" y="4238171"/>
            <a:ext cx="1613501" cy="1843315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defRPr/>
            </a:pPr>
            <a:r>
              <a:rPr lang="it-IT" sz="1600" dirty="0">
                <a:solidFill>
                  <a:srgbClr val="FF9800"/>
                </a:solidFill>
                <a:latin typeface="Bahnschrift Light SemiCondensed" panose="020B0502040204020203" pitchFamily="34" charset="0"/>
                <a:ea typeface="Roboto Condensed Light"/>
                <a:cs typeface="Roboto Condensed Light"/>
                <a:sym typeface="Roboto Condensed Light"/>
              </a:rPr>
              <a:t>BOLOGNA</a:t>
            </a:r>
          </a:p>
          <a:p>
            <a:pPr algn="ctr">
              <a:lnSpc>
                <a:spcPct val="150000"/>
              </a:lnSpc>
              <a:defRPr/>
            </a:pPr>
            <a:r>
              <a:rPr lang="it-IT" sz="1000" dirty="0">
                <a:solidFill>
                  <a:srgbClr val="FF9800"/>
                </a:solidFill>
                <a:latin typeface="Bahnschrift Light SemiCondensed" panose="020B0502040204020203" pitchFamily="34" charset="0"/>
                <a:ea typeface="Roboto Condensed Light"/>
                <a:cs typeface="Roboto Condensed Light"/>
                <a:sym typeface="Roboto Condensed Light"/>
              </a:rPr>
              <a:t>Rilevazione marzo 2019</a:t>
            </a:r>
          </a:p>
          <a:p>
            <a:pPr algn="ctr">
              <a:lnSpc>
                <a:spcPct val="150000"/>
              </a:lnSpc>
              <a:defRPr/>
            </a:pPr>
            <a:r>
              <a:rPr lang="it-IT" sz="1100" dirty="0">
                <a:solidFill>
                  <a:srgbClr val="FF9800"/>
                </a:solidFill>
                <a:latin typeface="Bahnschrift Light SemiCondensed" panose="020B0502040204020203" pitchFamily="34" charset="0"/>
                <a:ea typeface="Roboto Condensed Light"/>
                <a:cs typeface="Roboto Condensed Light"/>
                <a:sym typeface="Roboto Condensed Light"/>
              </a:rPr>
              <a:t>3.462 annunci</a:t>
            </a:r>
          </a:p>
          <a:p>
            <a:pPr algn="ctr">
              <a:defRPr/>
            </a:pPr>
            <a:r>
              <a:rPr lang="it-IT" sz="900" dirty="0">
                <a:solidFill>
                  <a:srgbClr val="FF9800"/>
                </a:solidFill>
                <a:latin typeface="Bahnschrift Light SemiCondensed" panose="020B0502040204020203" pitchFamily="34" charset="0"/>
              </a:rPr>
              <a:t>Di cui:</a:t>
            </a:r>
          </a:p>
          <a:p>
            <a:pPr algn="ctr">
              <a:defRPr/>
            </a:pPr>
            <a:endParaRPr lang="it-IT" sz="200" dirty="0">
              <a:solidFill>
                <a:srgbClr val="FF9800"/>
              </a:solidFill>
              <a:latin typeface="Bahnschrift Light SemiCondensed" panose="020B0502040204020203" pitchFamily="34" charset="0"/>
            </a:endParaRPr>
          </a:p>
          <a:p>
            <a:pPr algn="ctr">
              <a:tabLst>
                <a:tab pos="88900" algn="l"/>
              </a:tabLst>
              <a:defRPr/>
            </a:pPr>
            <a:r>
              <a:rPr lang="it-IT" sz="1000" dirty="0">
                <a:solidFill>
                  <a:srgbClr val="263248"/>
                </a:solidFill>
                <a:latin typeface="Bahnschrift Light SemiCondensed" panose="020B0502040204020203" pitchFamily="34" charset="0"/>
              </a:rPr>
              <a:t>2.371 intero appartamento</a:t>
            </a:r>
          </a:p>
          <a:p>
            <a:pPr algn="ctr">
              <a:tabLst>
                <a:tab pos="88900" algn="l"/>
              </a:tabLst>
              <a:defRPr/>
            </a:pPr>
            <a:r>
              <a:rPr lang="it-IT" sz="1000" dirty="0">
                <a:solidFill>
                  <a:srgbClr val="263248"/>
                </a:solidFill>
                <a:latin typeface="Bahnschrift Light SemiCondensed" panose="020B0502040204020203" pitchFamily="34" charset="0"/>
              </a:rPr>
              <a:t>1.035 stanza privata</a:t>
            </a:r>
          </a:p>
          <a:p>
            <a:pPr algn="ctr">
              <a:tabLst>
                <a:tab pos="88900" algn="l"/>
              </a:tabLst>
              <a:defRPr/>
            </a:pPr>
            <a:r>
              <a:rPr lang="it-IT" sz="1000" dirty="0">
                <a:solidFill>
                  <a:srgbClr val="263248"/>
                </a:solidFill>
                <a:latin typeface="Bahnschrift Light SemiCondensed" panose="020B0502040204020203" pitchFamily="34" charset="0"/>
              </a:rPr>
              <a:t>56 stanza condivisa</a:t>
            </a:r>
          </a:p>
          <a:p>
            <a:pPr algn="ctr">
              <a:tabLst>
                <a:tab pos="88900" algn="l"/>
              </a:tabLst>
              <a:defRPr/>
            </a:pPr>
            <a:endParaRPr lang="it-IT" sz="1000" dirty="0">
              <a:solidFill>
                <a:srgbClr val="263248"/>
              </a:solidFill>
              <a:latin typeface="Bahnschrift Light SemiCondensed" panose="020B0502040204020203" pitchFamily="34" charset="0"/>
            </a:endParaRPr>
          </a:p>
        </p:txBody>
      </p:sp>
      <p:sp>
        <p:nvSpPr>
          <p:cNvPr id="37" name="Rettangolo arrotondato 36"/>
          <p:cNvSpPr/>
          <p:nvPr/>
        </p:nvSpPr>
        <p:spPr>
          <a:xfrm>
            <a:off x="6757453" y="4204674"/>
            <a:ext cx="1613500" cy="1843315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defRPr/>
            </a:pPr>
            <a:r>
              <a:rPr lang="it-IT" sz="1600" dirty="0">
                <a:solidFill>
                  <a:srgbClr val="FF9800"/>
                </a:solidFill>
                <a:latin typeface="Bahnschrift Light SemiCondensed" panose="020B0502040204020203" pitchFamily="34" charset="0"/>
                <a:ea typeface="Roboto Condensed Light"/>
                <a:cs typeface="Roboto Condensed Light"/>
                <a:sym typeface="Roboto Condensed Light"/>
              </a:rPr>
              <a:t>VERONA</a:t>
            </a:r>
          </a:p>
          <a:p>
            <a:pPr algn="ctr">
              <a:lnSpc>
                <a:spcPct val="150000"/>
              </a:lnSpc>
              <a:defRPr/>
            </a:pPr>
            <a:r>
              <a:rPr lang="it-IT" sz="1000" dirty="0">
                <a:solidFill>
                  <a:srgbClr val="FF9800"/>
                </a:solidFill>
                <a:latin typeface="Bahnschrift Light SemiCondensed" panose="020B0502040204020203" pitchFamily="34" charset="0"/>
                <a:ea typeface="Roboto Condensed Light"/>
                <a:cs typeface="Roboto Condensed Light"/>
                <a:sym typeface="Roboto Condensed Light"/>
              </a:rPr>
              <a:t>Rilevazione marzo 2019</a:t>
            </a:r>
          </a:p>
          <a:p>
            <a:pPr algn="ctr">
              <a:lnSpc>
                <a:spcPct val="150000"/>
              </a:lnSpc>
              <a:defRPr/>
            </a:pPr>
            <a:r>
              <a:rPr lang="it-IT" sz="1100" dirty="0">
                <a:solidFill>
                  <a:srgbClr val="FF9800"/>
                </a:solidFill>
                <a:latin typeface="Bahnschrift Light SemiCondensed" panose="020B0502040204020203" pitchFamily="34" charset="0"/>
                <a:ea typeface="Roboto Condensed Light"/>
                <a:cs typeface="Roboto Condensed Light"/>
                <a:sym typeface="Roboto Condensed Light"/>
              </a:rPr>
              <a:t>2.697 annunci</a:t>
            </a:r>
          </a:p>
          <a:p>
            <a:pPr algn="ctr">
              <a:defRPr/>
            </a:pPr>
            <a:r>
              <a:rPr lang="it-IT" sz="900" dirty="0">
                <a:solidFill>
                  <a:srgbClr val="FF9800"/>
                </a:solidFill>
                <a:latin typeface="Bahnschrift Light SemiCondensed" panose="020B0502040204020203" pitchFamily="34" charset="0"/>
              </a:rPr>
              <a:t>Di cui:</a:t>
            </a:r>
          </a:p>
          <a:p>
            <a:pPr algn="ctr">
              <a:defRPr/>
            </a:pPr>
            <a:endParaRPr lang="it-IT" sz="200" dirty="0">
              <a:solidFill>
                <a:srgbClr val="FF9800"/>
              </a:solidFill>
              <a:latin typeface="Bahnschrift Light SemiCondensed" panose="020B0502040204020203" pitchFamily="34" charset="0"/>
            </a:endParaRPr>
          </a:p>
          <a:p>
            <a:pPr algn="ctr">
              <a:tabLst>
                <a:tab pos="88900" algn="l"/>
              </a:tabLst>
              <a:defRPr/>
            </a:pPr>
            <a:r>
              <a:rPr lang="it-IT" sz="1000" dirty="0">
                <a:solidFill>
                  <a:srgbClr val="263248"/>
                </a:solidFill>
                <a:latin typeface="Bahnschrift Light SemiCondensed" panose="020B0502040204020203" pitchFamily="34" charset="0"/>
              </a:rPr>
              <a:t>1.975 intero appartamento</a:t>
            </a:r>
          </a:p>
          <a:p>
            <a:pPr algn="ctr">
              <a:tabLst>
                <a:tab pos="88900" algn="l"/>
              </a:tabLst>
              <a:defRPr/>
            </a:pPr>
            <a:r>
              <a:rPr lang="it-IT" sz="1000" dirty="0">
                <a:solidFill>
                  <a:srgbClr val="263248"/>
                </a:solidFill>
                <a:latin typeface="Bahnschrift Light SemiCondensed" panose="020B0502040204020203" pitchFamily="34" charset="0"/>
              </a:rPr>
              <a:t>715 stanza privata</a:t>
            </a:r>
          </a:p>
          <a:p>
            <a:pPr algn="ctr">
              <a:tabLst>
                <a:tab pos="88900" algn="l"/>
              </a:tabLst>
              <a:defRPr/>
            </a:pPr>
            <a:r>
              <a:rPr lang="it-IT" sz="1000" dirty="0">
                <a:solidFill>
                  <a:srgbClr val="263248"/>
                </a:solidFill>
                <a:latin typeface="Bahnschrift Light SemiCondensed" panose="020B0502040204020203" pitchFamily="34" charset="0"/>
              </a:rPr>
              <a:t>7 stanza condivisa</a:t>
            </a:r>
          </a:p>
          <a:p>
            <a:pPr algn="ctr">
              <a:tabLst>
                <a:tab pos="88900" algn="l"/>
              </a:tabLst>
              <a:defRPr/>
            </a:pPr>
            <a:endParaRPr lang="it-IT" sz="1000" dirty="0">
              <a:solidFill>
                <a:srgbClr val="263248"/>
              </a:solidFill>
              <a:latin typeface="Bahnschrift Ligh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425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78" y="1204887"/>
            <a:ext cx="4743859" cy="2883305"/>
          </a:xfrm>
          <a:prstGeom prst="rect">
            <a:avLst/>
          </a:prstGeom>
        </p:spPr>
      </p:pic>
      <p:sp>
        <p:nvSpPr>
          <p:cNvPr id="8" name="Freccia a destra 7"/>
          <p:cNvSpPr/>
          <p:nvPr/>
        </p:nvSpPr>
        <p:spPr>
          <a:xfrm rot="20913670">
            <a:off x="332438" y="2718005"/>
            <a:ext cx="4109591" cy="647700"/>
          </a:xfrm>
          <a:prstGeom prst="rightArrow">
            <a:avLst>
              <a:gd name="adj1" fmla="val 50000"/>
              <a:gd name="adj2" fmla="val 54704"/>
            </a:avLst>
          </a:prstGeom>
          <a:solidFill>
            <a:srgbClr val="FFCC00">
              <a:alpha val="50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4737570" y="1600100"/>
            <a:ext cx="4225960" cy="2092881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lIns="36000" rIns="36000" rtlCol="0">
            <a:spAutoFit/>
          </a:bodyPr>
          <a:lstStyle/>
          <a:p>
            <a:pPr marL="177800" indent="-177800" algn="just">
              <a:buClr>
                <a:srgbClr val="990000"/>
              </a:buClr>
              <a:buFont typeface="Webdings" panose="05030102010509060703" pitchFamily="18" charset="2"/>
              <a:buChar char="4"/>
            </a:pP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Dal 2010, gli </a:t>
            </a:r>
            <a:r>
              <a:rPr lang="it-IT" sz="2400" dirty="0">
                <a:solidFill>
                  <a:srgbClr val="990000"/>
                </a:solidFill>
                <a:cs typeface="Times New Roman" panose="02020603050405020304" pitchFamily="18" charset="0"/>
              </a:rPr>
              <a:t>arrivi</a:t>
            </a:r>
            <a:r>
              <a:rPr lang="it-IT" sz="24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sono cresciuti complessivamente del </a:t>
            </a:r>
            <a:r>
              <a:rPr lang="it-IT" sz="2800" b="1" dirty="0">
                <a:solidFill>
                  <a:srgbClr val="990000"/>
                </a:solidFill>
                <a:cs typeface="Times New Roman" panose="02020603050405020304" pitchFamily="18" charset="0"/>
              </a:rPr>
              <a:t>27,2% </a:t>
            </a: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(+9,5 mln), le </a:t>
            </a:r>
            <a:r>
              <a:rPr lang="it-IT" sz="2400" dirty="0">
                <a:solidFill>
                  <a:srgbClr val="990000"/>
                </a:solidFill>
                <a:cs typeface="Times New Roman" panose="02020603050405020304" pitchFamily="18" charset="0"/>
              </a:rPr>
              <a:t>presenze</a:t>
            </a:r>
            <a:r>
              <a:rPr lang="it-IT" sz="24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del </a:t>
            </a:r>
            <a:r>
              <a:rPr lang="it-IT" sz="2800" b="1" dirty="0">
                <a:solidFill>
                  <a:srgbClr val="990000"/>
                </a:solidFill>
                <a:cs typeface="Times New Roman" panose="02020603050405020304" pitchFamily="18" charset="0"/>
              </a:rPr>
              <a:t>20,8%</a:t>
            </a: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 (+19,5 mln)</a:t>
            </a:r>
          </a:p>
          <a:p>
            <a:pPr marL="177800" indent="-177800" algn="just">
              <a:spcBef>
                <a:spcPts val="1200"/>
              </a:spcBef>
              <a:buClr>
                <a:srgbClr val="990000"/>
              </a:buClr>
              <a:buFont typeface="Webdings" panose="05030102010509060703" pitchFamily="18" charset="2"/>
              <a:buChar char="4"/>
            </a:pPr>
            <a:r>
              <a:rPr lang="it-IT" sz="1600" i="1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Totale Italia: +25,8% arrivi, +14,6% presenze</a:t>
            </a:r>
          </a:p>
        </p:txBody>
      </p:sp>
      <p:graphicFrame>
        <p:nvGraphicFramePr>
          <p:cNvPr id="15" name="Tabel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365082"/>
              </p:ext>
            </p:extLst>
          </p:nvPr>
        </p:nvGraphicFramePr>
        <p:xfrm>
          <a:off x="35990" y="4914900"/>
          <a:ext cx="5047820" cy="134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06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1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444500" indent="-444500" algn="ctr">
                        <a:buFont typeface="Webdings" panose="05030102010509060703" pitchFamily="18" charset="2"/>
                        <a:buChar char=""/>
                      </a:pPr>
                      <a:r>
                        <a:rPr lang="it-IT" sz="24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Turisti</a:t>
                      </a:r>
                      <a:r>
                        <a:rPr lang="it-IT" sz="2400" b="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Italiani</a:t>
                      </a:r>
                      <a:endParaRPr lang="it-IT" sz="24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44500" indent="-444500" algn="ctr">
                        <a:buFont typeface="Webdings" panose="05030102010509060703" pitchFamily="18" charset="2"/>
                        <a:buChar char=""/>
                      </a:pPr>
                      <a:r>
                        <a:rPr lang="it-IT" sz="24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Turisti</a:t>
                      </a:r>
                      <a:r>
                        <a:rPr lang="it-IT" sz="2400" b="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Stranieri</a:t>
                      </a:r>
                      <a:endParaRPr lang="it-IT" sz="24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>
                          <a:solidFill>
                            <a:srgbClr val="99000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+19,7%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>
                          <a:solidFill>
                            <a:srgbClr val="99000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+21,5%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600" b="0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Totale</a:t>
                      </a:r>
                      <a:r>
                        <a:rPr lang="it-IT" sz="1600" b="0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Italia: +2,6%</a:t>
                      </a:r>
                      <a:endParaRPr lang="it-IT" sz="1600" b="0" i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0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Totale</a:t>
                      </a:r>
                      <a:r>
                        <a:rPr lang="it-IT" sz="1600" b="0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Italia: +29,8%</a:t>
                      </a:r>
                      <a:endParaRPr lang="it-IT" sz="1600" b="0" i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" name="CasellaDiTesto 16"/>
          <p:cNvSpPr txBox="1"/>
          <p:nvPr/>
        </p:nvSpPr>
        <p:spPr>
          <a:xfrm>
            <a:off x="5423014" y="4123914"/>
            <a:ext cx="3162300" cy="1446550"/>
          </a:xfrm>
          <a:prstGeom prst="rect">
            <a:avLst/>
          </a:prstGeom>
          <a:solidFill>
            <a:srgbClr val="990000">
              <a:alpha val="1000"/>
            </a:srgbClr>
          </a:solidFill>
          <a:effectLst>
            <a:glow rad="381000">
              <a:srgbClr val="990000">
                <a:alpha val="25000"/>
              </a:srgbClr>
            </a:glow>
          </a:effectLst>
        </p:spPr>
        <p:txBody>
          <a:bodyPr wrap="square" rtlCol="0">
            <a:spAutoFit/>
          </a:bodyPr>
          <a:lstStyle>
            <a:defPPr>
              <a:defRPr lang="it-IT"/>
            </a:defPPr>
            <a:lvl1pPr marL="285750" indent="-285750" algn="ctr">
              <a:lnSpc>
                <a:spcPct val="110000"/>
              </a:lnSpc>
              <a:buClr>
                <a:srgbClr val="990000"/>
              </a:buClr>
              <a:buFont typeface="Webdings" panose="05030102010509060703" pitchFamily="18" charset="2"/>
              <a:buChar char="4"/>
              <a:defRPr sz="2000" i="1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defRPr>
            </a:lvl1pPr>
          </a:lstStyle>
          <a:p>
            <a:r>
              <a:rPr lang="it-IT" dirty="0"/>
              <a:t>Nelle città di interesse storico artistico, il 59,8% di presenze straniere (erano il 59,4% nel 2010)</a:t>
            </a:r>
          </a:p>
        </p:txBody>
      </p:sp>
      <p:sp>
        <p:nvSpPr>
          <p:cNvPr id="10" name="Ovale 9"/>
          <p:cNvSpPr/>
          <p:nvPr/>
        </p:nvSpPr>
        <p:spPr>
          <a:xfrm>
            <a:off x="866277" y="2893855"/>
            <a:ext cx="2933531" cy="698997"/>
          </a:xfrm>
          <a:prstGeom prst="ellipse">
            <a:avLst/>
          </a:prstGeom>
          <a:solidFill>
            <a:srgbClr val="990000">
              <a:alpha val="65000"/>
            </a:srgbClr>
          </a:solidFill>
          <a:ln w="38100"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it-IT" sz="2800" b="1" dirty="0">
                <a:solidFill>
                  <a:srgbClr val="FFCC00"/>
                </a:solidFill>
                <a:cs typeface="Times New Roman" panose="02020603050405020304" pitchFamily="18" charset="0"/>
              </a:rPr>
              <a:t>+2,4%</a:t>
            </a:r>
            <a:r>
              <a:rPr lang="it-IT" sz="2800" dirty="0">
                <a:solidFill>
                  <a:srgbClr val="FFCC00"/>
                </a:solidFill>
                <a:cs typeface="Times New Roman" panose="02020603050405020304" pitchFamily="18" charset="0"/>
              </a:rPr>
              <a:t> </a:t>
            </a:r>
            <a:r>
              <a:rPr lang="it-IT" sz="2400" dirty="0">
                <a:solidFill>
                  <a:srgbClr val="FFCC00"/>
                </a:solidFill>
                <a:cs typeface="Times New Roman" panose="02020603050405020304" pitchFamily="18" charset="0"/>
              </a:rPr>
              <a:t>crescita media annua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27685" y="-5080"/>
            <a:ext cx="7660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rgbClr val="990000"/>
                </a:solidFill>
                <a:cs typeface="Times New Roman" panose="02020603050405020304" pitchFamily="18" charset="0"/>
              </a:rPr>
              <a:t>CITTA’ </a:t>
            </a:r>
            <a:r>
              <a:rPr lang="it-IT" sz="2800" b="1" dirty="0">
                <a:solidFill>
                  <a:srgbClr val="990000"/>
                </a:solidFill>
                <a:cs typeface="Times New Roman" panose="02020603050405020304" pitchFamily="18" charset="0"/>
              </a:rPr>
              <a:t>DI</a:t>
            </a:r>
            <a:r>
              <a:rPr lang="it-IT" sz="3200" b="1" dirty="0">
                <a:solidFill>
                  <a:srgbClr val="990000"/>
                </a:solidFill>
                <a:cs typeface="Times New Roman" panose="02020603050405020304" pitchFamily="18" charset="0"/>
              </a:rPr>
              <a:t> INTERESSE </a:t>
            </a:r>
            <a:r>
              <a:rPr lang="it-IT" sz="3600" b="1" dirty="0">
                <a:solidFill>
                  <a:srgbClr val="990000"/>
                </a:solidFill>
                <a:cs typeface="Times New Roman" panose="02020603050405020304" pitchFamily="18" charset="0"/>
              </a:rPr>
              <a:t>STORICO </a:t>
            </a:r>
            <a:r>
              <a:rPr lang="it-IT" sz="2800" b="1" dirty="0">
                <a:solidFill>
                  <a:srgbClr val="990000"/>
                </a:solidFill>
                <a:cs typeface="Times New Roman" panose="02020603050405020304" pitchFamily="18" charset="0"/>
              </a:rPr>
              <a:t>E</a:t>
            </a:r>
            <a:r>
              <a:rPr lang="it-IT" sz="3200" b="1" dirty="0">
                <a:solidFill>
                  <a:srgbClr val="990000"/>
                </a:solidFill>
                <a:cs typeface="Times New Roman" panose="02020603050405020304" pitchFamily="18" charset="0"/>
              </a:rPr>
              <a:t> </a:t>
            </a:r>
            <a:r>
              <a:rPr lang="it-IT" sz="3600" b="1" dirty="0">
                <a:solidFill>
                  <a:srgbClr val="990000"/>
                </a:solidFill>
                <a:cs typeface="Times New Roman" panose="02020603050405020304" pitchFamily="18" charset="0"/>
              </a:rPr>
              <a:t>ARTISTICO: </a:t>
            </a:r>
            <a:r>
              <a:rPr lang="it-IT" sz="3600" b="1" dirty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"la domanda turistica"</a:t>
            </a:r>
            <a:endParaRPr lang="it-IT" sz="2800" b="1" dirty="0">
              <a:solidFill>
                <a:schemeClr val="accent1">
                  <a:lumMod val="75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7155180" y="6308394"/>
            <a:ext cx="1988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b="1" i="1" dirty="0">
                <a:solidFill>
                  <a:schemeClr val="accent5">
                    <a:lumMod val="50000"/>
                  </a:schemeClr>
                </a:solidFill>
              </a:rPr>
              <a:t>Fonte dati: Elaborazioni e stime CST su dati Istat</a:t>
            </a:r>
          </a:p>
        </p:txBody>
      </p:sp>
    </p:spTree>
    <p:extLst>
      <p:ext uri="{BB962C8B-B14F-4D97-AF65-F5344CB8AC3E}">
        <p14:creationId xmlns:p14="http://schemas.microsoft.com/office/powerpoint/2010/main" val="1980757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7685" y="-5080"/>
            <a:ext cx="58677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rgbClr val="990000"/>
                </a:solidFill>
                <a:cs typeface="Times New Roman" panose="02020603050405020304" pitchFamily="18" charset="0"/>
              </a:rPr>
              <a:t>PRIME 10 CITTA’ </a:t>
            </a:r>
            <a:r>
              <a:rPr lang="it-IT" sz="3200" b="1" baseline="30000" dirty="0">
                <a:solidFill>
                  <a:srgbClr val="990000"/>
                </a:solidFill>
                <a:cs typeface="Times New Roman" panose="02020603050405020304" pitchFamily="18" charset="0"/>
              </a:rPr>
              <a:t>D’</a:t>
            </a:r>
            <a:r>
              <a:rPr lang="it-IT" sz="3200" b="1" dirty="0">
                <a:solidFill>
                  <a:srgbClr val="990000"/>
                </a:solidFill>
                <a:cs typeface="Times New Roman" panose="02020603050405020304" pitchFamily="18" charset="0"/>
              </a:rPr>
              <a:t>ARTE </a:t>
            </a:r>
            <a:r>
              <a:rPr lang="it-IT" sz="3200" b="1" baseline="30000" dirty="0">
                <a:solidFill>
                  <a:srgbClr val="990000"/>
                </a:solidFill>
                <a:cs typeface="Times New Roman" panose="02020603050405020304" pitchFamily="18" charset="0"/>
              </a:rPr>
              <a:t>D’</a:t>
            </a:r>
            <a:r>
              <a:rPr lang="it-IT" sz="3200" b="1" dirty="0">
                <a:solidFill>
                  <a:srgbClr val="990000"/>
                </a:solidFill>
                <a:cs typeface="Times New Roman" panose="02020603050405020304" pitchFamily="18" charset="0"/>
              </a:rPr>
              <a:t>ITALIA</a:t>
            </a:r>
            <a:endParaRPr lang="it-IT" sz="2800" b="1" dirty="0">
              <a:solidFill>
                <a:srgbClr val="FFCC00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82453" y="1214235"/>
            <a:ext cx="4812631" cy="1887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Oltre </a:t>
            </a:r>
            <a:r>
              <a:rPr lang="it-IT" sz="2800" b="1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84 milioni </a:t>
            </a:r>
            <a:r>
              <a:rPr lang="it-IT" sz="2400" b="1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di </a:t>
            </a:r>
            <a:r>
              <a:rPr lang="it-IT" sz="2800" b="1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presenze</a:t>
            </a: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 nelle prime 10 città d’arte d’Italia 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(anno 2018)</a:t>
            </a: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, il </a:t>
            </a:r>
            <a:r>
              <a:rPr lang="it-IT" sz="2000" b="1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19,5%</a:t>
            </a: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 del movimento turistico complessivo nazionale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674613" y="1271838"/>
            <a:ext cx="2489692" cy="4524315"/>
          </a:xfrm>
          <a:prstGeom prst="rect">
            <a:avLst/>
          </a:prstGeom>
          <a:solidFill>
            <a:schemeClr val="bg1">
              <a:alpha val="50000"/>
            </a:schemeClr>
          </a:solidFill>
          <a:effectLst>
            <a:glow rad="508000">
              <a:schemeClr val="accent1">
                <a:lumMod val="75000"/>
                <a:alpha val="40000"/>
              </a:schemeClr>
            </a:glow>
          </a:effectLst>
        </p:spPr>
        <p:txBody>
          <a:bodyPr wrap="square" rtlCol="0">
            <a:spAutoFit/>
          </a:bodyPr>
          <a:lstStyle>
            <a:defPPr>
              <a:defRPr lang="it-IT"/>
            </a:defPPr>
            <a:lvl1pPr indent="0" algn="ctr">
              <a:lnSpc>
                <a:spcPct val="120000"/>
              </a:lnSpc>
              <a:buClr>
                <a:srgbClr val="990000"/>
              </a:buClr>
              <a:buFont typeface="Webdings" panose="05030102010509060703" pitchFamily="18" charset="2"/>
              <a:buNone/>
              <a:defRPr sz="2400" i="1">
                <a:solidFill>
                  <a:srgbClr val="990000"/>
                </a:solidFill>
                <a:cs typeface="Times New Roman" panose="02020603050405020304" pitchFamily="18" charset="0"/>
              </a:defRPr>
            </a:lvl1pPr>
          </a:lstStyle>
          <a:p>
            <a:pPr marL="722313" indent="-722313" algn="l">
              <a:buFont typeface="+mj-lt"/>
              <a:buAutoNum type="romanUcPeriod"/>
            </a:pPr>
            <a:r>
              <a:rPr lang="it-IT" dirty="0"/>
              <a:t>Roma</a:t>
            </a:r>
          </a:p>
          <a:p>
            <a:pPr marL="722313" indent="-722313" algn="l">
              <a:buFont typeface="+mj-lt"/>
              <a:buAutoNum type="romanUcPeriod"/>
            </a:pPr>
            <a:r>
              <a:rPr lang="it-IT" dirty="0"/>
              <a:t>Milano</a:t>
            </a:r>
          </a:p>
          <a:p>
            <a:pPr marL="722313" indent="-722313" algn="l">
              <a:buFont typeface="+mj-lt"/>
              <a:buAutoNum type="romanUcPeriod"/>
            </a:pPr>
            <a:r>
              <a:rPr lang="it-IT" dirty="0"/>
              <a:t>Firenze</a:t>
            </a:r>
          </a:p>
          <a:p>
            <a:pPr marL="722313" indent="-722313" algn="l">
              <a:buFont typeface="+mj-lt"/>
              <a:buAutoNum type="romanUcPeriod"/>
            </a:pPr>
            <a:r>
              <a:rPr lang="it-IT" dirty="0"/>
              <a:t>Venezia CS</a:t>
            </a:r>
          </a:p>
          <a:p>
            <a:pPr marL="722313" indent="-722313" algn="l">
              <a:buFont typeface="+mj-lt"/>
              <a:buAutoNum type="romanUcPeriod"/>
            </a:pPr>
            <a:r>
              <a:rPr lang="it-IT" dirty="0"/>
              <a:t>Torino</a:t>
            </a:r>
          </a:p>
          <a:p>
            <a:pPr marL="722313" indent="-722313" algn="l">
              <a:buFont typeface="+mj-lt"/>
              <a:buAutoNum type="romanUcPeriod"/>
            </a:pPr>
            <a:r>
              <a:rPr lang="it-IT" dirty="0"/>
              <a:t>Napoli</a:t>
            </a:r>
          </a:p>
          <a:p>
            <a:pPr marL="722313" indent="-722313" algn="l">
              <a:buFont typeface="+mj-lt"/>
              <a:buAutoNum type="romanUcPeriod"/>
            </a:pPr>
            <a:r>
              <a:rPr lang="it-IT" dirty="0"/>
              <a:t>Bologna</a:t>
            </a:r>
          </a:p>
          <a:p>
            <a:pPr marL="722313" indent="-722313" algn="l">
              <a:buFont typeface="+mj-lt"/>
              <a:buAutoNum type="romanUcPeriod"/>
            </a:pPr>
            <a:r>
              <a:rPr lang="it-IT" dirty="0"/>
              <a:t>Verona</a:t>
            </a:r>
          </a:p>
          <a:p>
            <a:pPr marL="722313" indent="-722313" algn="l">
              <a:buFont typeface="+mj-lt"/>
              <a:buAutoNum type="romanUcPeriod"/>
            </a:pPr>
            <a:r>
              <a:rPr lang="it-IT" dirty="0"/>
              <a:t>Genova</a:t>
            </a:r>
          </a:p>
          <a:p>
            <a:pPr marL="722313" indent="-722313" algn="l">
              <a:buFont typeface="+mj-lt"/>
              <a:buAutoNum type="romanUcPeriod"/>
            </a:pPr>
            <a:r>
              <a:rPr lang="it-IT" dirty="0"/>
              <a:t>Pisa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7022833" y="6219152"/>
            <a:ext cx="1988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b="1" i="1" dirty="0">
                <a:solidFill>
                  <a:schemeClr val="accent5">
                    <a:lumMod val="50000"/>
                  </a:schemeClr>
                </a:solidFill>
              </a:rPr>
              <a:t>Fonte dati: Elaborazioni e stime CST su dati Istat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828874" y="3918864"/>
            <a:ext cx="3188369" cy="1887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it-IT" sz="2800" b="1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64%</a:t>
            </a: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 la quota di presenze </a:t>
            </a:r>
            <a:r>
              <a:rPr lang="it-IT" sz="2800" b="1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straniere, 36% </a:t>
            </a:r>
            <a:r>
              <a:rPr lang="it-IT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la quota di </a:t>
            </a:r>
            <a:r>
              <a:rPr lang="it-IT" sz="2800" b="1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presenze italiane</a:t>
            </a:r>
            <a:endParaRPr lang="it-IT" sz="2000" b="1" dirty="0">
              <a:solidFill>
                <a:schemeClr val="accent5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65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865" y="1032576"/>
            <a:ext cx="8640437" cy="2935119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>
            <a:off x="27687" y="-5080"/>
            <a:ext cx="551887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rgbClr val="990000"/>
                </a:solidFill>
                <a:cs typeface="Times New Roman" panose="02020603050405020304" pitchFamily="18" charset="0"/>
              </a:rPr>
              <a:t>ANDAMENTO </a:t>
            </a:r>
            <a:r>
              <a:rPr lang="it-IT" sz="2800" b="1" baseline="30000" dirty="0">
                <a:solidFill>
                  <a:srgbClr val="990000"/>
                </a:solidFill>
                <a:cs typeface="Times New Roman" panose="02020603050405020304" pitchFamily="18" charset="0"/>
              </a:rPr>
              <a:t>DEI</a:t>
            </a:r>
            <a:r>
              <a:rPr lang="it-IT" sz="3200" b="1" dirty="0">
                <a:solidFill>
                  <a:srgbClr val="990000"/>
                </a:solidFill>
                <a:cs typeface="Times New Roman" panose="02020603050405020304" pitchFamily="18" charset="0"/>
              </a:rPr>
              <a:t> FLUSSI </a:t>
            </a:r>
            <a:r>
              <a:rPr lang="it-IT" sz="2800" b="1" dirty="0">
                <a:solidFill>
                  <a:srgbClr val="990000"/>
                </a:solidFill>
                <a:cs typeface="Times New Roman" panose="02020603050405020304" pitchFamily="18" charset="0"/>
              </a:rPr>
              <a:t>NELLE</a:t>
            </a:r>
            <a:r>
              <a:rPr lang="it-IT" sz="2800" b="1" baseline="30000" dirty="0">
                <a:solidFill>
                  <a:srgbClr val="990000"/>
                </a:solidFill>
                <a:cs typeface="Times New Roman" panose="02020603050405020304" pitchFamily="18" charset="0"/>
              </a:rPr>
              <a:t> </a:t>
            </a:r>
            <a:r>
              <a:rPr lang="it-IT" sz="3600" b="1" dirty="0">
                <a:solidFill>
                  <a:srgbClr val="990000"/>
                </a:solidFill>
                <a:cs typeface="Times New Roman" panose="02020603050405020304" pitchFamily="18" charset="0"/>
              </a:rPr>
              <a:t>CITTA’ </a:t>
            </a:r>
            <a:r>
              <a:rPr lang="it-IT" sz="2800" b="1" dirty="0">
                <a:solidFill>
                  <a:srgbClr val="990000"/>
                </a:solidFill>
                <a:cs typeface="Times New Roman" panose="02020603050405020304" pitchFamily="18" charset="0"/>
              </a:rPr>
              <a:t>D’</a:t>
            </a:r>
            <a:r>
              <a:rPr lang="it-IT" sz="3600" b="1" dirty="0">
                <a:solidFill>
                  <a:srgbClr val="990000"/>
                </a:solidFill>
                <a:cs typeface="Times New Roman" panose="02020603050405020304" pitchFamily="18" charset="0"/>
              </a:rPr>
              <a:t>ARTE </a:t>
            </a:r>
            <a:r>
              <a:rPr lang="it-IT" sz="3200" b="1" dirty="0">
                <a:solidFill>
                  <a:srgbClr val="990000"/>
                </a:solidFill>
                <a:cs typeface="Times New Roman" panose="02020603050405020304" pitchFamily="18" charset="0"/>
              </a:rPr>
              <a:t>ITALIANE</a:t>
            </a:r>
            <a:endParaRPr lang="it-IT" sz="3200" b="1" dirty="0">
              <a:solidFill>
                <a:srgbClr val="FFCC00"/>
              </a:solidFill>
              <a:cs typeface="Times New Roman" panose="02020603050405020304" pitchFamily="18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623455" y="1209239"/>
            <a:ext cx="2468115" cy="769441"/>
          </a:xfrm>
          <a:prstGeom prst="rect">
            <a:avLst/>
          </a:prstGeom>
          <a:noFill/>
          <a:effectLst>
            <a:glow rad="381000">
              <a:schemeClr val="accent1">
                <a:lumMod val="75000"/>
                <a:alpha val="25000"/>
              </a:schemeClr>
            </a:glow>
          </a:effectLst>
        </p:spPr>
        <p:txBody>
          <a:bodyPr wrap="square" rtlCol="0">
            <a:spAutoFit/>
          </a:bodyPr>
          <a:lstStyle>
            <a:defPPr>
              <a:defRPr lang="it-IT"/>
            </a:defPPr>
            <a:lvl1pPr marL="285750" indent="-285750" algn="ctr">
              <a:lnSpc>
                <a:spcPct val="110000"/>
              </a:lnSpc>
              <a:buClr>
                <a:srgbClr val="990000"/>
              </a:buClr>
              <a:buFont typeface="Webdings" panose="05030102010509060703" pitchFamily="18" charset="2"/>
              <a:buChar char="4"/>
              <a:defRPr sz="2000" i="1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defRPr>
            </a:lvl1pPr>
          </a:lstStyle>
          <a:p>
            <a:pPr marL="0" indent="0">
              <a:buNone/>
            </a:pPr>
            <a:r>
              <a:rPr lang="it-IT" dirty="0"/>
              <a:t>Variazione % Presenze 2018/2010*</a:t>
            </a:r>
          </a:p>
        </p:txBody>
      </p:sp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548754"/>
              </p:ext>
            </p:extLst>
          </p:nvPr>
        </p:nvGraphicFramePr>
        <p:xfrm>
          <a:off x="182788" y="3866577"/>
          <a:ext cx="6402387" cy="1211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88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88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88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63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131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5628">
                <a:tc>
                  <a:txBody>
                    <a:bodyPr/>
                    <a:lstStyle/>
                    <a:p>
                      <a:endParaRPr lang="it-IT" sz="18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Roma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Milano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Firenze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Venezia CS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Torino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821">
                <a:tc>
                  <a:txBody>
                    <a:bodyPr/>
                    <a:lstStyle/>
                    <a:p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Italiani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+29,8%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+20,8%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+43,0%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+21,9%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+26,3%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405">
                <a:tc>
                  <a:txBody>
                    <a:bodyPr/>
                    <a:lstStyle/>
                    <a:p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Stranieri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+43,3%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+53,9%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+39,8%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+50,8%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+126,3%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9" name="Tabella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549947"/>
              </p:ext>
            </p:extLst>
          </p:nvPr>
        </p:nvGraphicFramePr>
        <p:xfrm>
          <a:off x="3587116" y="5141001"/>
          <a:ext cx="5213414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88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88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88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0332">
                <a:tc>
                  <a:txBody>
                    <a:bodyPr/>
                    <a:lstStyle/>
                    <a:p>
                      <a:endParaRPr lang="it-IT" sz="18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Napoli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Bologna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Verona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Genova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332">
                <a:tc>
                  <a:txBody>
                    <a:bodyPr/>
                    <a:lstStyle/>
                    <a:p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Italiani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+81,7%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+40,2%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+46,2%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+7,1%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332">
                <a:tc>
                  <a:txBody>
                    <a:bodyPr/>
                    <a:lstStyle/>
                    <a:p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Stranieri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+138,2%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+87,6%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+103,2%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+63,8%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CasellaDiTesto 11"/>
          <p:cNvSpPr txBox="1"/>
          <p:nvPr/>
        </p:nvSpPr>
        <p:spPr>
          <a:xfrm>
            <a:off x="61976" y="6334780"/>
            <a:ext cx="8059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i="1" dirty="0">
                <a:solidFill>
                  <a:schemeClr val="accent5">
                    <a:lumMod val="50000"/>
                  </a:schemeClr>
                </a:solidFill>
              </a:rPr>
              <a:t>* Le variazioni delle città di Milano e Torino sono relative al periodo 2010-2017</a:t>
            </a:r>
          </a:p>
          <a:p>
            <a:pPr marL="182563" indent="-182563"/>
            <a:r>
              <a:rPr lang="it-IT" sz="1400" i="1" dirty="0">
                <a:solidFill>
                  <a:schemeClr val="accent5">
                    <a:lumMod val="50000"/>
                  </a:schemeClr>
                </a:solidFill>
              </a:rPr>
              <a:t>I dati 2018 delle città di Venezia CS e Verona sono stimati sulla base di dati parziali</a:t>
            </a:r>
          </a:p>
        </p:txBody>
      </p:sp>
    </p:spTree>
    <p:extLst>
      <p:ext uri="{BB962C8B-B14F-4D97-AF65-F5344CB8AC3E}">
        <p14:creationId xmlns:p14="http://schemas.microsoft.com/office/powerpoint/2010/main" val="1035954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739" y="1246097"/>
            <a:ext cx="8280799" cy="2700431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727364" y="1246097"/>
            <a:ext cx="2560655" cy="769441"/>
          </a:xfrm>
          <a:prstGeom prst="rect">
            <a:avLst/>
          </a:prstGeom>
          <a:noFill/>
          <a:effectLst>
            <a:glow rad="381000">
              <a:schemeClr val="accent1">
                <a:lumMod val="75000"/>
                <a:alpha val="25000"/>
              </a:schemeClr>
            </a:glow>
          </a:effectLst>
        </p:spPr>
        <p:txBody>
          <a:bodyPr wrap="square" rtlCol="0">
            <a:spAutoFit/>
          </a:bodyPr>
          <a:lstStyle>
            <a:defPPr>
              <a:defRPr lang="it-IT"/>
            </a:defPPr>
            <a:lvl1pPr indent="0" algn="ctr">
              <a:lnSpc>
                <a:spcPct val="110000"/>
              </a:lnSpc>
              <a:buClr>
                <a:srgbClr val="990000"/>
              </a:buClr>
              <a:buFont typeface="Webdings" panose="05030102010509060703" pitchFamily="18" charset="2"/>
              <a:buNone/>
              <a:defRPr sz="2000" i="1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defRPr>
            </a:lvl1pPr>
          </a:lstStyle>
          <a:p>
            <a:r>
              <a:rPr lang="it-IT" dirty="0"/>
              <a:t>Variazione % Presenze 2018/2010*</a:t>
            </a:r>
          </a:p>
        </p:txBody>
      </p:sp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620301"/>
              </p:ext>
            </p:extLst>
          </p:nvPr>
        </p:nvGraphicFramePr>
        <p:xfrm>
          <a:off x="394527" y="4143506"/>
          <a:ext cx="4290377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88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88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63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9014">
                <a:tc>
                  <a:txBody>
                    <a:bodyPr/>
                    <a:lstStyle/>
                    <a:p>
                      <a:endParaRPr lang="it-IT" sz="18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Padova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Parma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Lecce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014">
                <a:tc>
                  <a:txBody>
                    <a:bodyPr/>
                    <a:lstStyle/>
                    <a:p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Italiani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+58,1%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+34,0%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+37,0%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014">
                <a:tc>
                  <a:txBody>
                    <a:bodyPr/>
                    <a:lstStyle/>
                    <a:p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Stranieri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+63,2%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+36,9%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+136,3%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9" name="Tabella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154928"/>
              </p:ext>
            </p:extLst>
          </p:nvPr>
        </p:nvGraphicFramePr>
        <p:xfrm>
          <a:off x="4281800" y="5173010"/>
          <a:ext cx="432885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88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31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sz="18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Ferrara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Matera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Treviso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Italiani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+17,4%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+163,2%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+29,5%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Stranieri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+37,9%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+216,0%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+29,7%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CasellaDiTesto 13"/>
          <p:cNvSpPr txBox="1"/>
          <p:nvPr/>
        </p:nvSpPr>
        <p:spPr>
          <a:xfrm>
            <a:off x="27686" y="-5080"/>
            <a:ext cx="538652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rgbClr val="990000"/>
                </a:solidFill>
                <a:cs typeface="Times New Roman" panose="02020603050405020304" pitchFamily="18" charset="0"/>
              </a:rPr>
              <a:t>ANDAMENTO </a:t>
            </a:r>
            <a:r>
              <a:rPr lang="it-IT" sz="2800" b="1" baseline="30000" dirty="0">
                <a:solidFill>
                  <a:srgbClr val="990000"/>
                </a:solidFill>
                <a:cs typeface="Times New Roman" panose="02020603050405020304" pitchFamily="18" charset="0"/>
              </a:rPr>
              <a:t>DEI</a:t>
            </a:r>
            <a:r>
              <a:rPr lang="it-IT" sz="3200" b="1" dirty="0">
                <a:solidFill>
                  <a:srgbClr val="990000"/>
                </a:solidFill>
                <a:cs typeface="Times New Roman" panose="02020603050405020304" pitchFamily="18" charset="0"/>
              </a:rPr>
              <a:t> FLUSSI </a:t>
            </a:r>
            <a:r>
              <a:rPr lang="it-IT" sz="2800" b="1" dirty="0">
                <a:solidFill>
                  <a:srgbClr val="990000"/>
                </a:solidFill>
                <a:cs typeface="Times New Roman" panose="02020603050405020304" pitchFamily="18" charset="0"/>
              </a:rPr>
              <a:t>NELLE</a:t>
            </a:r>
            <a:r>
              <a:rPr lang="it-IT" sz="2800" b="1" baseline="30000" dirty="0">
                <a:solidFill>
                  <a:srgbClr val="990000"/>
                </a:solidFill>
                <a:cs typeface="Times New Roman" panose="02020603050405020304" pitchFamily="18" charset="0"/>
              </a:rPr>
              <a:t> </a:t>
            </a:r>
            <a:r>
              <a:rPr lang="it-IT" sz="3600" b="1" dirty="0">
                <a:solidFill>
                  <a:srgbClr val="990000"/>
                </a:solidFill>
                <a:cs typeface="Times New Roman" panose="02020603050405020304" pitchFamily="18" charset="0"/>
              </a:rPr>
              <a:t>CITTA’ </a:t>
            </a:r>
            <a:r>
              <a:rPr lang="it-IT" sz="2800" b="1" dirty="0">
                <a:solidFill>
                  <a:srgbClr val="990000"/>
                </a:solidFill>
                <a:cs typeface="Times New Roman" panose="02020603050405020304" pitchFamily="18" charset="0"/>
              </a:rPr>
              <a:t>D’</a:t>
            </a:r>
            <a:r>
              <a:rPr lang="it-IT" sz="3600" b="1" dirty="0">
                <a:solidFill>
                  <a:srgbClr val="990000"/>
                </a:solidFill>
                <a:cs typeface="Times New Roman" panose="02020603050405020304" pitchFamily="18" charset="0"/>
              </a:rPr>
              <a:t>ARTE </a:t>
            </a:r>
            <a:r>
              <a:rPr lang="it-IT" sz="3200" b="1" dirty="0">
                <a:solidFill>
                  <a:srgbClr val="990000"/>
                </a:solidFill>
                <a:cs typeface="Times New Roman" panose="02020603050405020304" pitchFamily="18" charset="0"/>
              </a:rPr>
              <a:t>ITALIANE</a:t>
            </a:r>
            <a:endParaRPr lang="it-IT" sz="3200" b="1" dirty="0">
              <a:solidFill>
                <a:srgbClr val="FFCC0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84739" y="6328157"/>
            <a:ext cx="59043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i="1" dirty="0">
                <a:solidFill>
                  <a:schemeClr val="accent5">
                    <a:lumMod val="50000"/>
                  </a:schemeClr>
                </a:solidFill>
              </a:rPr>
              <a:t>* Le variazioni della città di Matera è relativa al periodo 2010-2017</a:t>
            </a:r>
          </a:p>
          <a:p>
            <a:pPr marL="182563" indent="-182563"/>
            <a:r>
              <a:rPr lang="it-IT" sz="1400" i="1" dirty="0">
                <a:solidFill>
                  <a:schemeClr val="accent5">
                    <a:lumMod val="50000"/>
                  </a:schemeClr>
                </a:solidFill>
              </a:rPr>
              <a:t>I dati 2018 delle città di Padova e Treviso sono stimati sulla base di dati parziali</a:t>
            </a:r>
          </a:p>
        </p:txBody>
      </p:sp>
    </p:spTree>
    <p:extLst>
      <p:ext uri="{BB962C8B-B14F-4D97-AF65-F5344CB8AC3E}">
        <p14:creationId xmlns:p14="http://schemas.microsoft.com/office/powerpoint/2010/main" val="1931576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11190</TotalTime>
  <Words>1575</Words>
  <Application>Microsoft Office PowerPoint</Application>
  <PresentationFormat>Presentazione su schermo (4:3)</PresentationFormat>
  <Paragraphs>343</Paragraphs>
  <Slides>15</Slides>
  <Notes>15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4" baseType="lpstr">
      <vt:lpstr>Arial</vt:lpstr>
      <vt:lpstr>Bahnschrift Light SemiCondensed</vt:lpstr>
      <vt:lpstr>Calibri</vt:lpstr>
      <vt:lpstr>Calibri Light</vt:lpstr>
      <vt:lpstr>Roboto Condensed</vt:lpstr>
      <vt:lpstr>Times New Roman</vt:lpstr>
      <vt:lpstr>Webdings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L’OFFERTA RICETTIVA su Airbnb in alcune principali città d’arte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utenteprincipale</dc:creator>
  <cp:lastModifiedBy>MACCARI</cp:lastModifiedBy>
  <cp:revision>655</cp:revision>
  <cp:lastPrinted>2019-03-29T10:10:10Z</cp:lastPrinted>
  <dcterms:created xsi:type="dcterms:W3CDTF">2015-04-02T12:03:25Z</dcterms:created>
  <dcterms:modified xsi:type="dcterms:W3CDTF">2019-04-01T15:04:32Z</dcterms:modified>
</cp:coreProperties>
</file>