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5.xml" ContentType="application/vnd.openxmlformats-officedocument.presentationml.notesSlide+xml"/>
  <Override PartName="/ppt/charts/chart5.xml" ContentType="application/vnd.openxmlformats-officedocument.drawingml.chart+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1"/>
    <p:sldMasterId id="2147483662" r:id="rId2"/>
    <p:sldMasterId id="2147483676" r:id="rId3"/>
    <p:sldMasterId id="2147483690" r:id="rId4"/>
    <p:sldMasterId id="2147483704" r:id="rId5"/>
    <p:sldMasterId id="2147483716" r:id="rId6"/>
  </p:sldMasterIdLst>
  <p:notesMasterIdLst>
    <p:notesMasterId r:id="rId62"/>
  </p:notesMasterIdLst>
  <p:sldIdLst>
    <p:sldId id="367" r:id="rId7"/>
    <p:sldId id="256" r:id="rId8"/>
    <p:sldId id="320" r:id="rId9"/>
    <p:sldId id="322" r:id="rId10"/>
    <p:sldId id="323" r:id="rId11"/>
    <p:sldId id="325" r:id="rId12"/>
    <p:sldId id="329" r:id="rId13"/>
    <p:sldId id="331" r:id="rId14"/>
    <p:sldId id="332" r:id="rId15"/>
    <p:sldId id="333" r:id="rId16"/>
    <p:sldId id="288" r:id="rId17"/>
    <p:sldId id="359" r:id="rId18"/>
    <p:sldId id="360" r:id="rId19"/>
    <p:sldId id="361" r:id="rId20"/>
    <p:sldId id="287" r:id="rId21"/>
    <p:sldId id="270" r:id="rId22"/>
    <p:sldId id="266" r:id="rId23"/>
    <p:sldId id="267" r:id="rId24"/>
    <p:sldId id="278" r:id="rId25"/>
    <p:sldId id="275" r:id="rId26"/>
    <p:sldId id="280" r:id="rId27"/>
    <p:sldId id="285" r:id="rId28"/>
    <p:sldId id="279" r:id="rId29"/>
    <p:sldId id="281" r:id="rId30"/>
    <p:sldId id="283" r:id="rId31"/>
    <p:sldId id="289" r:id="rId32"/>
    <p:sldId id="284" r:id="rId33"/>
    <p:sldId id="334" r:id="rId34"/>
    <p:sldId id="338" r:id="rId35"/>
    <p:sldId id="341" r:id="rId36"/>
    <p:sldId id="339" r:id="rId37"/>
    <p:sldId id="344" r:id="rId38"/>
    <p:sldId id="362" r:id="rId39"/>
    <p:sldId id="365" r:id="rId40"/>
    <p:sldId id="318" r:id="rId41"/>
    <p:sldId id="356" r:id="rId42"/>
    <p:sldId id="319" r:id="rId43"/>
    <p:sldId id="342" r:id="rId44"/>
    <p:sldId id="311" r:id="rId45"/>
    <p:sldId id="310" r:id="rId46"/>
    <p:sldId id="312" r:id="rId47"/>
    <p:sldId id="357" r:id="rId48"/>
    <p:sldId id="343" r:id="rId49"/>
    <p:sldId id="366" r:id="rId50"/>
    <p:sldId id="352" r:id="rId51"/>
    <p:sldId id="346" r:id="rId52"/>
    <p:sldId id="354" r:id="rId53"/>
    <p:sldId id="347" r:id="rId54"/>
    <p:sldId id="348" r:id="rId55"/>
    <p:sldId id="358" r:id="rId56"/>
    <p:sldId id="355" r:id="rId57"/>
    <p:sldId id="349" r:id="rId58"/>
    <p:sldId id="350" r:id="rId59"/>
    <p:sldId id="308" r:id="rId60"/>
    <p:sldId id="351" r:id="rId6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egoe UI Light"/>
        <a:ea typeface="Segoe UI Light"/>
        <a:cs typeface="Segoe UI Light"/>
        <a:sym typeface="Segoe UI Ligh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egoe UI Light"/>
        <a:ea typeface="Segoe UI Light"/>
        <a:cs typeface="Segoe UI Light"/>
        <a:sym typeface="Segoe UI Ligh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egoe UI Light"/>
        <a:ea typeface="Segoe UI Light"/>
        <a:cs typeface="Segoe UI Light"/>
        <a:sym typeface="Segoe UI Ligh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egoe UI Light"/>
        <a:ea typeface="Segoe UI Light"/>
        <a:cs typeface="Segoe UI Light"/>
        <a:sym typeface="Segoe UI Ligh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egoe UI Light"/>
        <a:ea typeface="Segoe UI Light"/>
        <a:cs typeface="Segoe UI Light"/>
        <a:sym typeface="Segoe UI Ligh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egoe UI Light"/>
        <a:ea typeface="Segoe UI Light"/>
        <a:cs typeface="Segoe UI Light"/>
        <a:sym typeface="Segoe UI Ligh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egoe UI Light"/>
        <a:ea typeface="Segoe UI Light"/>
        <a:cs typeface="Segoe UI Light"/>
        <a:sym typeface="Segoe UI Ligh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egoe UI Light"/>
        <a:ea typeface="Segoe UI Light"/>
        <a:cs typeface="Segoe UI Light"/>
        <a:sym typeface="Segoe UI Ligh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egoe UI Light"/>
        <a:ea typeface="Segoe UI Light"/>
        <a:cs typeface="Segoe UI Light"/>
        <a:sym typeface="Segoe UI Light"/>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Segoe UI Light"/>
          <a:ea typeface="Segoe UI Light"/>
          <a:cs typeface="Segoe UI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FD1"/>
          </a:solidFill>
        </a:fill>
      </a:tcStyle>
    </a:wholeTbl>
    <a:band2H>
      <a:tcTxStyle/>
      <a:tcStyle>
        <a:tcBdr/>
        <a:fill>
          <a:solidFill>
            <a:srgbClr val="E6E9E9"/>
          </a:solidFill>
        </a:fill>
      </a:tcStyle>
    </a:band2H>
    <a:firstCol>
      <a:tcTxStyle b="on" i="off">
        <a:font>
          <a:latin typeface="Segoe UI Light"/>
          <a:ea typeface="Segoe UI Light"/>
          <a:cs typeface="Segoe UI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Segoe UI Light"/>
          <a:ea typeface="Segoe UI Light"/>
          <a:cs typeface="Segoe UI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Segoe UI Light"/>
          <a:ea typeface="Segoe UI Light"/>
          <a:cs typeface="Segoe UI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Segoe UI Light"/>
          <a:ea typeface="Segoe UI Light"/>
          <a:cs typeface="Segoe UI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FCB"/>
          </a:solidFill>
        </a:fill>
      </a:tcStyle>
    </a:wholeTbl>
    <a:band2H>
      <a:tcTxStyle/>
      <a:tcStyle>
        <a:tcBdr/>
        <a:fill>
          <a:solidFill>
            <a:srgbClr val="FFF7E7"/>
          </a:solidFill>
        </a:fill>
      </a:tcStyle>
    </a:band2H>
    <a:firstCol>
      <a:tcTxStyle b="on" i="off">
        <a:font>
          <a:latin typeface="Segoe UI Light"/>
          <a:ea typeface="Segoe UI Light"/>
          <a:cs typeface="Segoe UI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Segoe UI Light"/>
          <a:ea typeface="Segoe UI Light"/>
          <a:cs typeface="Segoe UI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Segoe UI Light"/>
          <a:ea typeface="Segoe UI Light"/>
          <a:cs typeface="Segoe UI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Segoe UI Light"/>
          <a:ea typeface="Segoe UI Light"/>
          <a:cs typeface="Segoe UI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D1D0"/>
          </a:solidFill>
        </a:fill>
      </a:tcStyle>
    </a:wholeTbl>
    <a:band2H>
      <a:tcTxStyle/>
      <a:tcStyle>
        <a:tcBdr/>
        <a:fill>
          <a:solidFill>
            <a:srgbClr val="FFE9E9"/>
          </a:solidFill>
        </a:fill>
      </a:tcStyle>
    </a:band2H>
    <a:firstCol>
      <a:tcTxStyle b="on" i="off">
        <a:font>
          <a:latin typeface="Segoe UI Light"/>
          <a:ea typeface="Segoe UI Light"/>
          <a:cs typeface="Segoe UI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solidFill>
        </a:fill>
      </a:tcStyle>
    </a:firstCol>
    <a:lastRow>
      <a:tcTxStyle b="on" i="off">
        <a:font>
          <a:latin typeface="Segoe UI Light"/>
          <a:ea typeface="Segoe UI Light"/>
          <a:cs typeface="Segoe UI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solidFill>
        </a:fill>
      </a:tcStyle>
    </a:lastRow>
    <a:firstRow>
      <a:tcTxStyle b="on" i="off">
        <a:font>
          <a:latin typeface="Segoe UI Light"/>
          <a:ea typeface="Segoe UI Light"/>
          <a:cs typeface="Segoe UI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solidFill>
        </a:fill>
      </a:tcStyle>
    </a:firstRow>
  </a:tblStyle>
  <a:tblStyle styleId="{CF821DB8-F4EB-4A41-A1BA-3FCAFE7338EE}" styleName="">
    <a:tblBg/>
    <a:wholeTbl>
      <a:tcTxStyle b="off" i="off">
        <a:font>
          <a:latin typeface="Segoe UI Light"/>
          <a:ea typeface="Segoe UI Light"/>
          <a:cs typeface="Segoe UI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Segoe UI Light"/>
          <a:ea typeface="Segoe UI Light"/>
          <a:cs typeface="Segoe UI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Segoe UI Light"/>
          <a:ea typeface="Segoe UI Light"/>
          <a:cs typeface="Segoe UI Light"/>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Segoe UI Light"/>
          <a:ea typeface="Segoe UI Light"/>
          <a:cs typeface="Segoe UI Light"/>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Segoe UI Light"/>
          <a:ea typeface="Segoe UI Light"/>
          <a:cs typeface="Segoe UI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Segoe UI Light"/>
          <a:ea typeface="Segoe UI Light"/>
          <a:cs typeface="Segoe UI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Segoe UI Light"/>
          <a:ea typeface="Segoe UI Light"/>
          <a:cs typeface="Segoe UI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Segoe UI Light"/>
          <a:ea typeface="Segoe UI Light"/>
          <a:cs typeface="Segoe UI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Segoe UI Light"/>
          <a:ea typeface="Segoe UI Light"/>
          <a:cs typeface="Segoe UI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Segoe UI Light"/>
          <a:ea typeface="Segoe UI Light"/>
          <a:cs typeface="Segoe UI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Segoe UI Light"/>
          <a:ea typeface="Segoe UI Light"/>
          <a:cs typeface="Segoe UI Light"/>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Segoe UI Light"/>
          <a:ea typeface="Segoe UI Light"/>
          <a:cs typeface="Segoe UI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1838" autoAdjust="0"/>
    <p:restoredTop sz="94660"/>
  </p:normalViewPr>
  <p:slideViewPr>
    <p:cSldViewPr snapToGrid="0">
      <p:cViewPr varScale="1">
        <p:scale>
          <a:sx n="113" d="100"/>
          <a:sy n="113" d="100"/>
        </p:scale>
        <p:origin x="-654" y="-10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C:\Users\utenteprincipale\Desktop\pennina%20-%2014%20marzo\Anno%202021\emilia%20romagna\Bologna\dati%20turistici%202015-2021\BOLOGNA%20(Gennaio-Agosto%202021).xlsx" TargetMode="Externa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C:\Users\utenteprincipale\Desktop\pennina%20-%2014%20marzo\Anno%202021\emilia%20romagna\Bologna\dati%20turistici%202015-2021\BOLOGNA%20(Gennaio-Agosto%202021).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C:\Users\utenteprincipale\Desktop\pennina%20-%2014%20marzo\Anno%202021\emilia%20romagna\Bologna\dati%20turistici%202015-2021\BOLOGNA%20(Gennaio-Agosto%202021).xlsx" TargetMode="External"/></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Cartel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Foglio8!$D$16</c:f>
              <c:strCache>
                <c:ptCount val="1"/>
                <c:pt idx="0">
                  <c:v>2020</c:v>
                </c:pt>
              </c:strCache>
            </c:strRef>
          </c:tx>
          <c:spPr>
            <a:solidFill>
              <a:schemeClr val="accent1"/>
            </a:solidFill>
            <a:ln>
              <a:noFill/>
            </a:ln>
            <a:effectLst/>
          </c:spPr>
          <c:invertIfNegative val="0"/>
          <c:cat>
            <c:strRef>
              <c:f>Foglio8!$E$14:$H$15</c:f>
              <c:strCache>
                <c:ptCount val="4"/>
                <c:pt idx="0">
                  <c:v>ITALIA                                      (gen-giu)</c:v>
                </c:pt>
                <c:pt idx="2">
                  <c:v>EMILIA ROMAGNA      (gen-ago)</c:v>
                </c:pt>
              </c:strCache>
            </c:strRef>
          </c:cat>
          <c:val>
            <c:numRef>
              <c:f>Foglio8!$E$16:$H$16</c:f>
              <c:numCache>
                <c:formatCode>0.00%</c:formatCode>
                <c:ptCount val="4"/>
                <c:pt idx="0">
                  <c:v>-7.0000000000000001E-3</c:v>
                </c:pt>
                <c:pt idx="1">
                  <c:v>1.0999999999999999E-2</c:v>
                </c:pt>
                <c:pt idx="2">
                  <c:v>0.27100000000000002</c:v>
                </c:pt>
                <c:pt idx="3">
                  <c:v>0.34200000000000003</c:v>
                </c:pt>
              </c:numCache>
            </c:numRef>
          </c:val>
        </c:ser>
        <c:ser>
          <c:idx val="1"/>
          <c:order val="1"/>
          <c:tx>
            <c:strRef>
              <c:f>Foglio8!$D$17</c:f>
              <c:strCache>
                <c:ptCount val="1"/>
                <c:pt idx="0">
                  <c:v>2019</c:v>
                </c:pt>
              </c:strCache>
            </c:strRef>
          </c:tx>
          <c:spPr>
            <a:solidFill>
              <a:schemeClr val="accent2"/>
            </a:solidFill>
            <a:ln>
              <a:noFill/>
            </a:ln>
            <a:effectLst/>
          </c:spPr>
          <c:invertIfNegative val="0"/>
          <c:cat>
            <c:strRef>
              <c:f>Foglio8!$E$14:$H$15</c:f>
              <c:strCache>
                <c:ptCount val="4"/>
                <c:pt idx="0">
                  <c:v>ITALIA                                      (gen-giu)</c:v>
                </c:pt>
                <c:pt idx="2">
                  <c:v>EMILIA ROMAGNA      (gen-ago)</c:v>
                </c:pt>
              </c:strCache>
            </c:strRef>
          </c:cat>
          <c:val>
            <c:numRef>
              <c:f>Foglio8!$E$17:$H$17</c:f>
              <c:numCache>
                <c:formatCode>0.00%</c:formatCode>
                <c:ptCount val="4"/>
                <c:pt idx="0">
                  <c:v>-0.70399999999999996</c:v>
                </c:pt>
                <c:pt idx="1">
                  <c:v>-0.67500000000000004</c:v>
                </c:pt>
                <c:pt idx="2">
                  <c:v>-0.36799999999999999</c:v>
                </c:pt>
                <c:pt idx="3">
                  <c:v>-0.27500000000000002</c:v>
                </c:pt>
              </c:numCache>
            </c:numRef>
          </c:val>
        </c:ser>
        <c:dLbls>
          <c:showLegendKey val="0"/>
          <c:showVal val="0"/>
          <c:showCatName val="0"/>
          <c:showSerName val="0"/>
          <c:showPercent val="0"/>
          <c:showBubbleSize val="0"/>
        </c:dLbls>
        <c:gapWidth val="219"/>
        <c:overlap val="-27"/>
        <c:axId val="143035904"/>
        <c:axId val="220412096"/>
      </c:barChart>
      <c:catAx>
        <c:axId val="143035904"/>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220412096"/>
        <c:crosses val="autoZero"/>
        <c:auto val="1"/>
        <c:lblAlgn val="ctr"/>
        <c:lblOffset val="100"/>
        <c:noMultiLvlLbl val="0"/>
      </c:catAx>
      <c:valAx>
        <c:axId val="22041209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430359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Tavola_1.BX!$AC$39</c:f>
              <c:strCache>
                <c:ptCount val="1"/>
                <c:pt idx="0">
                  <c:v>2021</c:v>
                </c:pt>
              </c:strCache>
            </c:strRef>
          </c:tx>
          <c:spPr>
            <a:ln w="28575" cap="rnd">
              <a:solidFill>
                <a:schemeClr val="accent1"/>
              </a:solidFill>
              <a:round/>
            </a:ln>
            <a:effectLst/>
          </c:spPr>
          <c:marker>
            <c:symbol val="none"/>
          </c:marker>
          <c:cat>
            <c:strRef>
              <c:f>Tavola_1.BX!$AB$40:$AB$47</c:f>
              <c:strCache>
                <c:ptCount val="8"/>
                <c:pt idx="0">
                  <c:v>Gennaio</c:v>
                </c:pt>
                <c:pt idx="1">
                  <c:v>Febbraio</c:v>
                </c:pt>
                <c:pt idx="2">
                  <c:v>Marzo</c:v>
                </c:pt>
                <c:pt idx="3">
                  <c:v>Aprile</c:v>
                </c:pt>
                <c:pt idx="4">
                  <c:v>Maggio</c:v>
                </c:pt>
                <c:pt idx="5">
                  <c:v>Giugno</c:v>
                </c:pt>
                <c:pt idx="6">
                  <c:v>Luglio</c:v>
                </c:pt>
                <c:pt idx="7">
                  <c:v>Agosto</c:v>
                </c:pt>
              </c:strCache>
            </c:strRef>
          </c:cat>
          <c:val>
            <c:numRef>
              <c:f>Tavola_1.BX!$AC$40:$AC$47</c:f>
              <c:numCache>
                <c:formatCode>#,##0</c:formatCode>
                <c:ptCount val="8"/>
                <c:pt idx="0">
                  <c:v>57623</c:v>
                </c:pt>
                <c:pt idx="1">
                  <c:v>62602</c:v>
                </c:pt>
                <c:pt idx="2">
                  <c:v>54993</c:v>
                </c:pt>
                <c:pt idx="3">
                  <c:v>64696</c:v>
                </c:pt>
                <c:pt idx="4">
                  <c:v>103325</c:v>
                </c:pt>
                <c:pt idx="5">
                  <c:v>107863</c:v>
                </c:pt>
                <c:pt idx="6">
                  <c:v>114232</c:v>
                </c:pt>
                <c:pt idx="7">
                  <c:v>103669</c:v>
                </c:pt>
              </c:numCache>
            </c:numRef>
          </c:val>
          <c:smooth val="0"/>
        </c:ser>
        <c:ser>
          <c:idx val="1"/>
          <c:order val="1"/>
          <c:tx>
            <c:strRef>
              <c:f>Tavola_1.BX!$AD$39</c:f>
              <c:strCache>
                <c:ptCount val="1"/>
                <c:pt idx="0">
                  <c:v>2020</c:v>
                </c:pt>
              </c:strCache>
            </c:strRef>
          </c:tx>
          <c:spPr>
            <a:ln w="28575" cap="rnd">
              <a:solidFill>
                <a:schemeClr val="accent2"/>
              </a:solidFill>
              <a:round/>
            </a:ln>
            <a:effectLst/>
          </c:spPr>
          <c:marker>
            <c:symbol val="none"/>
          </c:marker>
          <c:cat>
            <c:strRef>
              <c:f>Tavola_1.BX!$AB$40:$AB$47</c:f>
              <c:strCache>
                <c:ptCount val="8"/>
                <c:pt idx="0">
                  <c:v>Gennaio</c:v>
                </c:pt>
                <c:pt idx="1">
                  <c:v>Febbraio</c:v>
                </c:pt>
                <c:pt idx="2">
                  <c:v>Marzo</c:v>
                </c:pt>
                <c:pt idx="3">
                  <c:v>Aprile</c:v>
                </c:pt>
                <c:pt idx="4">
                  <c:v>Maggio</c:v>
                </c:pt>
                <c:pt idx="5">
                  <c:v>Giugno</c:v>
                </c:pt>
                <c:pt idx="6">
                  <c:v>Luglio</c:v>
                </c:pt>
                <c:pt idx="7">
                  <c:v>Agosto</c:v>
                </c:pt>
              </c:strCache>
            </c:strRef>
          </c:cat>
          <c:val>
            <c:numRef>
              <c:f>Tavola_1.BX!$AD$40:$AD$47</c:f>
              <c:numCache>
                <c:formatCode>#,##0</c:formatCode>
                <c:ptCount val="8"/>
                <c:pt idx="0">
                  <c:v>140913</c:v>
                </c:pt>
                <c:pt idx="1">
                  <c:v>114103</c:v>
                </c:pt>
                <c:pt idx="2">
                  <c:v>35903</c:v>
                </c:pt>
                <c:pt idx="3">
                  <c:v>29275</c:v>
                </c:pt>
                <c:pt idx="4">
                  <c:v>36158</c:v>
                </c:pt>
                <c:pt idx="5">
                  <c:v>54812</c:v>
                </c:pt>
                <c:pt idx="6">
                  <c:v>70068</c:v>
                </c:pt>
                <c:pt idx="7">
                  <c:v>62937</c:v>
                </c:pt>
              </c:numCache>
            </c:numRef>
          </c:val>
          <c:smooth val="0"/>
        </c:ser>
        <c:ser>
          <c:idx val="2"/>
          <c:order val="2"/>
          <c:tx>
            <c:strRef>
              <c:f>Tavola_1.BX!$AE$39</c:f>
              <c:strCache>
                <c:ptCount val="1"/>
                <c:pt idx="0">
                  <c:v>2019</c:v>
                </c:pt>
              </c:strCache>
            </c:strRef>
          </c:tx>
          <c:spPr>
            <a:ln w="28575" cap="rnd">
              <a:solidFill>
                <a:schemeClr val="accent3"/>
              </a:solidFill>
              <a:round/>
            </a:ln>
            <a:effectLst/>
          </c:spPr>
          <c:marker>
            <c:symbol val="none"/>
          </c:marker>
          <c:cat>
            <c:strRef>
              <c:f>Tavola_1.BX!$AB$40:$AB$47</c:f>
              <c:strCache>
                <c:ptCount val="8"/>
                <c:pt idx="0">
                  <c:v>Gennaio</c:v>
                </c:pt>
                <c:pt idx="1">
                  <c:v>Febbraio</c:v>
                </c:pt>
                <c:pt idx="2">
                  <c:v>Marzo</c:v>
                </c:pt>
                <c:pt idx="3">
                  <c:v>Aprile</c:v>
                </c:pt>
                <c:pt idx="4">
                  <c:v>Maggio</c:v>
                </c:pt>
                <c:pt idx="5">
                  <c:v>Giugno</c:v>
                </c:pt>
                <c:pt idx="6">
                  <c:v>Luglio</c:v>
                </c:pt>
                <c:pt idx="7">
                  <c:v>Agosto</c:v>
                </c:pt>
              </c:strCache>
            </c:strRef>
          </c:cat>
          <c:val>
            <c:numRef>
              <c:f>Tavola_1.BX!$AE$40:$AE$47</c:f>
              <c:numCache>
                <c:formatCode>#,##0</c:formatCode>
                <c:ptCount val="8"/>
                <c:pt idx="0">
                  <c:v>124253</c:v>
                </c:pt>
                <c:pt idx="1">
                  <c:v>141570</c:v>
                </c:pt>
                <c:pt idx="2">
                  <c:v>138167</c:v>
                </c:pt>
                <c:pt idx="3">
                  <c:v>139782</c:v>
                </c:pt>
                <c:pt idx="4">
                  <c:v>130647</c:v>
                </c:pt>
                <c:pt idx="5">
                  <c:v>114917</c:v>
                </c:pt>
                <c:pt idx="6">
                  <c:v>104359</c:v>
                </c:pt>
                <c:pt idx="7">
                  <c:v>75074</c:v>
                </c:pt>
              </c:numCache>
            </c:numRef>
          </c:val>
          <c:smooth val="0"/>
        </c:ser>
        <c:dLbls>
          <c:showLegendKey val="0"/>
          <c:showVal val="0"/>
          <c:showCatName val="0"/>
          <c:showSerName val="0"/>
          <c:showPercent val="0"/>
          <c:showBubbleSize val="0"/>
        </c:dLbls>
        <c:marker val="1"/>
        <c:smooth val="0"/>
        <c:axId val="176970752"/>
        <c:axId val="42837696"/>
      </c:lineChart>
      <c:catAx>
        <c:axId val="176970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42837696"/>
        <c:crosses val="autoZero"/>
        <c:auto val="1"/>
        <c:lblAlgn val="ctr"/>
        <c:lblOffset val="100"/>
        <c:noMultiLvlLbl val="0"/>
      </c:catAx>
      <c:valAx>
        <c:axId val="428376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769707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Tavola_1.BX!$AC$52</c:f>
              <c:strCache>
                <c:ptCount val="1"/>
                <c:pt idx="0">
                  <c:v>2021</c:v>
                </c:pt>
              </c:strCache>
            </c:strRef>
          </c:tx>
          <c:spPr>
            <a:ln w="28575" cap="rnd">
              <a:solidFill>
                <a:schemeClr val="accent1"/>
              </a:solidFill>
              <a:round/>
            </a:ln>
            <a:effectLst/>
          </c:spPr>
          <c:marker>
            <c:symbol val="none"/>
          </c:marker>
          <c:cat>
            <c:strRef>
              <c:f>Tavola_1.BX!$AB$53:$AB$60</c:f>
              <c:strCache>
                <c:ptCount val="8"/>
                <c:pt idx="0">
                  <c:v>Gennaio</c:v>
                </c:pt>
                <c:pt idx="1">
                  <c:v>Febbraio</c:v>
                </c:pt>
                <c:pt idx="2">
                  <c:v>Marzo</c:v>
                </c:pt>
                <c:pt idx="3">
                  <c:v>Aprile</c:v>
                </c:pt>
                <c:pt idx="4">
                  <c:v>Maggio</c:v>
                </c:pt>
                <c:pt idx="5">
                  <c:v>Giugno</c:v>
                </c:pt>
                <c:pt idx="6">
                  <c:v>Luglio</c:v>
                </c:pt>
                <c:pt idx="7">
                  <c:v>Agosto</c:v>
                </c:pt>
              </c:strCache>
            </c:strRef>
          </c:cat>
          <c:val>
            <c:numRef>
              <c:f>Tavola_1.BX!$AC$53:$AC$60</c:f>
              <c:numCache>
                <c:formatCode>#,##0</c:formatCode>
                <c:ptCount val="8"/>
                <c:pt idx="0">
                  <c:v>11071</c:v>
                </c:pt>
                <c:pt idx="1">
                  <c:v>12739</c:v>
                </c:pt>
                <c:pt idx="2">
                  <c:v>13511</c:v>
                </c:pt>
                <c:pt idx="3">
                  <c:v>15399</c:v>
                </c:pt>
                <c:pt idx="4">
                  <c:v>21168</c:v>
                </c:pt>
                <c:pt idx="5">
                  <c:v>36655</c:v>
                </c:pt>
                <c:pt idx="6">
                  <c:v>84238</c:v>
                </c:pt>
                <c:pt idx="7">
                  <c:v>109703</c:v>
                </c:pt>
              </c:numCache>
            </c:numRef>
          </c:val>
          <c:smooth val="0"/>
        </c:ser>
        <c:ser>
          <c:idx val="1"/>
          <c:order val="1"/>
          <c:tx>
            <c:strRef>
              <c:f>Tavola_1.BX!$AD$52</c:f>
              <c:strCache>
                <c:ptCount val="1"/>
                <c:pt idx="0">
                  <c:v>2020</c:v>
                </c:pt>
              </c:strCache>
            </c:strRef>
          </c:tx>
          <c:spPr>
            <a:ln w="28575" cap="rnd">
              <a:solidFill>
                <a:schemeClr val="accent2"/>
              </a:solidFill>
              <a:round/>
            </a:ln>
            <a:effectLst/>
          </c:spPr>
          <c:marker>
            <c:symbol val="none"/>
          </c:marker>
          <c:cat>
            <c:strRef>
              <c:f>Tavola_1.BX!$AB$53:$AB$60</c:f>
              <c:strCache>
                <c:ptCount val="8"/>
                <c:pt idx="0">
                  <c:v>Gennaio</c:v>
                </c:pt>
                <c:pt idx="1">
                  <c:v>Febbraio</c:v>
                </c:pt>
                <c:pt idx="2">
                  <c:v>Marzo</c:v>
                </c:pt>
                <c:pt idx="3">
                  <c:v>Aprile</c:v>
                </c:pt>
                <c:pt idx="4">
                  <c:v>Maggio</c:v>
                </c:pt>
                <c:pt idx="5">
                  <c:v>Giugno</c:v>
                </c:pt>
                <c:pt idx="6">
                  <c:v>Luglio</c:v>
                </c:pt>
                <c:pt idx="7">
                  <c:v>Agosto</c:v>
                </c:pt>
              </c:strCache>
            </c:strRef>
          </c:cat>
          <c:val>
            <c:numRef>
              <c:f>Tavola_1.BX!$AD$53:$AD$60</c:f>
              <c:numCache>
                <c:formatCode>#,##0</c:formatCode>
                <c:ptCount val="8"/>
                <c:pt idx="0">
                  <c:v>91049</c:v>
                </c:pt>
                <c:pt idx="1">
                  <c:v>80255</c:v>
                </c:pt>
                <c:pt idx="2">
                  <c:v>10607</c:v>
                </c:pt>
                <c:pt idx="3">
                  <c:v>5156</c:v>
                </c:pt>
                <c:pt idx="4">
                  <c:v>5036</c:v>
                </c:pt>
                <c:pt idx="5">
                  <c:v>10511</c:v>
                </c:pt>
                <c:pt idx="6">
                  <c:v>28405</c:v>
                </c:pt>
                <c:pt idx="7">
                  <c:v>39439</c:v>
                </c:pt>
              </c:numCache>
            </c:numRef>
          </c:val>
          <c:smooth val="0"/>
        </c:ser>
        <c:ser>
          <c:idx val="2"/>
          <c:order val="2"/>
          <c:tx>
            <c:strRef>
              <c:f>Tavola_1.BX!$AE$52</c:f>
              <c:strCache>
                <c:ptCount val="1"/>
                <c:pt idx="0">
                  <c:v>2019</c:v>
                </c:pt>
              </c:strCache>
            </c:strRef>
          </c:tx>
          <c:spPr>
            <a:ln w="28575" cap="rnd">
              <a:solidFill>
                <a:schemeClr val="accent3"/>
              </a:solidFill>
              <a:round/>
            </a:ln>
            <a:effectLst/>
          </c:spPr>
          <c:marker>
            <c:symbol val="none"/>
          </c:marker>
          <c:cat>
            <c:strRef>
              <c:f>Tavola_1.BX!$AB$53:$AB$60</c:f>
              <c:strCache>
                <c:ptCount val="8"/>
                <c:pt idx="0">
                  <c:v>Gennaio</c:v>
                </c:pt>
                <c:pt idx="1">
                  <c:v>Febbraio</c:v>
                </c:pt>
                <c:pt idx="2">
                  <c:v>Marzo</c:v>
                </c:pt>
                <c:pt idx="3">
                  <c:v>Aprile</c:v>
                </c:pt>
                <c:pt idx="4">
                  <c:v>Maggio</c:v>
                </c:pt>
                <c:pt idx="5">
                  <c:v>Giugno</c:v>
                </c:pt>
                <c:pt idx="6">
                  <c:v>Luglio</c:v>
                </c:pt>
                <c:pt idx="7">
                  <c:v>Agosto</c:v>
                </c:pt>
              </c:strCache>
            </c:strRef>
          </c:cat>
          <c:val>
            <c:numRef>
              <c:f>Tavola_1.BX!$AE$53:$AE$60</c:f>
              <c:numCache>
                <c:formatCode>#,##0</c:formatCode>
                <c:ptCount val="8"/>
                <c:pt idx="0">
                  <c:v>83269</c:v>
                </c:pt>
                <c:pt idx="1">
                  <c:v>85974</c:v>
                </c:pt>
                <c:pt idx="2">
                  <c:v>142465</c:v>
                </c:pt>
                <c:pt idx="3">
                  <c:v>147984</c:v>
                </c:pt>
                <c:pt idx="4">
                  <c:v>176781</c:v>
                </c:pt>
                <c:pt idx="5">
                  <c:v>170043</c:v>
                </c:pt>
                <c:pt idx="6">
                  <c:v>165627</c:v>
                </c:pt>
                <c:pt idx="7">
                  <c:v>149412</c:v>
                </c:pt>
              </c:numCache>
            </c:numRef>
          </c:val>
          <c:smooth val="0"/>
        </c:ser>
        <c:dLbls>
          <c:showLegendKey val="0"/>
          <c:showVal val="0"/>
          <c:showCatName val="0"/>
          <c:showSerName val="0"/>
          <c:showPercent val="0"/>
          <c:showBubbleSize val="0"/>
        </c:dLbls>
        <c:marker val="1"/>
        <c:smooth val="0"/>
        <c:axId val="176971264"/>
        <c:axId val="42840576"/>
      </c:lineChart>
      <c:catAx>
        <c:axId val="176971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42840576"/>
        <c:crosses val="autoZero"/>
        <c:auto val="1"/>
        <c:lblAlgn val="ctr"/>
        <c:lblOffset val="100"/>
        <c:noMultiLvlLbl val="0"/>
      </c:catAx>
      <c:valAx>
        <c:axId val="428405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769712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Tavola_1.BX!$AC$24</c:f>
              <c:strCache>
                <c:ptCount val="1"/>
                <c:pt idx="0">
                  <c:v>2021</c:v>
                </c:pt>
              </c:strCache>
            </c:strRef>
          </c:tx>
          <c:spPr>
            <a:ln w="38100" cap="flat" cmpd="dbl" algn="ctr">
              <a:solidFill>
                <a:schemeClr val="accent1"/>
              </a:solidFill>
              <a:miter lim="800000"/>
            </a:ln>
            <a:effectLst/>
          </c:spPr>
          <c:marker>
            <c:symbol val="none"/>
          </c:marker>
          <c:cat>
            <c:strRef>
              <c:f>Tavola_1.BX!$AB$25:$AB$32</c:f>
              <c:strCache>
                <c:ptCount val="8"/>
                <c:pt idx="0">
                  <c:v>Gennaio</c:v>
                </c:pt>
                <c:pt idx="1">
                  <c:v>Febbraio</c:v>
                </c:pt>
                <c:pt idx="2">
                  <c:v>Marzo</c:v>
                </c:pt>
                <c:pt idx="3">
                  <c:v>Aprile</c:v>
                </c:pt>
                <c:pt idx="4">
                  <c:v>Maggio</c:v>
                </c:pt>
                <c:pt idx="5">
                  <c:v>Giugno</c:v>
                </c:pt>
                <c:pt idx="6">
                  <c:v>Luglio</c:v>
                </c:pt>
                <c:pt idx="7">
                  <c:v>Agosto</c:v>
                </c:pt>
              </c:strCache>
            </c:strRef>
          </c:cat>
          <c:val>
            <c:numRef>
              <c:f>Tavola_1.BX!$AC$25:$AC$32</c:f>
              <c:numCache>
                <c:formatCode>#,##0</c:formatCode>
                <c:ptCount val="8"/>
                <c:pt idx="0">
                  <c:v>68694</c:v>
                </c:pt>
                <c:pt idx="1">
                  <c:v>75341</c:v>
                </c:pt>
                <c:pt idx="2">
                  <c:v>68504</c:v>
                </c:pt>
                <c:pt idx="3">
                  <c:v>80095</c:v>
                </c:pt>
                <c:pt idx="4">
                  <c:v>124493</c:v>
                </c:pt>
                <c:pt idx="5">
                  <c:v>144518</c:v>
                </c:pt>
                <c:pt idx="6">
                  <c:v>198470</c:v>
                </c:pt>
                <c:pt idx="7">
                  <c:v>213372</c:v>
                </c:pt>
              </c:numCache>
            </c:numRef>
          </c:val>
          <c:smooth val="0"/>
        </c:ser>
        <c:ser>
          <c:idx val="1"/>
          <c:order val="1"/>
          <c:tx>
            <c:strRef>
              <c:f>Tavola_1.BX!$AD$24</c:f>
              <c:strCache>
                <c:ptCount val="1"/>
                <c:pt idx="0">
                  <c:v>2020</c:v>
                </c:pt>
              </c:strCache>
            </c:strRef>
          </c:tx>
          <c:spPr>
            <a:ln w="38100" cap="flat" cmpd="dbl" algn="ctr">
              <a:solidFill>
                <a:schemeClr val="accent2"/>
              </a:solidFill>
              <a:miter lim="800000"/>
            </a:ln>
            <a:effectLst/>
          </c:spPr>
          <c:marker>
            <c:symbol val="none"/>
          </c:marker>
          <c:cat>
            <c:strRef>
              <c:f>Tavola_1.BX!$AB$25:$AB$32</c:f>
              <c:strCache>
                <c:ptCount val="8"/>
                <c:pt idx="0">
                  <c:v>Gennaio</c:v>
                </c:pt>
                <c:pt idx="1">
                  <c:v>Febbraio</c:v>
                </c:pt>
                <c:pt idx="2">
                  <c:v>Marzo</c:v>
                </c:pt>
                <c:pt idx="3">
                  <c:v>Aprile</c:v>
                </c:pt>
                <c:pt idx="4">
                  <c:v>Maggio</c:v>
                </c:pt>
                <c:pt idx="5">
                  <c:v>Giugno</c:v>
                </c:pt>
                <c:pt idx="6">
                  <c:v>Luglio</c:v>
                </c:pt>
                <c:pt idx="7">
                  <c:v>Agosto</c:v>
                </c:pt>
              </c:strCache>
            </c:strRef>
          </c:cat>
          <c:val>
            <c:numRef>
              <c:f>Tavola_1.BX!$AD$25:$AD$32</c:f>
              <c:numCache>
                <c:formatCode>#,##0</c:formatCode>
                <c:ptCount val="8"/>
                <c:pt idx="0">
                  <c:v>231962</c:v>
                </c:pt>
                <c:pt idx="1">
                  <c:v>194358</c:v>
                </c:pt>
                <c:pt idx="2">
                  <c:v>46510</c:v>
                </c:pt>
                <c:pt idx="3">
                  <c:v>34431</c:v>
                </c:pt>
                <c:pt idx="4">
                  <c:v>41194</c:v>
                </c:pt>
                <c:pt idx="5">
                  <c:v>65323</c:v>
                </c:pt>
                <c:pt idx="6">
                  <c:v>98473</c:v>
                </c:pt>
                <c:pt idx="7">
                  <c:v>102376</c:v>
                </c:pt>
              </c:numCache>
            </c:numRef>
          </c:val>
          <c:smooth val="0"/>
        </c:ser>
        <c:ser>
          <c:idx val="2"/>
          <c:order val="2"/>
          <c:tx>
            <c:strRef>
              <c:f>Tavola_1.BX!$AE$24</c:f>
              <c:strCache>
                <c:ptCount val="1"/>
                <c:pt idx="0">
                  <c:v>2019</c:v>
                </c:pt>
              </c:strCache>
            </c:strRef>
          </c:tx>
          <c:spPr>
            <a:ln w="38100" cap="flat" cmpd="dbl" algn="ctr">
              <a:solidFill>
                <a:schemeClr val="accent3"/>
              </a:solidFill>
              <a:miter lim="800000"/>
            </a:ln>
            <a:effectLst/>
          </c:spPr>
          <c:marker>
            <c:symbol val="none"/>
          </c:marker>
          <c:cat>
            <c:strRef>
              <c:f>Tavola_1.BX!$AB$25:$AB$32</c:f>
              <c:strCache>
                <c:ptCount val="8"/>
                <c:pt idx="0">
                  <c:v>Gennaio</c:v>
                </c:pt>
                <c:pt idx="1">
                  <c:v>Febbraio</c:v>
                </c:pt>
                <c:pt idx="2">
                  <c:v>Marzo</c:v>
                </c:pt>
                <c:pt idx="3">
                  <c:v>Aprile</c:v>
                </c:pt>
                <c:pt idx="4">
                  <c:v>Maggio</c:v>
                </c:pt>
                <c:pt idx="5">
                  <c:v>Giugno</c:v>
                </c:pt>
                <c:pt idx="6">
                  <c:v>Luglio</c:v>
                </c:pt>
                <c:pt idx="7">
                  <c:v>Agosto</c:v>
                </c:pt>
              </c:strCache>
            </c:strRef>
          </c:cat>
          <c:val>
            <c:numRef>
              <c:f>Tavola_1.BX!$AE$25:$AE$32</c:f>
              <c:numCache>
                <c:formatCode>#,##0</c:formatCode>
                <c:ptCount val="8"/>
                <c:pt idx="0">
                  <c:v>207522</c:v>
                </c:pt>
                <c:pt idx="1">
                  <c:v>227544</c:v>
                </c:pt>
                <c:pt idx="2">
                  <c:v>280632</c:v>
                </c:pt>
                <c:pt idx="3">
                  <c:v>287766</c:v>
                </c:pt>
                <c:pt idx="4">
                  <c:v>307428</c:v>
                </c:pt>
                <c:pt idx="5">
                  <c:v>284960</c:v>
                </c:pt>
                <c:pt idx="6">
                  <c:v>269986</c:v>
                </c:pt>
                <c:pt idx="7">
                  <c:v>224486</c:v>
                </c:pt>
              </c:numCache>
            </c:numRef>
          </c:val>
          <c:smooth val="0"/>
        </c:ser>
        <c:dLbls>
          <c:showLegendKey val="0"/>
          <c:showVal val="0"/>
          <c:showCatName val="0"/>
          <c:showSerName val="0"/>
          <c:showPercent val="0"/>
          <c:showBubbleSize val="0"/>
        </c:dLbls>
        <c:marker val="1"/>
        <c:smooth val="0"/>
        <c:axId val="179664384"/>
        <c:axId val="42842304"/>
      </c:lineChart>
      <c:catAx>
        <c:axId val="179664384"/>
        <c:scaling>
          <c:orientation val="minMax"/>
        </c:scaling>
        <c:delete val="0"/>
        <c:axPos val="b"/>
        <c:majorGridlines>
          <c:spPr>
            <a:ln w="9525" cap="flat" cmpd="sng" algn="ctr">
              <a:solidFill>
                <a:schemeClr val="tx1">
                  <a:lumMod val="15000"/>
                  <a:lumOff val="85000"/>
                  <a:alpha val="32000"/>
                </a:schemeClr>
              </a:solidFill>
              <a:round/>
            </a:ln>
            <a:effectLst/>
          </c:spPr>
        </c:majorGridlines>
        <c:numFmt formatCode="General"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42842304"/>
        <c:crosses val="autoZero"/>
        <c:auto val="1"/>
        <c:lblAlgn val="ctr"/>
        <c:lblOffset val="100"/>
        <c:noMultiLvlLbl val="0"/>
      </c:catAx>
      <c:valAx>
        <c:axId val="42842304"/>
        <c:scaling>
          <c:orientation val="minMax"/>
        </c:scaling>
        <c:delete val="0"/>
        <c:axPos val="l"/>
        <c:majorGridlines>
          <c:spPr>
            <a:ln w="9525" cap="flat" cmpd="sng" algn="ctr">
              <a:solidFill>
                <a:schemeClr val="tx1">
                  <a:lumMod val="15000"/>
                  <a:lumOff val="85000"/>
                  <a:alpha val="32000"/>
                </a:schemeClr>
              </a:solidFill>
              <a:round/>
            </a:ln>
            <a:effectLst/>
          </c:spPr>
        </c:majorGridlines>
        <c:numFmt formatCode="#,##0"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79664384"/>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spPr>
            <a:solidFill>
              <a:srgbClr val="FF0000"/>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Foglio1!$C$30:$C$50</c:f>
              <c:numCache>
                <c:formatCode>mmm\-yy</c:formatCode>
                <c:ptCount val="21"/>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numCache>
            </c:numRef>
          </c:cat>
          <c:val>
            <c:numRef>
              <c:f>Foglio1!$D$30:$D$50</c:f>
              <c:numCache>
                <c:formatCode>0.00%</c:formatCode>
                <c:ptCount val="21"/>
                <c:pt idx="0">
                  <c:v>4.1000000000000002E-2</c:v>
                </c:pt>
                <c:pt idx="1">
                  <c:v>-4.3999999999999997E-2</c:v>
                </c:pt>
                <c:pt idx="2">
                  <c:v>-0.85099999999999998</c:v>
                </c:pt>
                <c:pt idx="3">
                  <c:v>-0.99299999999999999</c:v>
                </c:pt>
                <c:pt idx="4">
                  <c:v>-0.98699999999999999</c:v>
                </c:pt>
                <c:pt idx="5">
                  <c:v>-0.94199999999999995</c:v>
                </c:pt>
                <c:pt idx="6">
                  <c:v>-0.749</c:v>
                </c:pt>
                <c:pt idx="7">
                  <c:v>-0.63100000000000001</c:v>
                </c:pt>
                <c:pt idx="8">
                  <c:v>-0.69699999999999995</c:v>
                </c:pt>
                <c:pt idx="9">
                  <c:v>-0.747</c:v>
                </c:pt>
                <c:pt idx="10">
                  <c:v>-0.89600000000000002</c:v>
                </c:pt>
                <c:pt idx="11">
                  <c:v>-0.86599999999999999</c:v>
                </c:pt>
                <c:pt idx="12">
                  <c:v>-0.86699999999999999</c:v>
                </c:pt>
                <c:pt idx="13">
                  <c:v>-0.879</c:v>
                </c:pt>
                <c:pt idx="14">
                  <c:v>-0.88500000000000001</c:v>
                </c:pt>
                <c:pt idx="15">
                  <c:v>-0.87</c:v>
                </c:pt>
                <c:pt idx="16">
                  <c:v>-0.81400000000000006</c:v>
                </c:pt>
                <c:pt idx="17">
                  <c:v>-0.64900000000000002</c:v>
                </c:pt>
                <c:pt idx="18">
                  <c:v>-0.45500000000000002</c:v>
                </c:pt>
                <c:pt idx="19">
                  <c:v>-0.36099999999999999</c:v>
                </c:pt>
                <c:pt idx="20">
                  <c:v>-0.39700000000000002</c:v>
                </c:pt>
              </c:numCache>
            </c:numRef>
          </c:val>
        </c:ser>
        <c:dLbls>
          <c:dLblPos val="outEnd"/>
          <c:showLegendKey val="0"/>
          <c:showVal val="1"/>
          <c:showCatName val="0"/>
          <c:showSerName val="0"/>
          <c:showPercent val="0"/>
          <c:showBubbleSize val="0"/>
        </c:dLbls>
        <c:gapWidth val="219"/>
        <c:overlap val="-27"/>
        <c:axId val="180162048"/>
        <c:axId val="146317888"/>
      </c:barChart>
      <c:dateAx>
        <c:axId val="180162048"/>
        <c:scaling>
          <c:orientation val="minMax"/>
        </c:scaling>
        <c:delete val="0"/>
        <c:axPos val="b"/>
        <c:numFmt formatCode="mmm\-yy" sourceLinked="1"/>
        <c:majorTickMark val="out"/>
        <c:minorTickMark val="none"/>
        <c:tickLblPos val="high"/>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46317888"/>
        <c:crosses val="autoZero"/>
        <c:auto val="1"/>
        <c:lblOffset val="100"/>
        <c:baseTimeUnit val="months"/>
      </c:dateAx>
      <c:valAx>
        <c:axId val="14631788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solidFill>
            <a:schemeClr val="bg1">
              <a:lumMod val="95000"/>
            </a:schemeClr>
          </a:solid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8016204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it-IT"/>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Reversed" id="23">
  <a:schemeClr val="accent3"/>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37">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38100" cap="flat" cmpd="dbl" algn="ctr">
        <a:solidFill>
          <a:schemeClr val="phClr"/>
        </a:solidFill>
        <a:miter lim="800000"/>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lt1"/>
        </a:solidFill>
        <a:round/>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tx1"/>
    </cs:fontRef>
    <cs:spPr>
      <a:ln w="9525">
        <a:solidFill>
          <a:schemeClr val="tx1">
            <a:lumMod val="35000"/>
            <a:lumOff val="65000"/>
          </a:schemeClr>
        </a:solidFill>
      </a:ln>
    </cs:spPr>
  </cs:dropLine>
  <cs:errorBar>
    <cs:lnRef idx="0"/>
    <cs:fillRef idx="0"/>
    <cs:effectRef idx="0"/>
    <cs:fontRef idx="minor">
      <a:schemeClr val="tx1"/>
    </cs:fontRef>
    <cs:spPr>
      <a:ln w="9525">
        <a:solidFill>
          <a:schemeClr val="tx1">
            <a:lumMod val="65000"/>
            <a:lumOff val="35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alpha val="32000"/>
          </a:schemeClr>
        </a:solidFill>
        <a:round/>
      </a:ln>
    </cs:spPr>
  </cs:gridlineMajor>
  <cs:gridlineMinor>
    <cs:lnRef idx="0"/>
    <cs:fillRef idx="0"/>
    <cs:effectRef idx="0"/>
    <cs:fontRef idx="minor">
      <a:schemeClr val="tx1"/>
    </cs:fontRef>
    <cs:spPr>
      <a:ln>
        <a:solidFill>
          <a:schemeClr val="tx1">
            <a:lumMod val="5000"/>
            <a:lumOff val="95000"/>
            <a:alpha val="32000"/>
          </a:schemeClr>
        </a:solidFill>
      </a:ln>
    </cs:spPr>
  </cs:gridlineMinor>
  <cs:hiLoLine>
    <cs:lnRef idx="0"/>
    <cs:fillRef idx="0"/>
    <cs:effectRef idx="0"/>
    <cs:fontRef idx="minor">
      <a:schemeClr val="tx1"/>
    </cs:fontRef>
    <cs:spPr>
      <a:ln w="9525">
        <a:solidFill>
          <a:schemeClr val="tx1"/>
        </a:solidFill>
      </a:ln>
    </cs:spPr>
  </cs:hiLoLine>
  <cs:leaderLine>
    <cs:lnRef idx="0"/>
    <cs:fillRef idx="0"/>
    <cs:effectRef idx="0"/>
    <cs:fontRef idx="minor">
      <a:schemeClr val="tx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spPr>
      <a:ln w="3175" cap="flat" cmpd="sng" algn="ctr">
        <a:solidFill>
          <a:schemeClr val="tx1">
            <a:lumMod val="15000"/>
            <a:lumOff val="85000"/>
          </a:schemeClr>
        </a:solidFill>
        <a:round/>
        <a:tailEnd type="none" w="med" len="lg"/>
      </a:ln>
    </cs:spPr>
    <cs:defRPr sz="900" kern="1200"/>
  </cs:seriesAxis>
  <cs:seriesLine>
    <cs:lnRef idx="0"/>
    <cs:fillRef idx="0"/>
    <cs:effectRef idx="0"/>
    <cs:fontRef idx="minor">
      <a:schemeClr val="tx1"/>
    </cs:fontRef>
    <cs:spPr>
      <a:ln w="9525">
        <a:solidFill>
          <a:schemeClr val="tx1">
            <a:lumMod val="35000"/>
            <a:lumOff val="65000"/>
          </a:schemeClr>
        </a:solidFill>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tx1"/>
    </cs:fontRef>
    <cs:spPr>
      <a:ln w="12700" cap="rnd"/>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9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47585A-8F33-4F84-AB86-F9791909FAE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7376F5B-F831-4AB9-8AA9-27A08E754A09}">
      <dgm:prSet/>
      <dgm:spPr/>
      <dgm:t>
        <a:bodyPr/>
        <a:lstStyle/>
        <a:p>
          <a:pPr>
            <a:lnSpc>
              <a:spcPct val="100000"/>
            </a:lnSpc>
            <a:defRPr cap="all"/>
          </a:pPr>
          <a:r>
            <a:rPr lang="it-IT" dirty="0">
              <a:latin typeface="+mj-lt"/>
            </a:rPr>
            <a:t>nuovi luoghi</a:t>
          </a:r>
        </a:p>
      </dgm:t>
    </dgm:pt>
    <dgm:pt modelId="{14C91378-F53B-46BD-9C63-47F04D2AC9C8}" type="parTrans" cxnId="{E1C8BF39-732A-4082-9C05-8BCC87975381}">
      <dgm:prSet/>
      <dgm:spPr/>
      <dgm:t>
        <a:bodyPr/>
        <a:lstStyle/>
        <a:p>
          <a:endParaRPr lang="en-US" sz="2000">
            <a:latin typeface="+mj-lt"/>
          </a:endParaRPr>
        </a:p>
      </dgm:t>
    </dgm:pt>
    <dgm:pt modelId="{2AA5FB0A-B1D3-4D8F-8ABD-3F0EB6148D5D}" type="sibTrans" cxnId="{E1C8BF39-732A-4082-9C05-8BCC87975381}">
      <dgm:prSet/>
      <dgm:spPr/>
      <dgm:t>
        <a:bodyPr/>
        <a:lstStyle/>
        <a:p>
          <a:endParaRPr lang="en-US">
            <a:latin typeface="+mj-lt"/>
          </a:endParaRPr>
        </a:p>
      </dgm:t>
    </dgm:pt>
    <dgm:pt modelId="{32297731-7458-40D0-A50D-80BB16755E3E}">
      <dgm:prSet/>
      <dgm:spPr/>
      <dgm:t>
        <a:bodyPr/>
        <a:lstStyle/>
        <a:p>
          <a:pPr>
            <a:lnSpc>
              <a:spcPct val="100000"/>
            </a:lnSpc>
            <a:defRPr cap="all"/>
          </a:pPr>
          <a:r>
            <a:rPr lang="it-IT" dirty="0">
              <a:latin typeface="+mj-lt"/>
            </a:rPr>
            <a:t>angoli meno noti ricerca di «green»</a:t>
          </a:r>
          <a:endParaRPr lang="en-US" dirty="0">
            <a:latin typeface="+mj-lt"/>
          </a:endParaRPr>
        </a:p>
      </dgm:t>
    </dgm:pt>
    <dgm:pt modelId="{9375B3FC-762A-4B77-8064-0C54B17A3068}" type="parTrans" cxnId="{3A6C3E35-14DE-43E2-B1BD-F01446205422}">
      <dgm:prSet/>
      <dgm:spPr/>
      <dgm:t>
        <a:bodyPr/>
        <a:lstStyle/>
        <a:p>
          <a:endParaRPr lang="en-US" sz="2000">
            <a:latin typeface="+mj-lt"/>
          </a:endParaRPr>
        </a:p>
      </dgm:t>
    </dgm:pt>
    <dgm:pt modelId="{F75EAEAE-374A-4C5A-9669-1ABD5A61C342}" type="sibTrans" cxnId="{3A6C3E35-14DE-43E2-B1BD-F01446205422}">
      <dgm:prSet/>
      <dgm:spPr/>
      <dgm:t>
        <a:bodyPr/>
        <a:lstStyle/>
        <a:p>
          <a:endParaRPr lang="en-US">
            <a:latin typeface="+mj-lt"/>
          </a:endParaRPr>
        </a:p>
      </dgm:t>
    </dgm:pt>
    <dgm:pt modelId="{DB0EED06-214D-48F0-A4D6-49068B606054}">
      <dgm:prSet/>
      <dgm:spPr/>
      <dgm:t>
        <a:bodyPr/>
        <a:lstStyle/>
        <a:p>
          <a:pPr>
            <a:lnSpc>
              <a:spcPct val="100000"/>
            </a:lnSpc>
            <a:defRPr cap="all"/>
          </a:pPr>
          <a:r>
            <a:rPr lang="it-IT" dirty="0">
              <a:latin typeface="+mj-lt"/>
            </a:rPr>
            <a:t>cultura locale</a:t>
          </a:r>
          <a:endParaRPr lang="en-US" dirty="0">
            <a:latin typeface="+mj-lt"/>
          </a:endParaRPr>
        </a:p>
      </dgm:t>
    </dgm:pt>
    <dgm:pt modelId="{E4AAD8A2-0CB7-46A4-83C9-A01458DF4ED1}" type="parTrans" cxnId="{9E760014-999D-451E-B0FD-D9B39A4112D2}">
      <dgm:prSet/>
      <dgm:spPr/>
      <dgm:t>
        <a:bodyPr/>
        <a:lstStyle/>
        <a:p>
          <a:endParaRPr lang="en-US" sz="2000">
            <a:latin typeface="+mj-lt"/>
          </a:endParaRPr>
        </a:p>
      </dgm:t>
    </dgm:pt>
    <dgm:pt modelId="{2C60D89E-03F0-45DD-AF7F-6EEF8F8B57D9}" type="sibTrans" cxnId="{9E760014-999D-451E-B0FD-D9B39A4112D2}">
      <dgm:prSet/>
      <dgm:spPr/>
      <dgm:t>
        <a:bodyPr/>
        <a:lstStyle/>
        <a:p>
          <a:endParaRPr lang="en-US">
            <a:latin typeface="+mj-lt"/>
          </a:endParaRPr>
        </a:p>
      </dgm:t>
    </dgm:pt>
    <dgm:pt modelId="{4DC8D27A-B27F-43DE-8C69-74173388F991}">
      <dgm:prSet/>
      <dgm:spPr/>
      <dgm:t>
        <a:bodyPr/>
        <a:lstStyle/>
        <a:p>
          <a:pPr>
            <a:lnSpc>
              <a:spcPct val="100000"/>
            </a:lnSpc>
            <a:defRPr cap="all"/>
          </a:pPr>
          <a:r>
            <a:rPr lang="it-IT" dirty="0">
              <a:latin typeface="+mj-lt"/>
            </a:rPr>
            <a:t>avventure</a:t>
          </a:r>
          <a:endParaRPr lang="en-US" dirty="0">
            <a:latin typeface="+mj-lt"/>
          </a:endParaRPr>
        </a:p>
      </dgm:t>
    </dgm:pt>
    <dgm:pt modelId="{016F1D56-9B06-40D1-823A-40C6C476A0FC}" type="parTrans" cxnId="{52851A0F-D176-47DE-8912-F8ADC0B5D697}">
      <dgm:prSet/>
      <dgm:spPr/>
      <dgm:t>
        <a:bodyPr/>
        <a:lstStyle/>
        <a:p>
          <a:endParaRPr lang="en-US" sz="2000">
            <a:latin typeface="+mj-lt"/>
          </a:endParaRPr>
        </a:p>
      </dgm:t>
    </dgm:pt>
    <dgm:pt modelId="{514B7C05-B9FF-4C71-8F11-AE8710387EDE}" type="sibTrans" cxnId="{52851A0F-D176-47DE-8912-F8ADC0B5D697}">
      <dgm:prSet/>
      <dgm:spPr/>
      <dgm:t>
        <a:bodyPr/>
        <a:lstStyle/>
        <a:p>
          <a:endParaRPr lang="en-US">
            <a:latin typeface="+mj-lt"/>
          </a:endParaRPr>
        </a:p>
      </dgm:t>
    </dgm:pt>
    <dgm:pt modelId="{AAC89576-7557-4898-9CB0-D7746278F6F7}">
      <dgm:prSet/>
      <dgm:spPr/>
      <dgm:t>
        <a:bodyPr/>
        <a:lstStyle/>
        <a:p>
          <a:pPr>
            <a:lnSpc>
              <a:spcPct val="100000"/>
            </a:lnSpc>
            <a:defRPr cap="all"/>
          </a:pPr>
          <a:r>
            <a:rPr lang="it-IT" dirty="0">
              <a:latin typeface="+mj-lt"/>
            </a:rPr>
            <a:t>TIPICITA’ TERRITORIALI </a:t>
          </a:r>
          <a:endParaRPr lang="en-US" dirty="0">
            <a:latin typeface="+mj-lt"/>
          </a:endParaRPr>
        </a:p>
      </dgm:t>
    </dgm:pt>
    <dgm:pt modelId="{86237409-F0D6-4447-87B0-E991059C891E}" type="parTrans" cxnId="{DA4E91A2-5731-4354-A65C-8E85B19AEED1}">
      <dgm:prSet/>
      <dgm:spPr/>
      <dgm:t>
        <a:bodyPr/>
        <a:lstStyle/>
        <a:p>
          <a:endParaRPr lang="en-US" sz="2000">
            <a:latin typeface="+mj-lt"/>
          </a:endParaRPr>
        </a:p>
      </dgm:t>
    </dgm:pt>
    <dgm:pt modelId="{2FCDD584-455D-4BBA-8833-86050AAE299C}" type="sibTrans" cxnId="{DA4E91A2-5731-4354-A65C-8E85B19AEED1}">
      <dgm:prSet/>
      <dgm:spPr/>
      <dgm:t>
        <a:bodyPr/>
        <a:lstStyle/>
        <a:p>
          <a:endParaRPr lang="en-US">
            <a:latin typeface="+mj-lt"/>
          </a:endParaRPr>
        </a:p>
      </dgm:t>
    </dgm:pt>
    <dgm:pt modelId="{452E6829-A283-43BF-A372-B8D25C0734F5}">
      <dgm:prSet/>
      <dgm:spPr/>
      <dgm:t>
        <a:bodyPr/>
        <a:lstStyle/>
        <a:p>
          <a:pPr>
            <a:lnSpc>
              <a:spcPct val="100000"/>
            </a:lnSpc>
            <a:defRPr cap="all"/>
          </a:pPr>
          <a:r>
            <a:rPr lang="it-IT" dirty="0">
              <a:latin typeface="+mj-lt"/>
            </a:rPr>
            <a:t>incontri con le persone del luogo</a:t>
          </a:r>
          <a:endParaRPr lang="en-US" dirty="0">
            <a:latin typeface="+mj-lt"/>
          </a:endParaRPr>
        </a:p>
      </dgm:t>
    </dgm:pt>
    <dgm:pt modelId="{7714724E-CAA8-4631-A8A1-33C18884A296}" type="parTrans" cxnId="{FD9935BA-0D0F-4C86-8F38-096D29A0102E}">
      <dgm:prSet/>
      <dgm:spPr/>
      <dgm:t>
        <a:bodyPr/>
        <a:lstStyle/>
        <a:p>
          <a:endParaRPr lang="en-US" sz="2000">
            <a:latin typeface="+mj-lt"/>
          </a:endParaRPr>
        </a:p>
      </dgm:t>
    </dgm:pt>
    <dgm:pt modelId="{32278AC4-AA30-4E26-B334-8DD65CBA15D8}" type="sibTrans" cxnId="{FD9935BA-0D0F-4C86-8F38-096D29A0102E}">
      <dgm:prSet/>
      <dgm:spPr/>
      <dgm:t>
        <a:bodyPr/>
        <a:lstStyle/>
        <a:p>
          <a:endParaRPr lang="en-US">
            <a:latin typeface="+mj-lt"/>
          </a:endParaRPr>
        </a:p>
      </dgm:t>
    </dgm:pt>
    <dgm:pt modelId="{C57403D6-78E8-4D99-9A2D-CFDA6F5C6D0A}" type="pres">
      <dgm:prSet presAssocID="{4B47585A-8F33-4F84-AB86-F9791909FAEA}" presName="root" presStyleCnt="0">
        <dgm:presLayoutVars>
          <dgm:dir/>
          <dgm:resizeHandles val="exact"/>
        </dgm:presLayoutVars>
      </dgm:prSet>
      <dgm:spPr/>
      <dgm:t>
        <a:bodyPr/>
        <a:lstStyle/>
        <a:p>
          <a:endParaRPr lang="it-IT"/>
        </a:p>
      </dgm:t>
    </dgm:pt>
    <dgm:pt modelId="{F667D844-5799-4BAD-B921-8F9963FED86D}" type="pres">
      <dgm:prSet presAssocID="{D7376F5B-F831-4AB9-8AA9-27A08E754A09}" presName="compNode" presStyleCnt="0"/>
      <dgm:spPr/>
    </dgm:pt>
    <dgm:pt modelId="{D15F13EC-9212-4064-B331-191ADFACC462}" type="pres">
      <dgm:prSet presAssocID="{D7376F5B-F831-4AB9-8AA9-27A08E754A09}" presName="iconBgRect" presStyleLbl="bgShp" presStyleIdx="0" presStyleCnt="6" custLinFactNeighborY="6164"/>
      <dgm:spPr/>
    </dgm:pt>
    <dgm:pt modelId="{400D309C-FA26-4D62-8CC4-65AD34385FFB}" type="pres">
      <dgm:prSet presAssocID="{D7376F5B-F831-4AB9-8AA9-27A08E754A09}" presName="iconRect" presStyleLbl="node1" presStyleIdx="0" presStyleCnt="6"/>
      <dgm:spPr>
        <a:ln>
          <a:noFill/>
        </a:ln>
      </dgm:spPr>
      <dgm:t>
        <a:bodyPr/>
        <a:lstStyle/>
        <a:p>
          <a:endParaRPr lang="it-IT"/>
        </a:p>
      </dgm:t>
      <dgm:extLst/>
    </dgm:pt>
    <dgm:pt modelId="{2E439F52-BFD0-4B2A-91E2-190FCCBBC46F}" type="pres">
      <dgm:prSet presAssocID="{D7376F5B-F831-4AB9-8AA9-27A08E754A09}" presName="spaceRect" presStyleCnt="0"/>
      <dgm:spPr/>
    </dgm:pt>
    <dgm:pt modelId="{C4DF60AF-AC40-4BCC-81A0-3199519CE3E1}" type="pres">
      <dgm:prSet presAssocID="{D7376F5B-F831-4AB9-8AA9-27A08E754A09}" presName="textRect" presStyleLbl="revTx" presStyleIdx="0" presStyleCnt="6">
        <dgm:presLayoutVars>
          <dgm:chMax val="1"/>
          <dgm:chPref val="1"/>
        </dgm:presLayoutVars>
      </dgm:prSet>
      <dgm:spPr/>
      <dgm:t>
        <a:bodyPr/>
        <a:lstStyle/>
        <a:p>
          <a:endParaRPr lang="it-IT"/>
        </a:p>
      </dgm:t>
    </dgm:pt>
    <dgm:pt modelId="{25A681DC-8D22-4C19-AAB0-03DA05E29F8F}" type="pres">
      <dgm:prSet presAssocID="{2AA5FB0A-B1D3-4D8F-8ABD-3F0EB6148D5D}" presName="sibTrans" presStyleCnt="0"/>
      <dgm:spPr/>
    </dgm:pt>
    <dgm:pt modelId="{19565F82-D198-47B8-AB2D-D7EB270299CC}" type="pres">
      <dgm:prSet presAssocID="{32297731-7458-40D0-A50D-80BB16755E3E}" presName="compNode" presStyleCnt="0"/>
      <dgm:spPr/>
    </dgm:pt>
    <dgm:pt modelId="{E2EEC1E5-25C9-4952-9763-D29F4515BA9E}" type="pres">
      <dgm:prSet presAssocID="{32297731-7458-40D0-A50D-80BB16755E3E}" presName="iconBgRect" presStyleLbl="bgShp" presStyleIdx="1" presStyleCnt="6" custLinFactNeighborX="13560" custLinFactNeighborY="15276"/>
      <dgm:spPr/>
    </dgm:pt>
    <dgm:pt modelId="{8307EEF8-D8DA-4229-869B-4023C1FDD5B2}" type="pres">
      <dgm:prSet presAssocID="{32297731-7458-40D0-A50D-80BB16755E3E}" presName="iconRect" presStyleLbl="node1" presStyleIdx="1" presStyleCnt="6" custLinFactNeighborX="23634" custLinFactNeighborY="35615"/>
      <dgm:spPr>
        <a:ln>
          <a:noFill/>
        </a:ln>
      </dgm:spPr>
      <dgm:t>
        <a:bodyPr/>
        <a:lstStyle/>
        <a:p>
          <a:endParaRPr lang="it-IT"/>
        </a:p>
      </dgm:t>
      <dgm:extLst/>
    </dgm:pt>
    <dgm:pt modelId="{EBC083EC-A1B9-445F-97CD-0FC33890B606}" type="pres">
      <dgm:prSet presAssocID="{32297731-7458-40D0-A50D-80BB16755E3E}" presName="spaceRect" presStyleCnt="0"/>
      <dgm:spPr/>
    </dgm:pt>
    <dgm:pt modelId="{C5350237-C64B-4EA5-88CE-60D9E73DA41E}" type="pres">
      <dgm:prSet presAssocID="{32297731-7458-40D0-A50D-80BB16755E3E}" presName="textRect" presStyleLbl="revTx" presStyleIdx="1" presStyleCnt="6">
        <dgm:presLayoutVars>
          <dgm:chMax val="1"/>
          <dgm:chPref val="1"/>
        </dgm:presLayoutVars>
      </dgm:prSet>
      <dgm:spPr/>
      <dgm:t>
        <a:bodyPr/>
        <a:lstStyle/>
        <a:p>
          <a:endParaRPr lang="it-IT"/>
        </a:p>
      </dgm:t>
    </dgm:pt>
    <dgm:pt modelId="{D93D38C4-8FA2-4A3B-9F37-F24A3BC2AEFF}" type="pres">
      <dgm:prSet presAssocID="{F75EAEAE-374A-4C5A-9669-1ABD5A61C342}" presName="sibTrans" presStyleCnt="0"/>
      <dgm:spPr/>
    </dgm:pt>
    <dgm:pt modelId="{A2DC66F0-7573-4721-AB1A-6AC09AB3D6AD}" type="pres">
      <dgm:prSet presAssocID="{DB0EED06-214D-48F0-A4D6-49068B606054}" presName="compNode" presStyleCnt="0"/>
      <dgm:spPr/>
    </dgm:pt>
    <dgm:pt modelId="{86F11E36-730C-4DBF-85E8-9C60BA9B1A14}" type="pres">
      <dgm:prSet presAssocID="{DB0EED06-214D-48F0-A4D6-49068B606054}" presName="iconBgRect" presStyleLbl="bgShp" presStyleIdx="2" presStyleCnt="6"/>
      <dgm:spPr/>
    </dgm:pt>
    <dgm:pt modelId="{E27CED83-1BA0-4729-ACF5-CA6E1B152CDB}" type="pres">
      <dgm:prSet presAssocID="{DB0EED06-214D-48F0-A4D6-49068B606054}" presName="iconRect" presStyleLbl="node1" presStyleIdx="2" presStyleCnt="6"/>
      <dgm:spPr>
        <a:ln>
          <a:noFill/>
        </a:ln>
      </dgm:spPr>
      <dgm:t>
        <a:bodyPr/>
        <a:lstStyle/>
        <a:p>
          <a:endParaRPr lang="it-IT"/>
        </a:p>
      </dgm:t>
      <dgm:extLst/>
    </dgm:pt>
    <dgm:pt modelId="{CD70EBC7-43CE-4F28-8F6B-3FDD24B9E061}" type="pres">
      <dgm:prSet presAssocID="{DB0EED06-214D-48F0-A4D6-49068B606054}" presName="spaceRect" presStyleCnt="0"/>
      <dgm:spPr/>
    </dgm:pt>
    <dgm:pt modelId="{BD1AD3C6-5148-4DFB-8FF4-9845E7E3E3A7}" type="pres">
      <dgm:prSet presAssocID="{DB0EED06-214D-48F0-A4D6-49068B606054}" presName="textRect" presStyleLbl="revTx" presStyleIdx="2" presStyleCnt="6">
        <dgm:presLayoutVars>
          <dgm:chMax val="1"/>
          <dgm:chPref val="1"/>
        </dgm:presLayoutVars>
      </dgm:prSet>
      <dgm:spPr/>
      <dgm:t>
        <a:bodyPr/>
        <a:lstStyle/>
        <a:p>
          <a:endParaRPr lang="it-IT"/>
        </a:p>
      </dgm:t>
    </dgm:pt>
    <dgm:pt modelId="{E4C5AAD2-0EA8-42A4-9E9F-A785DA0E41BD}" type="pres">
      <dgm:prSet presAssocID="{2C60D89E-03F0-45DD-AF7F-6EEF8F8B57D9}" presName="sibTrans" presStyleCnt="0"/>
      <dgm:spPr/>
    </dgm:pt>
    <dgm:pt modelId="{A8665AD3-59B5-42E1-B541-F7C9362B91E2}" type="pres">
      <dgm:prSet presAssocID="{4DC8D27A-B27F-43DE-8C69-74173388F991}" presName="compNode" presStyleCnt="0"/>
      <dgm:spPr/>
    </dgm:pt>
    <dgm:pt modelId="{E320CA4E-266B-42F1-8400-8F9D4D2E7F20}" type="pres">
      <dgm:prSet presAssocID="{4DC8D27A-B27F-43DE-8C69-74173388F991}" presName="iconBgRect" presStyleLbl="bgShp" presStyleIdx="3" presStyleCnt="6"/>
      <dgm:spPr/>
    </dgm:pt>
    <dgm:pt modelId="{6E030D01-54E5-4AE3-AED9-32AB2A44A541}" type="pres">
      <dgm:prSet presAssocID="{4DC8D27A-B27F-43DE-8C69-74173388F991}" presName="iconRect" presStyleLbl="node1" presStyleIdx="3" presStyleCnt="6"/>
      <dgm:spPr>
        <a:ln>
          <a:noFill/>
        </a:ln>
      </dgm:spPr>
      <dgm:t>
        <a:bodyPr/>
        <a:lstStyle/>
        <a:p>
          <a:endParaRPr lang="it-IT"/>
        </a:p>
      </dgm:t>
      <dgm:extLst/>
    </dgm:pt>
    <dgm:pt modelId="{61FAA94E-17EB-4392-8B69-3E15A047D593}" type="pres">
      <dgm:prSet presAssocID="{4DC8D27A-B27F-43DE-8C69-74173388F991}" presName="spaceRect" presStyleCnt="0"/>
      <dgm:spPr/>
    </dgm:pt>
    <dgm:pt modelId="{861BD096-6591-4FFD-A76E-259F5622C50A}" type="pres">
      <dgm:prSet presAssocID="{4DC8D27A-B27F-43DE-8C69-74173388F991}" presName="textRect" presStyleLbl="revTx" presStyleIdx="3" presStyleCnt="6">
        <dgm:presLayoutVars>
          <dgm:chMax val="1"/>
          <dgm:chPref val="1"/>
        </dgm:presLayoutVars>
      </dgm:prSet>
      <dgm:spPr/>
      <dgm:t>
        <a:bodyPr/>
        <a:lstStyle/>
        <a:p>
          <a:endParaRPr lang="it-IT"/>
        </a:p>
      </dgm:t>
    </dgm:pt>
    <dgm:pt modelId="{0E46E999-4F2C-4FEC-9034-1CF241B2B8B1}" type="pres">
      <dgm:prSet presAssocID="{514B7C05-B9FF-4C71-8F11-AE8710387EDE}" presName="sibTrans" presStyleCnt="0"/>
      <dgm:spPr/>
    </dgm:pt>
    <dgm:pt modelId="{9E155A8B-7731-4777-B255-180941F678E8}" type="pres">
      <dgm:prSet presAssocID="{AAC89576-7557-4898-9CB0-D7746278F6F7}" presName="compNode" presStyleCnt="0"/>
      <dgm:spPr/>
    </dgm:pt>
    <dgm:pt modelId="{D0E6FFA7-15F6-4643-A544-A3399C59875C}" type="pres">
      <dgm:prSet presAssocID="{AAC89576-7557-4898-9CB0-D7746278F6F7}" presName="iconBgRect" presStyleLbl="bgShp" presStyleIdx="4" presStyleCnt="6"/>
      <dgm:spPr/>
    </dgm:pt>
    <dgm:pt modelId="{E583E881-289F-4A6E-93E1-423EC383A4AA}" type="pres">
      <dgm:prSet presAssocID="{AAC89576-7557-4898-9CB0-D7746278F6F7}" presName="iconRect" presStyleLbl="node1" presStyleIdx="4" presStyleCnt="6"/>
      <dgm:spPr>
        <a:ln>
          <a:noFill/>
        </a:ln>
      </dgm:spPr>
      <dgm:t>
        <a:bodyPr/>
        <a:lstStyle/>
        <a:p>
          <a:endParaRPr lang="it-IT"/>
        </a:p>
      </dgm:t>
      <dgm:extLst/>
    </dgm:pt>
    <dgm:pt modelId="{6B3C2800-F5AF-4331-B44B-9DE1FF7EFB82}" type="pres">
      <dgm:prSet presAssocID="{AAC89576-7557-4898-9CB0-D7746278F6F7}" presName="spaceRect" presStyleCnt="0"/>
      <dgm:spPr/>
    </dgm:pt>
    <dgm:pt modelId="{30629126-7CDE-4732-872C-5321DDC593A5}" type="pres">
      <dgm:prSet presAssocID="{AAC89576-7557-4898-9CB0-D7746278F6F7}" presName="textRect" presStyleLbl="revTx" presStyleIdx="4" presStyleCnt="6">
        <dgm:presLayoutVars>
          <dgm:chMax val="1"/>
          <dgm:chPref val="1"/>
        </dgm:presLayoutVars>
      </dgm:prSet>
      <dgm:spPr/>
      <dgm:t>
        <a:bodyPr/>
        <a:lstStyle/>
        <a:p>
          <a:endParaRPr lang="it-IT"/>
        </a:p>
      </dgm:t>
    </dgm:pt>
    <dgm:pt modelId="{A50CE4BF-3326-42B5-B03E-53621A115F3B}" type="pres">
      <dgm:prSet presAssocID="{2FCDD584-455D-4BBA-8833-86050AAE299C}" presName="sibTrans" presStyleCnt="0"/>
      <dgm:spPr/>
    </dgm:pt>
    <dgm:pt modelId="{DD501F6D-5967-41F6-B78D-FD3DCABC1A9D}" type="pres">
      <dgm:prSet presAssocID="{452E6829-A283-43BF-A372-B8D25C0734F5}" presName="compNode" presStyleCnt="0"/>
      <dgm:spPr/>
    </dgm:pt>
    <dgm:pt modelId="{16F60936-EED6-4F1A-A8E6-DB929A9AC4A7}" type="pres">
      <dgm:prSet presAssocID="{452E6829-A283-43BF-A372-B8D25C0734F5}" presName="iconBgRect" presStyleLbl="bgShp" presStyleIdx="5" presStyleCnt="6"/>
      <dgm:spPr/>
    </dgm:pt>
    <dgm:pt modelId="{6B65F247-422C-439B-8C6E-C3C94ACFD8A9}" type="pres">
      <dgm:prSet presAssocID="{452E6829-A283-43BF-A372-B8D25C0734F5}" presName="iconRect" presStyleLbl="node1" presStyleIdx="5" presStyleCnt="6"/>
      <dgm:spPr>
        <a:ln>
          <a:noFill/>
        </a:ln>
      </dgm:spPr>
      <dgm:t>
        <a:bodyPr/>
        <a:lstStyle/>
        <a:p>
          <a:endParaRPr lang="it-IT"/>
        </a:p>
      </dgm:t>
      <dgm:extLst/>
    </dgm:pt>
    <dgm:pt modelId="{7C934AA3-17BD-4B86-805E-F31269340539}" type="pres">
      <dgm:prSet presAssocID="{452E6829-A283-43BF-A372-B8D25C0734F5}" presName="spaceRect" presStyleCnt="0"/>
      <dgm:spPr/>
    </dgm:pt>
    <dgm:pt modelId="{63FFF1C1-8B10-4AAB-95CE-54220576B5DB}" type="pres">
      <dgm:prSet presAssocID="{452E6829-A283-43BF-A372-B8D25C0734F5}" presName="textRect" presStyleLbl="revTx" presStyleIdx="5" presStyleCnt="6">
        <dgm:presLayoutVars>
          <dgm:chMax val="1"/>
          <dgm:chPref val="1"/>
        </dgm:presLayoutVars>
      </dgm:prSet>
      <dgm:spPr/>
      <dgm:t>
        <a:bodyPr/>
        <a:lstStyle/>
        <a:p>
          <a:endParaRPr lang="it-IT"/>
        </a:p>
      </dgm:t>
    </dgm:pt>
  </dgm:ptLst>
  <dgm:cxnLst>
    <dgm:cxn modelId="{A22D60BA-E022-470A-B788-A69E2067D3B7}" type="presOf" srcId="{32297731-7458-40D0-A50D-80BB16755E3E}" destId="{C5350237-C64B-4EA5-88CE-60D9E73DA41E}" srcOrd="0" destOrd="0" presId="urn:microsoft.com/office/officeart/2018/5/layout/IconCircleLabelList"/>
    <dgm:cxn modelId="{3A6C3E35-14DE-43E2-B1BD-F01446205422}" srcId="{4B47585A-8F33-4F84-AB86-F9791909FAEA}" destId="{32297731-7458-40D0-A50D-80BB16755E3E}" srcOrd="1" destOrd="0" parTransId="{9375B3FC-762A-4B77-8064-0C54B17A3068}" sibTransId="{F75EAEAE-374A-4C5A-9669-1ABD5A61C342}"/>
    <dgm:cxn modelId="{9E760014-999D-451E-B0FD-D9B39A4112D2}" srcId="{4B47585A-8F33-4F84-AB86-F9791909FAEA}" destId="{DB0EED06-214D-48F0-A4D6-49068B606054}" srcOrd="2" destOrd="0" parTransId="{E4AAD8A2-0CB7-46A4-83C9-A01458DF4ED1}" sibTransId="{2C60D89E-03F0-45DD-AF7F-6EEF8F8B57D9}"/>
    <dgm:cxn modelId="{BE4A023A-742B-4133-8889-9192E0A887B9}" type="presOf" srcId="{DB0EED06-214D-48F0-A4D6-49068B606054}" destId="{BD1AD3C6-5148-4DFB-8FF4-9845E7E3E3A7}" srcOrd="0" destOrd="0" presId="urn:microsoft.com/office/officeart/2018/5/layout/IconCircleLabelList"/>
    <dgm:cxn modelId="{DA4E91A2-5731-4354-A65C-8E85B19AEED1}" srcId="{4B47585A-8F33-4F84-AB86-F9791909FAEA}" destId="{AAC89576-7557-4898-9CB0-D7746278F6F7}" srcOrd="4" destOrd="0" parTransId="{86237409-F0D6-4447-87B0-E991059C891E}" sibTransId="{2FCDD584-455D-4BBA-8833-86050AAE299C}"/>
    <dgm:cxn modelId="{F3630229-4D1F-4E08-94F0-81BDBA3FB80C}" type="presOf" srcId="{4DC8D27A-B27F-43DE-8C69-74173388F991}" destId="{861BD096-6591-4FFD-A76E-259F5622C50A}" srcOrd="0" destOrd="0" presId="urn:microsoft.com/office/officeart/2018/5/layout/IconCircleLabelList"/>
    <dgm:cxn modelId="{ED961B57-C092-4DC6-95DC-5A8B2E63E547}" type="presOf" srcId="{452E6829-A283-43BF-A372-B8D25C0734F5}" destId="{63FFF1C1-8B10-4AAB-95CE-54220576B5DB}" srcOrd="0" destOrd="0" presId="urn:microsoft.com/office/officeart/2018/5/layout/IconCircleLabelList"/>
    <dgm:cxn modelId="{52851A0F-D176-47DE-8912-F8ADC0B5D697}" srcId="{4B47585A-8F33-4F84-AB86-F9791909FAEA}" destId="{4DC8D27A-B27F-43DE-8C69-74173388F991}" srcOrd="3" destOrd="0" parTransId="{016F1D56-9B06-40D1-823A-40C6C476A0FC}" sibTransId="{514B7C05-B9FF-4C71-8F11-AE8710387EDE}"/>
    <dgm:cxn modelId="{681E624C-68A5-4B82-8DF1-7C0A4C8150F6}" type="presOf" srcId="{D7376F5B-F831-4AB9-8AA9-27A08E754A09}" destId="{C4DF60AF-AC40-4BCC-81A0-3199519CE3E1}" srcOrd="0" destOrd="0" presId="urn:microsoft.com/office/officeart/2018/5/layout/IconCircleLabelList"/>
    <dgm:cxn modelId="{E1C8BF39-732A-4082-9C05-8BCC87975381}" srcId="{4B47585A-8F33-4F84-AB86-F9791909FAEA}" destId="{D7376F5B-F831-4AB9-8AA9-27A08E754A09}" srcOrd="0" destOrd="0" parTransId="{14C91378-F53B-46BD-9C63-47F04D2AC9C8}" sibTransId="{2AA5FB0A-B1D3-4D8F-8ABD-3F0EB6148D5D}"/>
    <dgm:cxn modelId="{69805EBA-460A-4FB6-A8B2-520251DB46B2}" type="presOf" srcId="{AAC89576-7557-4898-9CB0-D7746278F6F7}" destId="{30629126-7CDE-4732-872C-5321DDC593A5}" srcOrd="0" destOrd="0" presId="urn:microsoft.com/office/officeart/2018/5/layout/IconCircleLabelList"/>
    <dgm:cxn modelId="{98CA52A9-637A-48C8-AABA-F82DE21FF69D}" type="presOf" srcId="{4B47585A-8F33-4F84-AB86-F9791909FAEA}" destId="{C57403D6-78E8-4D99-9A2D-CFDA6F5C6D0A}" srcOrd="0" destOrd="0" presId="urn:microsoft.com/office/officeart/2018/5/layout/IconCircleLabelList"/>
    <dgm:cxn modelId="{FD9935BA-0D0F-4C86-8F38-096D29A0102E}" srcId="{4B47585A-8F33-4F84-AB86-F9791909FAEA}" destId="{452E6829-A283-43BF-A372-B8D25C0734F5}" srcOrd="5" destOrd="0" parTransId="{7714724E-CAA8-4631-A8A1-33C18884A296}" sibTransId="{32278AC4-AA30-4E26-B334-8DD65CBA15D8}"/>
    <dgm:cxn modelId="{0F968C09-0817-4832-A20A-9CC4A4CCAF51}" type="presParOf" srcId="{C57403D6-78E8-4D99-9A2D-CFDA6F5C6D0A}" destId="{F667D844-5799-4BAD-B921-8F9963FED86D}" srcOrd="0" destOrd="0" presId="urn:microsoft.com/office/officeart/2018/5/layout/IconCircleLabelList"/>
    <dgm:cxn modelId="{0F8B66D3-5CD2-4FCB-80E6-2D3160335D4C}" type="presParOf" srcId="{F667D844-5799-4BAD-B921-8F9963FED86D}" destId="{D15F13EC-9212-4064-B331-191ADFACC462}" srcOrd="0" destOrd="0" presId="urn:microsoft.com/office/officeart/2018/5/layout/IconCircleLabelList"/>
    <dgm:cxn modelId="{331A2219-7A07-4AEF-847E-21C078D1A998}" type="presParOf" srcId="{F667D844-5799-4BAD-B921-8F9963FED86D}" destId="{400D309C-FA26-4D62-8CC4-65AD34385FFB}" srcOrd="1" destOrd="0" presId="urn:microsoft.com/office/officeart/2018/5/layout/IconCircleLabelList"/>
    <dgm:cxn modelId="{AD54EE09-020C-4A89-9C1A-8198A0A8E9E6}" type="presParOf" srcId="{F667D844-5799-4BAD-B921-8F9963FED86D}" destId="{2E439F52-BFD0-4B2A-91E2-190FCCBBC46F}" srcOrd="2" destOrd="0" presId="urn:microsoft.com/office/officeart/2018/5/layout/IconCircleLabelList"/>
    <dgm:cxn modelId="{A36C026D-56DC-45D2-9463-563856BED9B1}" type="presParOf" srcId="{F667D844-5799-4BAD-B921-8F9963FED86D}" destId="{C4DF60AF-AC40-4BCC-81A0-3199519CE3E1}" srcOrd="3" destOrd="0" presId="urn:microsoft.com/office/officeart/2018/5/layout/IconCircleLabelList"/>
    <dgm:cxn modelId="{7297647F-F332-48C5-9E07-7F73CABA86F6}" type="presParOf" srcId="{C57403D6-78E8-4D99-9A2D-CFDA6F5C6D0A}" destId="{25A681DC-8D22-4C19-AAB0-03DA05E29F8F}" srcOrd="1" destOrd="0" presId="urn:microsoft.com/office/officeart/2018/5/layout/IconCircleLabelList"/>
    <dgm:cxn modelId="{8D756F3F-5CB8-4896-9C99-C2D7EEDEB390}" type="presParOf" srcId="{C57403D6-78E8-4D99-9A2D-CFDA6F5C6D0A}" destId="{19565F82-D198-47B8-AB2D-D7EB270299CC}" srcOrd="2" destOrd="0" presId="urn:microsoft.com/office/officeart/2018/5/layout/IconCircleLabelList"/>
    <dgm:cxn modelId="{BA641A14-050B-4EC8-BFA4-FB7B4B496558}" type="presParOf" srcId="{19565F82-D198-47B8-AB2D-D7EB270299CC}" destId="{E2EEC1E5-25C9-4952-9763-D29F4515BA9E}" srcOrd="0" destOrd="0" presId="urn:microsoft.com/office/officeart/2018/5/layout/IconCircleLabelList"/>
    <dgm:cxn modelId="{A0FFCD13-4933-47D1-AE93-164B9C82C5AF}" type="presParOf" srcId="{19565F82-D198-47B8-AB2D-D7EB270299CC}" destId="{8307EEF8-D8DA-4229-869B-4023C1FDD5B2}" srcOrd="1" destOrd="0" presId="urn:microsoft.com/office/officeart/2018/5/layout/IconCircleLabelList"/>
    <dgm:cxn modelId="{72E5363B-B5DD-467B-BEE0-920125AE4C9D}" type="presParOf" srcId="{19565F82-D198-47B8-AB2D-D7EB270299CC}" destId="{EBC083EC-A1B9-445F-97CD-0FC33890B606}" srcOrd="2" destOrd="0" presId="urn:microsoft.com/office/officeart/2018/5/layout/IconCircleLabelList"/>
    <dgm:cxn modelId="{6616882D-FEDB-416A-9995-40B3DC087F56}" type="presParOf" srcId="{19565F82-D198-47B8-AB2D-D7EB270299CC}" destId="{C5350237-C64B-4EA5-88CE-60D9E73DA41E}" srcOrd="3" destOrd="0" presId="urn:microsoft.com/office/officeart/2018/5/layout/IconCircleLabelList"/>
    <dgm:cxn modelId="{E48C83EF-1CC3-4EE6-9F34-C56BB1AEAA1D}" type="presParOf" srcId="{C57403D6-78E8-4D99-9A2D-CFDA6F5C6D0A}" destId="{D93D38C4-8FA2-4A3B-9F37-F24A3BC2AEFF}" srcOrd="3" destOrd="0" presId="urn:microsoft.com/office/officeart/2018/5/layout/IconCircleLabelList"/>
    <dgm:cxn modelId="{18550480-02E9-43B3-ACFD-9D831738E24B}" type="presParOf" srcId="{C57403D6-78E8-4D99-9A2D-CFDA6F5C6D0A}" destId="{A2DC66F0-7573-4721-AB1A-6AC09AB3D6AD}" srcOrd="4" destOrd="0" presId="urn:microsoft.com/office/officeart/2018/5/layout/IconCircleLabelList"/>
    <dgm:cxn modelId="{143E1A67-B923-4DCA-B251-F3B41D9C220C}" type="presParOf" srcId="{A2DC66F0-7573-4721-AB1A-6AC09AB3D6AD}" destId="{86F11E36-730C-4DBF-85E8-9C60BA9B1A14}" srcOrd="0" destOrd="0" presId="urn:microsoft.com/office/officeart/2018/5/layout/IconCircleLabelList"/>
    <dgm:cxn modelId="{75C80F30-069C-4FE7-89A2-BC9B18F4D666}" type="presParOf" srcId="{A2DC66F0-7573-4721-AB1A-6AC09AB3D6AD}" destId="{E27CED83-1BA0-4729-ACF5-CA6E1B152CDB}" srcOrd="1" destOrd="0" presId="urn:microsoft.com/office/officeart/2018/5/layout/IconCircleLabelList"/>
    <dgm:cxn modelId="{401187D3-37F9-4387-AABB-7EE60E1438C3}" type="presParOf" srcId="{A2DC66F0-7573-4721-AB1A-6AC09AB3D6AD}" destId="{CD70EBC7-43CE-4F28-8F6B-3FDD24B9E061}" srcOrd="2" destOrd="0" presId="urn:microsoft.com/office/officeart/2018/5/layout/IconCircleLabelList"/>
    <dgm:cxn modelId="{227729DC-4CF6-4DDD-9D85-598387E029D8}" type="presParOf" srcId="{A2DC66F0-7573-4721-AB1A-6AC09AB3D6AD}" destId="{BD1AD3C6-5148-4DFB-8FF4-9845E7E3E3A7}" srcOrd="3" destOrd="0" presId="urn:microsoft.com/office/officeart/2018/5/layout/IconCircleLabelList"/>
    <dgm:cxn modelId="{1B8181C8-EB6B-48A7-9725-B9A5CA6455E4}" type="presParOf" srcId="{C57403D6-78E8-4D99-9A2D-CFDA6F5C6D0A}" destId="{E4C5AAD2-0EA8-42A4-9E9F-A785DA0E41BD}" srcOrd="5" destOrd="0" presId="urn:microsoft.com/office/officeart/2018/5/layout/IconCircleLabelList"/>
    <dgm:cxn modelId="{0BE991BF-2F8A-4D5D-B48B-149A0427BAAE}" type="presParOf" srcId="{C57403D6-78E8-4D99-9A2D-CFDA6F5C6D0A}" destId="{A8665AD3-59B5-42E1-B541-F7C9362B91E2}" srcOrd="6" destOrd="0" presId="urn:microsoft.com/office/officeart/2018/5/layout/IconCircleLabelList"/>
    <dgm:cxn modelId="{406E7881-B1A6-488B-B643-FB0A9C0A4F53}" type="presParOf" srcId="{A8665AD3-59B5-42E1-B541-F7C9362B91E2}" destId="{E320CA4E-266B-42F1-8400-8F9D4D2E7F20}" srcOrd="0" destOrd="0" presId="urn:microsoft.com/office/officeart/2018/5/layout/IconCircleLabelList"/>
    <dgm:cxn modelId="{FC3E26DB-0104-4372-B175-6119ECF60835}" type="presParOf" srcId="{A8665AD3-59B5-42E1-B541-F7C9362B91E2}" destId="{6E030D01-54E5-4AE3-AED9-32AB2A44A541}" srcOrd="1" destOrd="0" presId="urn:microsoft.com/office/officeart/2018/5/layout/IconCircleLabelList"/>
    <dgm:cxn modelId="{9E35ECC1-3CBA-4677-9337-649E99D469C9}" type="presParOf" srcId="{A8665AD3-59B5-42E1-B541-F7C9362B91E2}" destId="{61FAA94E-17EB-4392-8B69-3E15A047D593}" srcOrd="2" destOrd="0" presId="urn:microsoft.com/office/officeart/2018/5/layout/IconCircleLabelList"/>
    <dgm:cxn modelId="{BA0194CD-3F16-4823-8452-69CA94D69060}" type="presParOf" srcId="{A8665AD3-59B5-42E1-B541-F7C9362B91E2}" destId="{861BD096-6591-4FFD-A76E-259F5622C50A}" srcOrd="3" destOrd="0" presId="urn:microsoft.com/office/officeart/2018/5/layout/IconCircleLabelList"/>
    <dgm:cxn modelId="{20706346-1B1E-4DD1-83BD-1D99661498CB}" type="presParOf" srcId="{C57403D6-78E8-4D99-9A2D-CFDA6F5C6D0A}" destId="{0E46E999-4F2C-4FEC-9034-1CF241B2B8B1}" srcOrd="7" destOrd="0" presId="urn:microsoft.com/office/officeart/2018/5/layout/IconCircleLabelList"/>
    <dgm:cxn modelId="{40EEDAD2-FF44-439C-B00E-CCFC3F622C0D}" type="presParOf" srcId="{C57403D6-78E8-4D99-9A2D-CFDA6F5C6D0A}" destId="{9E155A8B-7731-4777-B255-180941F678E8}" srcOrd="8" destOrd="0" presId="urn:microsoft.com/office/officeart/2018/5/layout/IconCircleLabelList"/>
    <dgm:cxn modelId="{141422F6-FE34-41B4-BA0C-EF28B6E21360}" type="presParOf" srcId="{9E155A8B-7731-4777-B255-180941F678E8}" destId="{D0E6FFA7-15F6-4643-A544-A3399C59875C}" srcOrd="0" destOrd="0" presId="urn:microsoft.com/office/officeart/2018/5/layout/IconCircleLabelList"/>
    <dgm:cxn modelId="{3D992293-D92C-4D14-8B74-19A191229F46}" type="presParOf" srcId="{9E155A8B-7731-4777-B255-180941F678E8}" destId="{E583E881-289F-4A6E-93E1-423EC383A4AA}" srcOrd="1" destOrd="0" presId="urn:microsoft.com/office/officeart/2018/5/layout/IconCircleLabelList"/>
    <dgm:cxn modelId="{CFBB2A1A-62AF-462E-B2BE-1F7795823495}" type="presParOf" srcId="{9E155A8B-7731-4777-B255-180941F678E8}" destId="{6B3C2800-F5AF-4331-B44B-9DE1FF7EFB82}" srcOrd="2" destOrd="0" presId="urn:microsoft.com/office/officeart/2018/5/layout/IconCircleLabelList"/>
    <dgm:cxn modelId="{6A8FF1C3-536D-4DC0-A705-0D8EB5226ECB}" type="presParOf" srcId="{9E155A8B-7731-4777-B255-180941F678E8}" destId="{30629126-7CDE-4732-872C-5321DDC593A5}" srcOrd="3" destOrd="0" presId="urn:microsoft.com/office/officeart/2018/5/layout/IconCircleLabelList"/>
    <dgm:cxn modelId="{44546C94-AF2E-4610-8B3B-63DBB8908861}" type="presParOf" srcId="{C57403D6-78E8-4D99-9A2D-CFDA6F5C6D0A}" destId="{A50CE4BF-3326-42B5-B03E-53621A115F3B}" srcOrd="9" destOrd="0" presId="urn:microsoft.com/office/officeart/2018/5/layout/IconCircleLabelList"/>
    <dgm:cxn modelId="{336E5C0E-1B48-4ABE-903B-9F2F7370520D}" type="presParOf" srcId="{C57403D6-78E8-4D99-9A2D-CFDA6F5C6D0A}" destId="{DD501F6D-5967-41F6-B78D-FD3DCABC1A9D}" srcOrd="10" destOrd="0" presId="urn:microsoft.com/office/officeart/2018/5/layout/IconCircleLabelList"/>
    <dgm:cxn modelId="{6B3BCDE5-EE7D-46FD-81D5-3F6D09760044}" type="presParOf" srcId="{DD501F6D-5967-41F6-B78D-FD3DCABC1A9D}" destId="{16F60936-EED6-4F1A-A8E6-DB929A9AC4A7}" srcOrd="0" destOrd="0" presId="urn:microsoft.com/office/officeart/2018/5/layout/IconCircleLabelList"/>
    <dgm:cxn modelId="{DFBD8769-0684-46AD-A3FE-42EAF1C78558}" type="presParOf" srcId="{DD501F6D-5967-41F6-B78D-FD3DCABC1A9D}" destId="{6B65F247-422C-439B-8C6E-C3C94ACFD8A9}" srcOrd="1" destOrd="0" presId="urn:microsoft.com/office/officeart/2018/5/layout/IconCircleLabelList"/>
    <dgm:cxn modelId="{3C20BBD4-A701-4DCD-9CDF-132010FAAD9E}" type="presParOf" srcId="{DD501F6D-5967-41F6-B78D-FD3DCABC1A9D}" destId="{7C934AA3-17BD-4B86-805E-F31269340539}" srcOrd="2" destOrd="0" presId="urn:microsoft.com/office/officeart/2018/5/layout/IconCircleLabelList"/>
    <dgm:cxn modelId="{349CBD5C-D01A-48B2-A35E-822C59E12C7D}" type="presParOf" srcId="{DD501F6D-5967-41F6-B78D-FD3DCABC1A9D}" destId="{63FFF1C1-8B10-4AAB-95CE-54220576B5DB}"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54C6B0-F0EE-4329-88F8-A87B66FCC22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it-IT"/>
        </a:p>
      </dgm:t>
    </dgm:pt>
    <dgm:pt modelId="{817E5CFA-33C0-46C4-B077-004EF6C55EA7}">
      <dgm:prSet phldrT="[Testo]"/>
      <dgm:spPr/>
      <dgm:t>
        <a:bodyPr/>
        <a:lstStyle/>
        <a:p>
          <a:r>
            <a:rPr lang="it-IT" dirty="0" smtClean="0"/>
            <a:t>ACTIVE TOURISM</a:t>
          </a:r>
        </a:p>
        <a:p>
          <a:r>
            <a:rPr lang="it-IT" dirty="0" smtClean="0"/>
            <a:t>(</a:t>
          </a:r>
          <a:r>
            <a:rPr lang="it-IT" dirty="0" err="1" smtClean="0"/>
            <a:t>Natura,Outdoor</a:t>
          </a:r>
          <a:r>
            <a:rPr lang="it-IT" dirty="0" smtClean="0"/>
            <a:t> Eventi sportivi)</a:t>
          </a:r>
          <a:endParaRPr lang="it-IT" dirty="0"/>
        </a:p>
      </dgm:t>
    </dgm:pt>
    <dgm:pt modelId="{210422C3-7AEC-42D7-8D71-7967F95F0F55}" type="parTrans" cxnId="{9ED213F3-DA58-4866-B73F-345E1FD09AB0}">
      <dgm:prSet/>
      <dgm:spPr/>
      <dgm:t>
        <a:bodyPr/>
        <a:lstStyle/>
        <a:p>
          <a:endParaRPr lang="it-IT"/>
        </a:p>
      </dgm:t>
    </dgm:pt>
    <dgm:pt modelId="{41F9EDF7-8531-414A-A86A-4F5A44DB4706}" type="sibTrans" cxnId="{9ED213F3-DA58-4866-B73F-345E1FD09AB0}">
      <dgm:prSet/>
      <dgm:spPr/>
      <dgm:t>
        <a:bodyPr/>
        <a:lstStyle/>
        <a:p>
          <a:endParaRPr lang="it-IT"/>
        </a:p>
      </dgm:t>
    </dgm:pt>
    <dgm:pt modelId="{27C2ADFF-9163-4803-AC57-E0FCD9488041}">
      <dgm:prSet phldrT="[Testo]" custT="1"/>
      <dgm:spPr/>
      <dgm:t>
        <a:bodyPr/>
        <a:lstStyle/>
        <a:p>
          <a:r>
            <a:rPr lang="it-IT" sz="2400" b="1" dirty="0" smtClean="0"/>
            <a:t>SLOW TOURISM</a:t>
          </a:r>
        </a:p>
        <a:p>
          <a:r>
            <a:rPr lang="it-IT" sz="2100" b="1" dirty="0" smtClean="0"/>
            <a:t>(Borghi Enogastronomia Cammini)</a:t>
          </a:r>
          <a:endParaRPr lang="it-IT" sz="2100" b="1" dirty="0"/>
        </a:p>
      </dgm:t>
    </dgm:pt>
    <dgm:pt modelId="{A4045E3D-04A3-4BAC-BC13-36CA9EA4C72E}" type="parTrans" cxnId="{3A458236-A3FF-450F-94E7-7A990E19D1E9}">
      <dgm:prSet/>
      <dgm:spPr/>
      <dgm:t>
        <a:bodyPr/>
        <a:lstStyle/>
        <a:p>
          <a:endParaRPr lang="it-IT"/>
        </a:p>
      </dgm:t>
    </dgm:pt>
    <dgm:pt modelId="{EA3B457D-49C6-4024-8095-09934254D75D}" type="sibTrans" cxnId="{3A458236-A3FF-450F-94E7-7A990E19D1E9}">
      <dgm:prSet/>
      <dgm:spPr/>
      <dgm:t>
        <a:bodyPr/>
        <a:lstStyle/>
        <a:p>
          <a:endParaRPr lang="it-IT"/>
        </a:p>
      </dgm:t>
    </dgm:pt>
    <dgm:pt modelId="{2A47B7C5-7DD7-4742-A2EE-F2879DDF1AB0}">
      <dgm:prSet phldrT="[Testo]"/>
      <dgm:spPr/>
      <dgm:t>
        <a:bodyPr/>
        <a:lstStyle/>
        <a:p>
          <a:r>
            <a:rPr lang="it-IT" b="1" dirty="0" smtClean="0">
              <a:solidFill>
                <a:schemeClr val="tx1"/>
              </a:solidFill>
            </a:rPr>
            <a:t>Arte Cultura (Tradizioni Eventi  Culturali Sito </a:t>
          </a:r>
          <a:r>
            <a:rPr lang="it-IT" b="1" dirty="0" err="1" smtClean="0">
              <a:solidFill>
                <a:schemeClr val="tx1"/>
              </a:solidFill>
            </a:rPr>
            <a:t>UNesco</a:t>
          </a:r>
          <a:r>
            <a:rPr lang="it-IT" b="1" dirty="0" smtClean="0">
              <a:solidFill>
                <a:schemeClr val="tx1"/>
              </a:solidFill>
            </a:rPr>
            <a:t>)</a:t>
          </a:r>
          <a:endParaRPr lang="it-IT" b="1" dirty="0">
            <a:solidFill>
              <a:schemeClr val="tx1"/>
            </a:solidFill>
          </a:endParaRPr>
        </a:p>
      </dgm:t>
    </dgm:pt>
    <dgm:pt modelId="{704A858C-FAF4-4FE8-9367-7BC3892244FC}" type="parTrans" cxnId="{3B0B007C-977B-452B-9E14-F87B8D4EB4CF}">
      <dgm:prSet/>
      <dgm:spPr/>
      <dgm:t>
        <a:bodyPr/>
        <a:lstStyle/>
        <a:p>
          <a:endParaRPr lang="it-IT"/>
        </a:p>
      </dgm:t>
    </dgm:pt>
    <dgm:pt modelId="{CEFF759C-DA6B-4297-A8BE-59F157BBD0AC}" type="sibTrans" cxnId="{3B0B007C-977B-452B-9E14-F87B8D4EB4CF}">
      <dgm:prSet/>
      <dgm:spPr/>
      <dgm:t>
        <a:bodyPr/>
        <a:lstStyle/>
        <a:p>
          <a:endParaRPr lang="it-IT"/>
        </a:p>
      </dgm:t>
    </dgm:pt>
    <dgm:pt modelId="{8DC8E45A-A864-4076-B8F1-46EFA9A2F482}">
      <dgm:prSet phldrT="[Testo]"/>
      <dgm:spPr/>
      <dgm:t>
        <a:bodyPr/>
        <a:lstStyle/>
        <a:p>
          <a:r>
            <a:rPr lang="it-IT" dirty="0" err="1" smtClean="0"/>
            <a:t>Luxury</a:t>
          </a:r>
          <a:r>
            <a:rPr lang="it-IT" dirty="0" smtClean="0"/>
            <a:t>,  Business (Congressi, Esposizioni…)</a:t>
          </a:r>
          <a:endParaRPr lang="it-IT" dirty="0"/>
        </a:p>
      </dgm:t>
    </dgm:pt>
    <dgm:pt modelId="{80EC056D-C005-45D4-B105-0CC32BBF9B91}" type="parTrans" cxnId="{DEB39001-0935-4A2A-9232-02B06D36A523}">
      <dgm:prSet/>
      <dgm:spPr/>
      <dgm:t>
        <a:bodyPr/>
        <a:lstStyle/>
        <a:p>
          <a:endParaRPr lang="it-IT"/>
        </a:p>
      </dgm:t>
    </dgm:pt>
    <dgm:pt modelId="{28A3FB09-B0D8-459D-B9D4-74743C076567}" type="sibTrans" cxnId="{DEB39001-0935-4A2A-9232-02B06D36A523}">
      <dgm:prSet/>
      <dgm:spPr/>
      <dgm:t>
        <a:bodyPr/>
        <a:lstStyle/>
        <a:p>
          <a:endParaRPr lang="it-IT"/>
        </a:p>
      </dgm:t>
    </dgm:pt>
    <dgm:pt modelId="{FA470073-0734-498E-9F4D-0595510B8211}">
      <dgm:prSet phldrT="[Testo]" custT="1"/>
      <dgm:spPr/>
      <dgm:t>
        <a:bodyPr/>
        <a:lstStyle/>
        <a:p>
          <a:r>
            <a:rPr lang="it-IT" sz="4000" b="1" i="1" dirty="0" smtClean="0">
              <a:solidFill>
                <a:schemeClr val="tx1"/>
              </a:solidFill>
            </a:rPr>
            <a:t>Bologna</a:t>
          </a:r>
        </a:p>
        <a:p>
          <a:r>
            <a:rPr lang="it-IT" sz="4000" b="1" i="1" dirty="0" smtClean="0">
              <a:solidFill>
                <a:schemeClr val="tx1"/>
              </a:solidFill>
            </a:rPr>
            <a:t>Città  Metropolitana</a:t>
          </a:r>
          <a:endParaRPr lang="it-IT" sz="4000" b="1" i="1" dirty="0">
            <a:solidFill>
              <a:schemeClr val="tx1"/>
            </a:solidFill>
          </a:endParaRPr>
        </a:p>
      </dgm:t>
    </dgm:pt>
    <dgm:pt modelId="{B17FE6F8-F46A-46D7-8835-DCC8A21DA5A5}" type="parTrans" cxnId="{F9136F47-174F-45EA-A92E-453C8516BF9F}">
      <dgm:prSet/>
      <dgm:spPr/>
      <dgm:t>
        <a:bodyPr/>
        <a:lstStyle/>
        <a:p>
          <a:endParaRPr lang="it-IT"/>
        </a:p>
      </dgm:t>
    </dgm:pt>
    <dgm:pt modelId="{5010A5B8-9467-4824-8346-B364AEEFF678}" type="sibTrans" cxnId="{F9136F47-174F-45EA-A92E-453C8516BF9F}">
      <dgm:prSet/>
      <dgm:spPr/>
      <dgm:t>
        <a:bodyPr/>
        <a:lstStyle/>
        <a:p>
          <a:endParaRPr lang="it-IT"/>
        </a:p>
      </dgm:t>
    </dgm:pt>
    <dgm:pt modelId="{B1987661-5D18-4F5F-BD45-03DD8D7B670C}" type="pres">
      <dgm:prSet presAssocID="{2D54C6B0-F0EE-4329-88F8-A87B66FCC22E}" presName="diagram" presStyleCnt="0">
        <dgm:presLayoutVars>
          <dgm:dir/>
          <dgm:resizeHandles val="exact"/>
        </dgm:presLayoutVars>
      </dgm:prSet>
      <dgm:spPr/>
      <dgm:t>
        <a:bodyPr/>
        <a:lstStyle/>
        <a:p>
          <a:endParaRPr lang="it-IT"/>
        </a:p>
      </dgm:t>
    </dgm:pt>
    <dgm:pt modelId="{B187DC3F-61D8-447C-B385-30562E4318D9}" type="pres">
      <dgm:prSet presAssocID="{817E5CFA-33C0-46C4-B077-004EF6C55EA7}" presName="node" presStyleLbl="node1" presStyleIdx="0" presStyleCnt="5">
        <dgm:presLayoutVars>
          <dgm:bulletEnabled val="1"/>
        </dgm:presLayoutVars>
      </dgm:prSet>
      <dgm:spPr/>
      <dgm:t>
        <a:bodyPr/>
        <a:lstStyle/>
        <a:p>
          <a:endParaRPr lang="it-IT"/>
        </a:p>
      </dgm:t>
    </dgm:pt>
    <dgm:pt modelId="{1B398C48-6186-4D22-AAED-68E16321BB46}" type="pres">
      <dgm:prSet presAssocID="{41F9EDF7-8531-414A-A86A-4F5A44DB4706}" presName="sibTrans" presStyleCnt="0"/>
      <dgm:spPr/>
    </dgm:pt>
    <dgm:pt modelId="{2D13B7DB-D62C-4D51-9D9C-97A5AC6CE2E8}" type="pres">
      <dgm:prSet presAssocID="{27C2ADFF-9163-4803-AC57-E0FCD9488041}" presName="node" presStyleLbl="node1" presStyleIdx="1" presStyleCnt="5">
        <dgm:presLayoutVars>
          <dgm:bulletEnabled val="1"/>
        </dgm:presLayoutVars>
      </dgm:prSet>
      <dgm:spPr/>
      <dgm:t>
        <a:bodyPr/>
        <a:lstStyle/>
        <a:p>
          <a:endParaRPr lang="it-IT"/>
        </a:p>
      </dgm:t>
    </dgm:pt>
    <dgm:pt modelId="{A017FC17-B13D-4343-B74F-55EA525DF879}" type="pres">
      <dgm:prSet presAssocID="{EA3B457D-49C6-4024-8095-09934254D75D}" presName="sibTrans" presStyleCnt="0"/>
      <dgm:spPr/>
    </dgm:pt>
    <dgm:pt modelId="{8DEF237C-AA73-49A4-8185-31B7E6E79A33}" type="pres">
      <dgm:prSet presAssocID="{2A47B7C5-7DD7-4742-A2EE-F2879DDF1AB0}" presName="node" presStyleLbl="node1" presStyleIdx="2" presStyleCnt="5">
        <dgm:presLayoutVars>
          <dgm:bulletEnabled val="1"/>
        </dgm:presLayoutVars>
      </dgm:prSet>
      <dgm:spPr/>
      <dgm:t>
        <a:bodyPr/>
        <a:lstStyle/>
        <a:p>
          <a:endParaRPr lang="it-IT"/>
        </a:p>
      </dgm:t>
    </dgm:pt>
    <dgm:pt modelId="{D38ED8E8-7955-4B93-8E55-F2DBF526D081}" type="pres">
      <dgm:prSet presAssocID="{CEFF759C-DA6B-4297-A8BE-59F157BBD0AC}" presName="sibTrans" presStyleCnt="0"/>
      <dgm:spPr/>
    </dgm:pt>
    <dgm:pt modelId="{83169ECA-8175-4447-90D6-363D9FAAF9F0}" type="pres">
      <dgm:prSet presAssocID="{8DC8E45A-A864-4076-B8F1-46EFA9A2F482}" presName="node" presStyleLbl="node1" presStyleIdx="3" presStyleCnt="5">
        <dgm:presLayoutVars>
          <dgm:bulletEnabled val="1"/>
        </dgm:presLayoutVars>
      </dgm:prSet>
      <dgm:spPr/>
      <dgm:t>
        <a:bodyPr/>
        <a:lstStyle/>
        <a:p>
          <a:endParaRPr lang="it-IT"/>
        </a:p>
      </dgm:t>
    </dgm:pt>
    <dgm:pt modelId="{421B2FAF-DF98-43C6-B3C9-9CFB9351EC1B}" type="pres">
      <dgm:prSet presAssocID="{28A3FB09-B0D8-459D-B9D4-74743C076567}" presName="sibTrans" presStyleCnt="0"/>
      <dgm:spPr/>
    </dgm:pt>
    <dgm:pt modelId="{F50CFC73-C011-4A7E-B2BB-BD3953911518}" type="pres">
      <dgm:prSet presAssocID="{FA470073-0734-498E-9F4D-0595510B8211}" presName="node" presStyleLbl="node1" presStyleIdx="4" presStyleCnt="5" custScaleX="197376">
        <dgm:presLayoutVars>
          <dgm:bulletEnabled val="1"/>
        </dgm:presLayoutVars>
      </dgm:prSet>
      <dgm:spPr/>
      <dgm:t>
        <a:bodyPr/>
        <a:lstStyle/>
        <a:p>
          <a:endParaRPr lang="it-IT"/>
        </a:p>
      </dgm:t>
    </dgm:pt>
  </dgm:ptLst>
  <dgm:cxnLst>
    <dgm:cxn modelId="{A2CE2EDC-4EE6-4884-9E74-7F4C91E37509}" type="presOf" srcId="{FA470073-0734-498E-9F4D-0595510B8211}" destId="{F50CFC73-C011-4A7E-B2BB-BD3953911518}" srcOrd="0" destOrd="0" presId="urn:microsoft.com/office/officeart/2005/8/layout/default"/>
    <dgm:cxn modelId="{5989A51E-1055-4FDF-B164-7E49C7BFD640}" type="presOf" srcId="{27C2ADFF-9163-4803-AC57-E0FCD9488041}" destId="{2D13B7DB-D62C-4D51-9D9C-97A5AC6CE2E8}" srcOrd="0" destOrd="0" presId="urn:microsoft.com/office/officeart/2005/8/layout/default"/>
    <dgm:cxn modelId="{46101779-9632-4B28-807D-ABD6597D9E19}" type="presOf" srcId="{8DC8E45A-A864-4076-B8F1-46EFA9A2F482}" destId="{83169ECA-8175-4447-90D6-363D9FAAF9F0}" srcOrd="0" destOrd="0" presId="urn:microsoft.com/office/officeart/2005/8/layout/default"/>
    <dgm:cxn modelId="{7E95611C-13A0-4ECE-A12D-268FE4D21BA6}" type="presOf" srcId="{2D54C6B0-F0EE-4329-88F8-A87B66FCC22E}" destId="{B1987661-5D18-4F5F-BD45-03DD8D7B670C}" srcOrd="0" destOrd="0" presId="urn:microsoft.com/office/officeart/2005/8/layout/default"/>
    <dgm:cxn modelId="{DEB39001-0935-4A2A-9232-02B06D36A523}" srcId="{2D54C6B0-F0EE-4329-88F8-A87B66FCC22E}" destId="{8DC8E45A-A864-4076-B8F1-46EFA9A2F482}" srcOrd="3" destOrd="0" parTransId="{80EC056D-C005-45D4-B105-0CC32BBF9B91}" sibTransId="{28A3FB09-B0D8-459D-B9D4-74743C076567}"/>
    <dgm:cxn modelId="{3A458236-A3FF-450F-94E7-7A990E19D1E9}" srcId="{2D54C6B0-F0EE-4329-88F8-A87B66FCC22E}" destId="{27C2ADFF-9163-4803-AC57-E0FCD9488041}" srcOrd="1" destOrd="0" parTransId="{A4045E3D-04A3-4BAC-BC13-36CA9EA4C72E}" sibTransId="{EA3B457D-49C6-4024-8095-09934254D75D}"/>
    <dgm:cxn modelId="{9ED213F3-DA58-4866-B73F-345E1FD09AB0}" srcId="{2D54C6B0-F0EE-4329-88F8-A87B66FCC22E}" destId="{817E5CFA-33C0-46C4-B077-004EF6C55EA7}" srcOrd="0" destOrd="0" parTransId="{210422C3-7AEC-42D7-8D71-7967F95F0F55}" sibTransId="{41F9EDF7-8531-414A-A86A-4F5A44DB4706}"/>
    <dgm:cxn modelId="{F9136F47-174F-45EA-A92E-453C8516BF9F}" srcId="{2D54C6B0-F0EE-4329-88F8-A87B66FCC22E}" destId="{FA470073-0734-498E-9F4D-0595510B8211}" srcOrd="4" destOrd="0" parTransId="{B17FE6F8-F46A-46D7-8835-DCC8A21DA5A5}" sibTransId="{5010A5B8-9467-4824-8346-B364AEEFF678}"/>
    <dgm:cxn modelId="{3B0B007C-977B-452B-9E14-F87B8D4EB4CF}" srcId="{2D54C6B0-F0EE-4329-88F8-A87B66FCC22E}" destId="{2A47B7C5-7DD7-4742-A2EE-F2879DDF1AB0}" srcOrd="2" destOrd="0" parTransId="{704A858C-FAF4-4FE8-9367-7BC3892244FC}" sibTransId="{CEFF759C-DA6B-4297-A8BE-59F157BBD0AC}"/>
    <dgm:cxn modelId="{445FD3F0-3BE0-4795-BB75-85AC1C684D64}" type="presOf" srcId="{817E5CFA-33C0-46C4-B077-004EF6C55EA7}" destId="{B187DC3F-61D8-447C-B385-30562E4318D9}" srcOrd="0" destOrd="0" presId="urn:microsoft.com/office/officeart/2005/8/layout/default"/>
    <dgm:cxn modelId="{18BE7AEA-9BC0-4F6F-8E15-E99F5271B8B0}" type="presOf" srcId="{2A47B7C5-7DD7-4742-A2EE-F2879DDF1AB0}" destId="{8DEF237C-AA73-49A4-8185-31B7E6E79A33}" srcOrd="0" destOrd="0" presId="urn:microsoft.com/office/officeart/2005/8/layout/default"/>
    <dgm:cxn modelId="{13CF9BA5-852D-420B-BD6F-902A04379A4F}" type="presParOf" srcId="{B1987661-5D18-4F5F-BD45-03DD8D7B670C}" destId="{B187DC3F-61D8-447C-B385-30562E4318D9}" srcOrd="0" destOrd="0" presId="urn:microsoft.com/office/officeart/2005/8/layout/default"/>
    <dgm:cxn modelId="{F36F39AD-02A3-4D83-BD88-B067BD78418C}" type="presParOf" srcId="{B1987661-5D18-4F5F-BD45-03DD8D7B670C}" destId="{1B398C48-6186-4D22-AAED-68E16321BB46}" srcOrd="1" destOrd="0" presId="urn:microsoft.com/office/officeart/2005/8/layout/default"/>
    <dgm:cxn modelId="{EA1857A5-01EE-44BC-8595-CCB5474D1048}" type="presParOf" srcId="{B1987661-5D18-4F5F-BD45-03DD8D7B670C}" destId="{2D13B7DB-D62C-4D51-9D9C-97A5AC6CE2E8}" srcOrd="2" destOrd="0" presId="urn:microsoft.com/office/officeart/2005/8/layout/default"/>
    <dgm:cxn modelId="{64D41949-CFC4-4611-865E-934D5C3A09A1}" type="presParOf" srcId="{B1987661-5D18-4F5F-BD45-03DD8D7B670C}" destId="{A017FC17-B13D-4343-B74F-55EA525DF879}" srcOrd="3" destOrd="0" presId="urn:microsoft.com/office/officeart/2005/8/layout/default"/>
    <dgm:cxn modelId="{03F92CF1-B294-43CE-BC18-ABB182E20D18}" type="presParOf" srcId="{B1987661-5D18-4F5F-BD45-03DD8D7B670C}" destId="{8DEF237C-AA73-49A4-8185-31B7E6E79A33}" srcOrd="4" destOrd="0" presId="urn:microsoft.com/office/officeart/2005/8/layout/default"/>
    <dgm:cxn modelId="{416A0A8E-CA34-49B0-849F-1E1CE047C836}" type="presParOf" srcId="{B1987661-5D18-4F5F-BD45-03DD8D7B670C}" destId="{D38ED8E8-7955-4B93-8E55-F2DBF526D081}" srcOrd="5" destOrd="0" presId="urn:microsoft.com/office/officeart/2005/8/layout/default"/>
    <dgm:cxn modelId="{BFFBE0B2-C0FF-42FC-97EB-3C05344B9E15}" type="presParOf" srcId="{B1987661-5D18-4F5F-BD45-03DD8D7B670C}" destId="{83169ECA-8175-4447-90D6-363D9FAAF9F0}" srcOrd="6" destOrd="0" presId="urn:microsoft.com/office/officeart/2005/8/layout/default"/>
    <dgm:cxn modelId="{8B5E94B1-90BA-405D-A6FB-83A11B03BA9C}" type="presParOf" srcId="{B1987661-5D18-4F5F-BD45-03DD8D7B670C}" destId="{421B2FAF-DF98-43C6-B3C9-9CFB9351EC1B}" srcOrd="7" destOrd="0" presId="urn:microsoft.com/office/officeart/2005/8/layout/default"/>
    <dgm:cxn modelId="{F8C19437-59D9-4D9E-83B7-B2A38EBE95F6}" type="presParOf" srcId="{B1987661-5D18-4F5F-BD45-03DD8D7B670C}" destId="{F50CFC73-C011-4A7E-B2BB-BD3953911518}"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5F13EC-9212-4064-B331-191ADFACC462}">
      <dsp:nvSpPr>
        <dsp:cNvPr id="0" name=""/>
        <dsp:cNvSpPr/>
      </dsp:nvSpPr>
      <dsp:spPr>
        <a:xfrm>
          <a:off x="1458936" y="147137"/>
          <a:ext cx="1233398" cy="123339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0D309C-FA26-4D62-8CC4-65AD34385FFB}">
      <dsp:nvSpPr>
        <dsp:cNvPr id="0" name=""/>
        <dsp:cNvSpPr/>
      </dsp:nvSpPr>
      <dsp:spPr>
        <a:xfrm>
          <a:off x="1721791" y="333966"/>
          <a:ext cx="707687" cy="707687"/>
        </a:xfrm>
        <a:prstGeom prst="rect">
          <a:avLst/>
        </a:prstGeom>
        <a:solidFill>
          <a:schemeClr val="bg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DF60AF-AC40-4BCC-81A0-3199519CE3E1}">
      <dsp:nvSpPr>
        <dsp:cNvPr id="0" name=""/>
        <dsp:cNvSpPr/>
      </dsp:nvSpPr>
      <dsp:spPr>
        <a:xfrm>
          <a:off x="1064653" y="1688683"/>
          <a:ext cx="202196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11200">
            <a:lnSpc>
              <a:spcPct val="100000"/>
            </a:lnSpc>
            <a:spcBef>
              <a:spcPct val="0"/>
            </a:spcBef>
            <a:spcAft>
              <a:spcPct val="35000"/>
            </a:spcAft>
            <a:defRPr cap="all"/>
          </a:pPr>
          <a:r>
            <a:rPr lang="it-IT" sz="1600" kern="1200" dirty="0">
              <a:latin typeface="+mj-lt"/>
            </a:rPr>
            <a:t>nuovi luoghi</a:t>
          </a:r>
        </a:p>
      </dsp:txBody>
      <dsp:txXfrm>
        <a:off x="1064653" y="1688683"/>
        <a:ext cx="2021965" cy="720000"/>
      </dsp:txXfrm>
    </dsp:sp>
    <dsp:sp modelId="{E2EEC1E5-25C9-4952-9763-D29F4515BA9E}">
      <dsp:nvSpPr>
        <dsp:cNvPr id="0" name=""/>
        <dsp:cNvSpPr/>
      </dsp:nvSpPr>
      <dsp:spPr>
        <a:xfrm>
          <a:off x="4001994" y="259525"/>
          <a:ext cx="1233398" cy="123339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07EEF8-D8DA-4229-869B-4023C1FDD5B2}">
      <dsp:nvSpPr>
        <dsp:cNvPr id="0" name=""/>
        <dsp:cNvSpPr/>
      </dsp:nvSpPr>
      <dsp:spPr>
        <a:xfrm>
          <a:off x="4264856" y="586009"/>
          <a:ext cx="707687" cy="707687"/>
        </a:xfrm>
        <a:prstGeom prst="rect">
          <a:avLst/>
        </a:prstGeom>
        <a:solidFill>
          <a:schemeClr val="bg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5350237-C64B-4EA5-88CE-60D9E73DA41E}">
      <dsp:nvSpPr>
        <dsp:cNvPr id="0" name=""/>
        <dsp:cNvSpPr/>
      </dsp:nvSpPr>
      <dsp:spPr>
        <a:xfrm>
          <a:off x="3440462" y="1688683"/>
          <a:ext cx="202196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11200">
            <a:lnSpc>
              <a:spcPct val="100000"/>
            </a:lnSpc>
            <a:spcBef>
              <a:spcPct val="0"/>
            </a:spcBef>
            <a:spcAft>
              <a:spcPct val="35000"/>
            </a:spcAft>
            <a:defRPr cap="all"/>
          </a:pPr>
          <a:r>
            <a:rPr lang="it-IT" sz="1600" kern="1200" dirty="0">
              <a:latin typeface="+mj-lt"/>
            </a:rPr>
            <a:t>angoli meno noti ricerca di «green»</a:t>
          </a:r>
          <a:endParaRPr lang="en-US" sz="1600" kern="1200" dirty="0">
            <a:latin typeface="+mj-lt"/>
          </a:endParaRPr>
        </a:p>
      </dsp:txBody>
      <dsp:txXfrm>
        <a:off x="3440462" y="1688683"/>
        <a:ext cx="2021965" cy="720000"/>
      </dsp:txXfrm>
    </dsp:sp>
    <dsp:sp modelId="{86F11E36-730C-4DBF-85E8-9C60BA9B1A14}">
      <dsp:nvSpPr>
        <dsp:cNvPr id="0" name=""/>
        <dsp:cNvSpPr/>
      </dsp:nvSpPr>
      <dsp:spPr>
        <a:xfrm>
          <a:off x="6210554" y="71111"/>
          <a:ext cx="1233398" cy="123339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7CED83-1BA0-4729-ACF5-CA6E1B152CDB}">
      <dsp:nvSpPr>
        <dsp:cNvPr id="0" name=""/>
        <dsp:cNvSpPr/>
      </dsp:nvSpPr>
      <dsp:spPr>
        <a:xfrm>
          <a:off x="6473410" y="333966"/>
          <a:ext cx="707687" cy="707687"/>
        </a:xfrm>
        <a:prstGeom prst="rect">
          <a:avLst/>
        </a:prstGeom>
        <a:solidFill>
          <a:schemeClr val="bg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D1AD3C6-5148-4DFB-8FF4-9845E7E3E3A7}">
      <dsp:nvSpPr>
        <dsp:cNvPr id="0" name=""/>
        <dsp:cNvSpPr/>
      </dsp:nvSpPr>
      <dsp:spPr>
        <a:xfrm>
          <a:off x="5816271" y="1688683"/>
          <a:ext cx="202196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11200">
            <a:lnSpc>
              <a:spcPct val="100000"/>
            </a:lnSpc>
            <a:spcBef>
              <a:spcPct val="0"/>
            </a:spcBef>
            <a:spcAft>
              <a:spcPct val="35000"/>
            </a:spcAft>
            <a:defRPr cap="all"/>
          </a:pPr>
          <a:r>
            <a:rPr lang="it-IT" sz="1600" kern="1200" dirty="0">
              <a:latin typeface="+mj-lt"/>
            </a:rPr>
            <a:t>cultura locale</a:t>
          </a:r>
          <a:endParaRPr lang="en-US" sz="1600" kern="1200" dirty="0">
            <a:latin typeface="+mj-lt"/>
          </a:endParaRPr>
        </a:p>
      </dsp:txBody>
      <dsp:txXfrm>
        <a:off x="5816271" y="1688683"/>
        <a:ext cx="2021965" cy="720000"/>
      </dsp:txXfrm>
    </dsp:sp>
    <dsp:sp modelId="{E320CA4E-266B-42F1-8400-8F9D4D2E7F20}">
      <dsp:nvSpPr>
        <dsp:cNvPr id="0" name=""/>
        <dsp:cNvSpPr/>
      </dsp:nvSpPr>
      <dsp:spPr>
        <a:xfrm>
          <a:off x="1458936" y="2914174"/>
          <a:ext cx="1233398" cy="123339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030D01-54E5-4AE3-AED9-32AB2A44A541}">
      <dsp:nvSpPr>
        <dsp:cNvPr id="0" name=""/>
        <dsp:cNvSpPr/>
      </dsp:nvSpPr>
      <dsp:spPr>
        <a:xfrm>
          <a:off x="1721791" y="3177030"/>
          <a:ext cx="707687" cy="707687"/>
        </a:xfrm>
        <a:prstGeom prst="rect">
          <a:avLst/>
        </a:prstGeom>
        <a:solidFill>
          <a:schemeClr val="bg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61BD096-6591-4FFD-A76E-259F5622C50A}">
      <dsp:nvSpPr>
        <dsp:cNvPr id="0" name=""/>
        <dsp:cNvSpPr/>
      </dsp:nvSpPr>
      <dsp:spPr>
        <a:xfrm>
          <a:off x="1064653" y="4531746"/>
          <a:ext cx="202196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11200">
            <a:lnSpc>
              <a:spcPct val="100000"/>
            </a:lnSpc>
            <a:spcBef>
              <a:spcPct val="0"/>
            </a:spcBef>
            <a:spcAft>
              <a:spcPct val="35000"/>
            </a:spcAft>
            <a:defRPr cap="all"/>
          </a:pPr>
          <a:r>
            <a:rPr lang="it-IT" sz="1600" kern="1200" dirty="0">
              <a:latin typeface="+mj-lt"/>
            </a:rPr>
            <a:t>avventure</a:t>
          </a:r>
          <a:endParaRPr lang="en-US" sz="1600" kern="1200" dirty="0">
            <a:latin typeface="+mj-lt"/>
          </a:endParaRPr>
        </a:p>
      </dsp:txBody>
      <dsp:txXfrm>
        <a:off x="1064653" y="4531746"/>
        <a:ext cx="2021965" cy="720000"/>
      </dsp:txXfrm>
    </dsp:sp>
    <dsp:sp modelId="{D0E6FFA7-15F6-4643-A544-A3399C59875C}">
      <dsp:nvSpPr>
        <dsp:cNvPr id="0" name=""/>
        <dsp:cNvSpPr/>
      </dsp:nvSpPr>
      <dsp:spPr>
        <a:xfrm>
          <a:off x="3834745" y="2914174"/>
          <a:ext cx="1233398" cy="1233398"/>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83E881-289F-4A6E-93E1-423EC383A4AA}">
      <dsp:nvSpPr>
        <dsp:cNvPr id="0" name=""/>
        <dsp:cNvSpPr/>
      </dsp:nvSpPr>
      <dsp:spPr>
        <a:xfrm>
          <a:off x="4097601" y="3177030"/>
          <a:ext cx="707687" cy="707687"/>
        </a:xfrm>
        <a:prstGeom prst="rect">
          <a:avLst/>
        </a:prstGeom>
        <a:solidFill>
          <a:schemeClr val="bg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0629126-7CDE-4732-872C-5321DDC593A5}">
      <dsp:nvSpPr>
        <dsp:cNvPr id="0" name=""/>
        <dsp:cNvSpPr/>
      </dsp:nvSpPr>
      <dsp:spPr>
        <a:xfrm>
          <a:off x="3440462" y="4531746"/>
          <a:ext cx="202196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11200">
            <a:lnSpc>
              <a:spcPct val="100000"/>
            </a:lnSpc>
            <a:spcBef>
              <a:spcPct val="0"/>
            </a:spcBef>
            <a:spcAft>
              <a:spcPct val="35000"/>
            </a:spcAft>
            <a:defRPr cap="all"/>
          </a:pPr>
          <a:r>
            <a:rPr lang="it-IT" sz="1600" kern="1200" dirty="0">
              <a:latin typeface="+mj-lt"/>
            </a:rPr>
            <a:t>TIPICITA’ TERRITORIALI </a:t>
          </a:r>
          <a:endParaRPr lang="en-US" sz="1600" kern="1200" dirty="0">
            <a:latin typeface="+mj-lt"/>
          </a:endParaRPr>
        </a:p>
      </dsp:txBody>
      <dsp:txXfrm>
        <a:off x="3440462" y="4531746"/>
        <a:ext cx="2021965" cy="720000"/>
      </dsp:txXfrm>
    </dsp:sp>
    <dsp:sp modelId="{16F60936-EED6-4F1A-A8E6-DB929A9AC4A7}">
      <dsp:nvSpPr>
        <dsp:cNvPr id="0" name=""/>
        <dsp:cNvSpPr/>
      </dsp:nvSpPr>
      <dsp:spPr>
        <a:xfrm>
          <a:off x="6210554" y="2914174"/>
          <a:ext cx="1233398" cy="123339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65F247-422C-439B-8C6E-C3C94ACFD8A9}">
      <dsp:nvSpPr>
        <dsp:cNvPr id="0" name=""/>
        <dsp:cNvSpPr/>
      </dsp:nvSpPr>
      <dsp:spPr>
        <a:xfrm>
          <a:off x="6473410" y="3177030"/>
          <a:ext cx="707687" cy="707687"/>
        </a:xfrm>
        <a:prstGeom prst="rect">
          <a:avLst/>
        </a:prstGeom>
        <a:solidFill>
          <a:schemeClr val="bg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3FFF1C1-8B10-4AAB-95CE-54220576B5DB}">
      <dsp:nvSpPr>
        <dsp:cNvPr id="0" name=""/>
        <dsp:cNvSpPr/>
      </dsp:nvSpPr>
      <dsp:spPr>
        <a:xfrm>
          <a:off x="5816271" y="4531746"/>
          <a:ext cx="202196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11200">
            <a:lnSpc>
              <a:spcPct val="100000"/>
            </a:lnSpc>
            <a:spcBef>
              <a:spcPct val="0"/>
            </a:spcBef>
            <a:spcAft>
              <a:spcPct val="35000"/>
            </a:spcAft>
            <a:defRPr cap="all"/>
          </a:pPr>
          <a:r>
            <a:rPr lang="it-IT" sz="1600" kern="1200" dirty="0">
              <a:latin typeface="+mj-lt"/>
            </a:rPr>
            <a:t>incontri con le persone del luogo</a:t>
          </a:r>
          <a:endParaRPr lang="en-US" sz="1600" kern="1200" dirty="0">
            <a:latin typeface="+mj-lt"/>
          </a:endParaRPr>
        </a:p>
      </dsp:txBody>
      <dsp:txXfrm>
        <a:off x="5816271" y="4531746"/>
        <a:ext cx="2021965"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7DC3F-61D8-447C-B385-30562E4318D9}">
      <dsp:nvSpPr>
        <dsp:cNvPr id="0" name=""/>
        <dsp:cNvSpPr/>
      </dsp:nvSpPr>
      <dsp:spPr>
        <a:xfrm>
          <a:off x="1221978" y="2645"/>
          <a:ext cx="2706687" cy="16240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it-IT" sz="2500" kern="1200" dirty="0" smtClean="0"/>
            <a:t>ACTIVE TOURISM</a:t>
          </a:r>
        </a:p>
        <a:p>
          <a:pPr lvl="0" algn="ctr" defTabSz="1111250">
            <a:lnSpc>
              <a:spcPct val="90000"/>
            </a:lnSpc>
            <a:spcBef>
              <a:spcPct val="0"/>
            </a:spcBef>
            <a:spcAft>
              <a:spcPct val="35000"/>
            </a:spcAft>
          </a:pPr>
          <a:r>
            <a:rPr lang="it-IT" sz="2500" kern="1200" dirty="0" smtClean="0"/>
            <a:t>(</a:t>
          </a:r>
          <a:r>
            <a:rPr lang="it-IT" sz="2500" kern="1200" dirty="0" err="1" smtClean="0"/>
            <a:t>Natura,Outdoor</a:t>
          </a:r>
          <a:r>
            <a:rPr lang="it-IT" sz="2500" kern="1200" dirty="0" smtClean="0"/>
            <a:t> Eventi sportivi)</a:t>
          </a:r>
          <a:endParaRPr lang="it-IT" sz="2500" kern="1200" dirty="0"/>
        </a:p>
      </dsp:txBody>
      <dsp:txXfrm>
        <a:off x="1221978" y="2645"/>
        <a:ext cx="2706687" cy="1624012"/>
      </dsp:txXfrm>
    </dsp:sp>
    <dsp:sp modelId="{2D13B7DB-D62C-4D51-9D9C-97A5AC6CE2E8}">
      <dsp:nvSpPr>
        <dsp:cNvPr id="0" name=""/>
        <dsp:cNvSpPr/>
      </dsp:nvSpPr>
      <dsp:spPr>
        <a:xfrm>
          <a:off x="4199334" y="2645"/>
          <a:ext cx="2706687" cy="162401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it-IT" sz="2400" b="1" kern="1200" dirty="0" smtClean="0"/>
            <a:t>SLOW TOURISM</a:t>
          </a:r>
        </a:p>
        <a:p>
          <a:pPr lvl="0" algn="ctr" defTabSz="1066800">
            <a:lnSpc>
              <a:spcPct val="90000"/>
            </a:lnSpc>
            <a:spcBef>
              <a:spcPct val="0"/>
            </a:spcBef>
            <a:spcAft>
              <a:spcPct val="35000"/>
            </a:spcAft>
          </a:pPr>
          <a:r>
            <a:rPr lang="it-IT" sz="2100" b="1" kern="1200" dirty="0" smtClean="0"/>
            <a:t>(Borghi Enogastronomia Cammini)</a:t>
          </a:r>
          <a:endParaRPr lang="it-IT" sz="2100" b="1" kern="1200" dirty="0"/>
        </a:p>
      </dsp:txBody>
      <dsp:txXfrm>
        <a:off x="4199334" y="2645"/>
        <a:ext cx="2706687" cy="1624012"/>
      </dsp:txXfrm>
    </dsp:sp>
    <dsp:sp modelId="{8DEF237C-AA73-49A4-8185-31B7E6E79A33}">
      <dsp:nvSpPr>
        <dsp:cNvPr id="0" name=""/>
        <dsp:cNvSpPr/>
      </dsp:nvSpPr>
      <dsp:spPr>
        <a:xfrm>
          <a:off x="1221978" y="1897327"/>
          <a:ext cx="2706687" cy="162401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it-IT" sz="2500" b="1" kern="1200" dirty="0" smtClean="0">
              <a:solidFill>
                <a:schemeClr val="tx1"/>
              </a:solidFill>
            </a:rPr>
            <a:t>Arte Cultura (Tradizioni Eventi  Culturali Sito </a:t>
          </a:r>
          <a:r>
            <a:rPr lang="it-IT" sz="2500" b="1" kern="1200" dirty="0" err="1" smtClean="0">
              <a:solidFill>
                <a:schemeClr val="tx1"/>
              </a:solidFill>
            </a:rPr>
            <a:t>UNesco</a:t>
          </a:r>
          <a:r>
            <a:rPr lang="it-IT" sz="2500" b="1" kern="1200" dirty="0" smtClean="0">
              <a:solidFill>
                <a:schemeClr val="tx1"/>
              </a:solidFill>
            </a:rPr>
            <a:t>)</a:t>
          </a:r>
          <a:endParaRPr lang="it-IT" sz="2500" b="1" kern="1200" dirty="0">
            <a:solidFill>
              <a:schemeClr val="tx1"/>
            </a:solidFill>
          </a:endParaRPr>
        </a:p>
      </dsp:txBody>
      <dsp:txXfrm>
        <a:off x="1221978" y="1897327"/>
        <a:ext cx="2706687" cy="1624012"/>
      </dsp:txXfrm>
    </dsp:sp>
    <dsp:sp modelId="{83169ECA-8175-4447-90D6-363D9FAAF9F0}">
      <dsp:nvSpPr>
        <dsp:cNvPr id="0" name=""/>
        <dsp:cNvSpPr/>
      </dsp:nvSpPr>
      <dsp:spPr>
        <a:xfrm>
          <a:off x="4199334" y="1897327"/>
          <a:ext cx="2706687" cy="162401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it-IT" sz="2500" kern="1200" dirty="0" err="1" smtClean="0"/>
            <a:t>Luxury</a:t>
          </a:r>
          <a:r>
            <a:rPr lang="it-IT" sz="2500" kern="1200" dirty="0" smtClean="0"/>
            <a:t>,  Business (Congressi, Esposizioni…)</a:t>
          </a:r>
          <a:endParaRPr lang="it-IT" sz="2500" kern="1200" dirty="0"/>
        </a:p>
      </dsp:txBody>
      <dsp:txXfrm>
        <a:off x="4199334" y="1897327"/>
        <a:ext cx="2706687" cy="1624012"/>
      </dsp:txXfrm>
    </dsp:sp>
    <dsp:sp modelId="{F50CFC73-C011-4A7E-B2BB-BD3953911518}">
      <dsp:nvSpPr>
        <dsp:cNvPr id="0" name=""/>
        <dsp:cNvSpPr/>
      </dsp:nvSpPr>
      <dsp:spPr>
        <a:xfrm>
          <a:off x="1392824" y="3792008"/>
          <a:ext cx="5342351" cy="162401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it-IT" sz="4000" b="1" i="1" kern="1200" dirty="0" smtClean="0">
              <a:solidFill>
                <a:schemeClr val="tx1"/>
              </a:solidFill>
            </a:rPr>
            <a:t>Bologna</a:t>
          </a:r>
        </a:p>
        <a:p>
          <a:pPr lvl="0" algn="ctr" defTabSz="1778000">
            <a:lnSpc>
              <a:spcPct val="90000"/>
            </a:lnSpc>
            <a:spcBef>
              <a:spcPct val="0"/>
            </a:spcBef>
            <a:spcAft>
              <a:spcPct val="35000"/>
            </a:spcAft>
          </a:pPr>
          <a:r>
            <a:rPr lang="it-IT" sz="4000" b="1" i="1" kern="1200" dirty="0" smtClean="0">
              <a:solidFill>
                <a:schemeClr val="tx1"/>
              </a:solidFill>
            </a:rPr>
            <a:t>Città  Metropolitana</a:t>
          </a:r>
          <a:endParaRPr lang="it-IT" sz="4000" b="1" i="1" kern="1200" dirty="0">
            <a:solidFill>
              <a:schemeClr val="tx1"/>
            </a:solidFill>
          </a:endParaRPr>
        </a:p>
      </dsp:txBody>
      <dsp:txXfrm>
        <a:off x="1392824" y="3792008"/>
        <a:ext cx="5342351" cy="1624012"/>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602935627"/>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Quanto il turismo abbia sofferto per le restrizioni imposte nei Paesi europei causa </a:t>
            </a:r>
            <a:r>
              <a:rPr lang="it-IT" dirty="0" err="1"/>
              <a:t>Covid</a:t>
            </a:r>
            <a:r>
              <a:rPr lang="it-IT" dirty="0"/>
              <a:t> lo mostra oggi anche </a:t>
            </a:r>
            <a:r>
              <a:rPr lang="it-IT" dirty="0" err="1"/>
              <a:t>Eurostat</a:t>
            </a:r>
            <a:r>
              <a:rPr lang="it-IT" dirty="0"/>
              <a:t>, l’ufficio europeo di statistica che ha contato il numero di notti trascorse negli esercizi ricettivi turistici dell’Ue. La cifra è diminuita del 61% tra aprile 2020 e marzo 2021, rispetto ai 12 mesi precedenti la pandemia (aprile 2019-marzo 2020): se erano state 2,8 miliardi le notti che nell’anno precedente l’esplosione del </a:t>
            </a:r>
            <a:r>
              <a:rPr lang="it-IT" dirty="0" err="1"/>
              <a:t>Covid</a:t>
            </a:r>
            <a:r>
              <a:rPr lang="it-IT" dirty="0"/>
              <a:t> i turisti avevano trascorso dormite in alberghi, residence, </a:t>
            </a:r>
            <a:r>
              <a:rPr lang="it-IT" dirty="0" err="1"/>
              <a:t>b&amp;b</a:t>
            </a:r>
            <a:r>
              <a:rPr lang="it-IT" dirty="0"/>
              <a:t> e quant’altro, nell’anno successivo sono state 1,1 miliardi. Ad avere sofferto di più per il crollo del turismo è stata Malta (-80% di notti turistiche) seguita da Spagna (-78%), poi Grecia (-74%), Portogallo (-70%) e Ungheria (-66). %). A soffrire meno Paesi Bassi e Danimarca che comunque hanno avuto cali attorno al 36%. A determinare il calo, l’assenza di turisti stranieri, ma anche di turisti “nazionali” che hanno trascorso il 45% in meno di notti fuori casa per ragioni turistiche (mentre per gli stranieri il calo è stato del 79%). Il dato accomuna tutti i Paesi Ue, ma anche qui con sensibili differenze: la Spagna ha visto crollare del 90% la presenza straniera, molto male anche per Romania (-89%), Ungheria e Finlandia (entrambe -88%). Slovenia e Malta hanno registrato invece un incremento di turismo nazionale (rispettivamente +25% e + 20% di turisti autoctoni che hanno passato notti in esercizi ricettivi).</a:t>
            </a:r>
          </a:p>
        </p:txBody>
      </p:sp>
      <p:sp>
        <p:nvSpPr>
          <p:cNvPr id="4" name="Segnaposto numero diapositiva 3"/>
          <p:cNvSpPr>
            <a:spLocks noGrp="1"/>
          </p:cNvSpPr>
          <p:nvPr>
            <p:ph type="sldNum" sz="quarter" idx="10"/>
          </p:nvPr>
        </p:nvSpPr>
        <p:spPr>
          <a:xfrm>
            <a:off x="3850443" y="9428584"/>
            <a:ext cx="2945659" cy="498055"/>
          </a:xfrm>
          <a:prstGeom prst="rect">
            <a:avLst/>
          </a:prstGeom>
        </p:spPr>
        <p:txBody>
          <a:bodyPr/>
          <a:lstStyle/>
          <a:p>
            <a:fld id="{70A81E42-7482-4AC9-9B87-F384AEEEA766}" type="slidenum">
              <a:rPr lang="it-IT" smtClean="0"/>
              <a:t>5</a:t>
            </a:fld>
            <a:endParaRPr lang="it-IT"/>
          </a:p>
        </p:txBody>
      </p:sp>
    </p:spTree>
    <p:extLst>
      <p:ext uri="{BB962C8B-B14F-4D97-AF65-F5344CB8AC3E}">
        <p14:creationId xmlns:p14="http://schemas.microsoft.com/office/powerpoint/2010/main" val="2852667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a:xfrm>
            <a:off x="3850443" y="9428584"/>
            <a:ext cx="2945659" cy="498055"/>
          </a:xfrm>
          <a:prstGeom prst="rect">
            <a:avLst/>
          </a:prstGeom>
        </p:spPr>
        <p:txBody>
          <a:bodyPr/>
          <a:lstStyle/>
          <a:p>
            <a:fld id="{70A81E42-7482-4AC9-9B87-F384AEEEA766}" type="slidenum">
              <a:rPr lang="it-IT" smtClean="0"/>
              <a:t>6</a:t>
            </a:fld>
            <a:endParaRPr lang="it-IT"/>
          </a:p>
        </p:txBody>
      </p:sp>
    </p:spTree>
    <p:extLst>
      <p:ext uri="{BB962C8B-B14F-4D97-AF65-F5344CB8AC3E}">
        <p14:creationId xmlns:p14="http://schemas.microsoft.com/office/powerpoint/2010/main" val="1596610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solidFill>
                  <a:srgbClr val="000000"/>
                </a:solidFill>
                <a:latin typeface="Calibri" panose="020F0502020204030204" pitchFamily="34" charset="0"/>
              </a:rPr>
              <a:t>Offerte collegate a ristoranti segnalati sulle guide e fiere culinarie, a ristoranti tipici e  eventi inerenti la cultura locale, agli eventi enogastronomici, ai luoghi di produzione, visite vigneti e cantine, a collezionare esperienze gastronomiche, a trekking e bici in luoghi di produzione (vigneti…), a esperienze composte da trekking- bici  e degustazioni, tour degli impasti, </a:t>
            </a:r>
            <a:r>
              <a:rPr lang="it-IT" sz="1200" dirty="0" err="1">
                <a:solidFill>
                  <a:srgbClr val="000000"/>
                </a:solidFill>
                <a:latin typeface="Calibri" panose="020F0502020204030204" pitchFamily="34" charset="0"/>
              </a:rPr>
              <a:t>street</a:t>
            </a:r>
            <a:r>
              <a:rPr lang="it-IT" sz="1200" dirty="0">
                <a:solidFill>
                  <a:srgbClr val="000000"/>
                </a:solidFill>
                <a:latin typeface="Calibri" panose="020F0502020204030204" pitchFamily="34" charset="0"/>
              </a:rPr>
              <a:t> </a:t>
            </a:r>
            <a:r>
              <a:rPr lang="it-IT" sz="1200" dirty="0" err="1">
                <a:solidFill>
                  <a:srgbClr val="000000"/>
                </a:solidFill>
                <a:latin typeface="Calibri" panose="020F0502020204030204" pitchFamily="34" charset="0"/>
              </a:rPr>
              <a:t>food</a:t>
            </a:r>
            <a:r>
              <a:rPr lang="it-IT" sz="1200" dirty="0">
                <a:solidFill>
                  <a:srgbClr val="000000"/>
                </a:solidFill>
                <a:latin typeface="Calibri" panose="020F0502020204030204" pitchFamily="34" charset="0"/>
              </a:rPr>
              <a:t> </a:t>
            </a:r>
            <a:r>
              <a:rPr lang="it-IT" sz="1200" dirty="0" err="1">
                <a:solidFill>
                  <a:srgbClr val="000000"/>
                </a:solidFill>
                <a:latin typeface="Calibri" panose="020F0502020204030204" pitchFamily="34" charset="0"/>
              </a:rPr>
              <a:t>tours</a:t>
            </a:r>
            <a:r>
              <a:rPr lang="it-IT" sz="1200" dirty="0">
                <a:solidFill>
                  <a:srgbClr val="000000"/>
                </a:solidFill>
                <a:latin typeface="Calibri" panose="020F0502020204030204" pitchFamily="34" charset="0"/>
              </a:rPr>
              <a:t>, </a:t>
            </a:r>
            <a:r>
              <a:rPr lang="it-IT" sz="1200" dirty="0" err="1">
                <a:solidFill>
                  <a:srgbClr val="000000"/>
                </a:solidFill>
                <a:latin typeface="Calibri" panose="020F0502020204030204" pitchFamily="34" charset="0"/>
              </a:rPr>
              <a:t>cooking</a:t>
            </a:r>
            <a:r>
              <a:rPr lang="it-IT" sz="1200" dirty="0">
                <a:solidFill>
                  <a:srgbClr val="000000"/>
                </a:solidFill>
                <a:latin typeface="Calibri" panose="020F0502020204030204" pitchFamily="34" charset="0"/>
              </a:rPr>
              <a:t> </a:t>
            </a:r>
            <a:r>
              <a:rPr lang="it-IT" sz="1200" dirty="0" err="1">
                <a:solidFill>
                  <a:srgbClr val="000000"/>
                </a:solidFill>
                <a:latin typeface="Calibri" panose="020F0502020204030204" pitchFamily="34" charset="0"/>
              </a:rPr>
              <a:t>glass</a:t>
            </a:r>
            <a:r>
              <a:rPr lang="it-IT" sz="1200" dirty="0">
                <a:solidFill>
                  <a:srgbClr val="000000"/>
                </a:solidFill>
                <a:latin typeface="Calibri" panose="020F0502020204030204" pitchFamily="34" charset="0"/>
              </a:rPr>
              <a:t>, picnic in natura,</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solidFill>
                  <a:srgbClr val="000000"/>
                </a:solidFill>
              </a:rPr>
              <a:t>trekking, </a:t>
            </a:r>
            <a:r>
              <a:rPr lang="it-IT" sz="1200" dirty="0" err="1">
                <a:solidFill>
                  <a:srgbClr val="000000"/>
                </a:solidFill>
              </a:rPr>
              <a:t>canyoning</a:t>
            </a:r>
            <a:r>
              <a:rPr lang="it-IT" sz="1200" dirty="0">
                <a:solidFill>
                  <a:srgbClr val="000000"/>
                </a:solidFill>
              </a:rPr>
              <a:t>, </a:t>
            </a:r>
            <a:r>
              <a:rPr lang="it-IT" sz="1200" dirty="0" err="1">
                <a:solidFill>
                  <a:srgbClr val="000000"/>
                </a:solidFill>
              </a:rPr>
              <a:t>mtb</a:t>
            </a:r>
            <a:r>
              <a:rPr lang="it-IT" sz="1200" dirty="0">
                <a:solidFill>
                  <a:srgbClr val="000000"/>
                </a:solidFill>
              </a:rPr>
              <a:t>, parapendio e attività nei fiumi, </a:t>
            </a:r>
            <a:r>
              <a:rPr lang="it-IT" sz="1200" dirty="0"/>
              <a:t>Yoga, Lezioni su alimentazione, fitness etc. Massaggi e trattamenti, Tour della città in bicicletta con tappe culturali e degustazioni presso gastronomie e botteghe di salumi, formaggi, zuppa di farro, olio e vino, Tour in Kayak, tour in bici, sport acquatici, tour in barca, snorkeling,  </a:t>
            </a:r>
            <a:r>
              <a:rPr lang="it-IT" sz="1200" dirty="0" err="1"/>
              <a:t>Sup</a:t>
            </a:r>
            <a:r>
              <a:rPr lang="it-IT" sz="1200" dirty="0"/>
              <a:t>, Surf week, Sea &amp; </a:t>
            </a:r>
            <a:r>
              <a:rPr lang="it-IT" sz="1200" dirty="0" err="1"/>
              <a:t>Food</a:t>
            </a:r>
            <a:r>
              <a:rPr lang="it-IT" sz="1200" dirty="0"/>
              <a:t>, Trekking and </a:t>
            </a:r>
            <a:r>
              <a:rPr lang="it-IT" sz="1200" dirty="0" err="1"/>
              <a:t>sailing</a:t>
            </a:r>
            <a:r>
              <a:rPr lang="it-IT" sz="1200" dirty="0"/>
              <a:t>, </a:t>
            </a:r>
            <a:r>
              <a:rPr lang="it-IT" sz="1200" dirty="0" err="1"/>
              <a:t>Hike</a:t>
            </a:r>
            <a:r>
              <a:rPr lang="it-IT" sz="1200" dirty="0"/>
              <a:t>-bike&amp; Kayak,</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solidFill>
                  <a:srgbClr val="000000"/>
                </a:solidFill>
              </a:rPr>
              <a:t>Luoghi «wild» o immersi nella natura, nuovi tipi di ricettività, panorami mozzafiato, ritmi «slow», </a:t>
            </a:r>
            <a:r>
              <a:rPr lang="it-IT" sz="1200" dirty="0"/>
              <a:t>Proposte termali, e</a:t>
            </a:r>
            <a:r>
              <a:rPr lang="it-IT" sz="1200" dirty="0">
                <a:solidFill>
                  <a:srgbClr val="000000"/>
                </a:solidFill>
              </a:rPr>
              <a:t>sperienze di immersione nella natura es. </a:t>
            </a:r>
            <a:r>
              <a:rPr lang="it-IT" sz="1200" dirty="0" err="1">
                <a:solidFill>
                  <a:srgbClr val="000000"/>
                </a:solidFill>
              </a:rPr>
              <a:t>forestbathing</a:t>
            </a:r>
            <a:r>
              <a:rPr lang="it-IT" sz="1200" dirty="0">
                <a:solidFill>
                  <a:srgbClr val="000000"/>
                </a:solidFill>
              </a:rPr>
              <a:t>, </a:t>
            </a:r>
            <a:r>
              <a:rPr lang="it-IT" sz="1200" dirty="0" err="1">
                <a:solidFill>
                  <a:srgbClr val="000000"/>
                </a:solidFill>
              </a:rPr>
              <a:t>waterfallbathing</a:t>
            </a:r>
            <a:r>
              <a:rPr lang="it-IT" sz="1200" dirty="0">
                <a:solidFill>
                  <a:srgbClr val="000000"/>
                </a:solidFill>
              </a:rPr>
              <a:t>, </a:t>
            </a:r>
            <a:r>
              <a:rPr lang="it-IT" sz="1200" dirty="0" err="1">
                <a:solidFill>
                  <a:srgbClr val="000000"/>
                </a:solidFill>
              </a:rPr>
              <a:t>icehikingetc</a:t>
            </a:r>
            <a:r>
              <a:rPr lang="it-IT" sz="1200" dirty="0">
                <a:solidFill>
                  <a:srgbClr val="000000"/>
                </a:solidFill>
              </a:rPr>
              <a:t>, </a:t>
            </a:r>
            <a:r>
              <a:rPr lang="it-IT" sz="1200" b="1" dirty="0" err="1"/>
              <a:t>Rural</a:t>
            </a:r>
            <a:r>
              <a:rPr lang="it-IT" sz="1200" b="1" dirty="0"/>
              <a:t> </a:t>
            </a:r>
            <a:r>
              <a:rPr lang="it-IT" sz="1200" b="1" dirty="0" err="1"/>
              <a:t>wellbeing</a:t>
            </a:r>
            <a:r>
              <a:rPr lang="it-IT" sz="1200" dirty="0">
                <a:solidFill>
                  <a:srgbClr val="000000"/>
                </a:solidFill>
              </a:rPr>
              <a:t>, </a:t>
            </a:r>
            <a:r>
              <a:rPr lang="it-IT" sz="1200" dirty="0"/>
              <a:t>Passeggiate in natura con pratiche di meditazione e respirazione, </a:t>
            </a:r>
            <a:r>
              <a:rPr lang="it-IT" sz="1200" i="1" dirty="0" err="1"/>
              <a:t>Foraging</a:t>
            </a:r>
            <a:r>
              <a:rPr lang="it-IT" sz="1200" i="1" dirty="0"/>
              <a:t> </a:t>
            </a:r>
            <a:r>
              <a:rPr lang="it-IT" sz="1200" dirty="0"/>
              <a:t>per imparare le qualità nutritive e curative delle piante, musica terapia, tour </a:t>
            </a:r>
            <a:r>
              <a:rPr lang="it-IT" sz="1200" dirty="0" err="1"/>
              <a:t>digital</a:t>
            </a:r>
            <a:r>
              <a:rPr lang="it-IT" sz="1200" dirty="0"/>
              <a:t> </a:t>
            </a:r>
            <a:r>
              <a:rPr lang="it-IT" sz="1200" dirty="0" err="1"/>
              <a:t>detox</a:t>
            </a:r>
            <a:r>
              <a:rPr lang="it-IT" sz="1200" dirty="0"/>
              <a:t>, trattamenti di bellezza, alimentazione sana, alla  ricerca del silenzio, esperienze in natura.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dirty="0">
              <a:solidFill>
                <a:srgbClr val="000000"/>
              </a:solidFill>
              <a:latin typeface="Calibri" panose="020F0502020204030204" pitchFamily="34" charset="0"/>
            </a:endParaRPr>
          </a:p>
          <a:p>
            <a:endParaRPr lang="it-IT" dirty="0"/>
          </a:p>
        </p:txBody>
      </p:sp>
      <p:sp>
        <p:nvSpPr>
          <p:cNvPr id="4" name="Segnaposto numero diapositiva 3"/>
          <p:cNvSpPr>
            <a:spLocks noGrp="1"/>
          </p:cNvSpPr>
          <p:nvPr>
            <p:ph type="sldNum" sz="quarter" idx="10"/>
          </p:nvPr>
        </p:nvSpPr>
        <p:spPr>
          <a:xfrm>
            <a:off x="3850443" y="9428584"/>
            <a:ext cx="2945659" cy="498055"/>
          </a:xfrm>
          <a:prstGeom prst="rect">
            <a:avLst/>
          </a:prstGeom>
        </p:spPr>
        <p:txBody>
          <a:bodyPr/>
          <a:lstStyle/>
          <a:p>
            <a:fld id="{D7879B44-FBAB-457C-87F2-5BF95D14E2A0}" type="slidenum">
              <a:rPr lang="it-IT" smtClean="0"/>
              <a:t>9</a:t>
            </a:fld>
            <a:endParaRPr lang="it-IT"/>
          </a:p>
        </p:txBody>
      </p:sp>
    </p:spTree>
    <p:extLst>
      <p:ext uri="{BB962C8B-B14F-4D97-AF65-F5344CB8AC3E}">
        <p14:creationId xmlns:p14="http://schemas.microsoft.com/office/powerpoint/2010/main" val="3789081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532019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xfrm>
            <a:off x="3850443" y="9428584"/>
            <a:ext cx="2945659" cy="498055"/>
          </a:xfrm>
          <a:prstGeom prst="rect">
            <a:avLst/>
          </a:prstGeom>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FF8E2DE-6C5A-4E3F-89BF-1FC45FEA1C22}" type="slidenum">
              <a:rPr lang="en-GB" altLang="en-US">
                <a:solidFill>
                  <a:srgbClr val="000000"/>
                </a:solidFill>
              </a:rPr>
              <a:pPr>
                <a:spcBef>
                  <a:spcPct val="0"/>
                </a:spcBef>
              </a:pPr>
              <a:t>32</a:t>
            </a:fld>
            <a:endParaRPr lang="en-GB" altLang="en-US">
              <a:solidFill>
                <a:srgbClr val="000000"/>
              </a:solidFill>
            </a:endParaRPr>
          </a:p>
        </p:txBody>
      </p:sp>
      <p:sp>
        <p:nvSpPr>
          <p:cNvPr id="7171" name="Rectangle 2"/>
          <p:cNvSpPr>
            <a:spLocks noGrp="1" noRot="1" noChangeAspect="1" noChangeArrowheads="1" noTextEdit="1"/>
          </p:cNvSpPr>
          <p:nvPr>
            <p:ph type="sldImg"/>
          </p:nvPr>
        </p:nvSpPr>
        <p:spPr>
          <a:xfrm>
            <a:off x="381000" y="685800"/>
            <a:ext cx="6096000" cy="3429000"/>
          </a:xfrm>
          <a:ln/>
        </p:spPr>
      </p:sp>
      <p:sp>
        <p:nvSpPr>
          <p:cNvPr id="7172"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343371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a:xfrm>
            <a:off x="3850443" y="9428584"/>
            <a:ext cx="2945659" cy="498055"/>
          </a:xfrm>
          <a:prstGeom prst="rect">
            <a:avLst/>
          </a:prstGeom>
        </p:spPr>
        <p:txBody>
          <a:bodyPr/>
          <a:lstStyle/>
          <a:p>
            <a:fld id="{1CF8C5A8-5725-44A3-8C64-510682C0E926}" type="slidenum">
              <a:rPr lang="it-IT" smtClean="0">
                <a:solidFill>
                  <a:prstClr val="black"/>
                </a:solidFill>
              </a:rPr>
              <a:pPr/>
              <a:t>48</a:t>
            </a:fld>
            <a:endParaRPr lang="it-IT">
              <a:solidFill>
                <a:prstClr val="black"/>
              </a:solidFill>
            </a:endParaRPr>
          </a:p>
        </p:txBody>
      </p:sp>
    </p:spTree>
    <p:extLst>
      <p:ext uri="{BB962C8B-B14F-4D97-AF65-F5344CB8AC3E}">
        <p14:creationId xmlns:p14="http://schemas.microsoft.com/office/powerpoint/2010/main" val="3408645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63085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olo Testo"/>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Titolo Testo</a:t>
            </a:r>
          </a:p>
        </p:txBody>
      </p:sp>
      <p:sp>
        <p:nvSpPr>
          <p:cNvPr id="12" name="Corpo livello uno…"/>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Corpo livello uno</a:t>
            </a:r>
          </a:p>
          <a:p>
            <a:pPr lvl="1"/>
            <a:r>
              <a:t>Corpo livello due</a:t>
            </a:r>
          </a:p>
          <a:p>
            <a:pPr lvl="2"/>
            <a:r>
              <a:t>Corpo livello tre</a:t>
            </a:r>
          </a:p>
          <a:p>
            <a:pPr lvl="3"/>
            <a:r>
              <a:t>Corpo livello quattro</a:t>
            </a:r>
          </a:p>
          <a:p>
            <a:pPr lvl="4"/>
            <a:r>
              <a:t>Corpo livello cinque</a:t>
            </a:r>
          </a:p>
        </p:txBody>
      </p:sp>
      <p:sp>
        <p:nvSpPr>
          <p:cNvPr id="1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838200" y="6356350"/>
            <a:ext cx="2743200" cy="365125"/>
          </a:xfrm>
          <a:prstGeom prst="rect">
            <a:avLst/>
          </a:prstGeom>
        </p:spPr>
        <p:txBody>
          <a:bodyPr/>
          <a:lstStyle/>
          <a:p>
            <a:fld id="{561A533E-EF14-46BC-848E-76FB341E695F}" type="datetimeFigureOut">
              <a:rPr lang="it-IT" smtClean="0"/>
              <a:t>24/11/2021</a:t>
            </a:fld>
            <a:endParaRPr lang="it-IT"/>
          </a:p>
        </p:txBody>
      </p:sp>
      <p:sp>
        <p:nvSpPr>
          <p:cNvPr id="5" name="Segnaposto piè di pagina 4"/>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p:cNvSpPr>
            <a:spLocks noGrp="1"/>
          </p:cNvSpPr>
          <p:nvPr>
            <p:ph type="sldNum" sz="quarter" idx="12"/>
          </p:nvPr>
        </p:nvSpPr>
        <p:spPr/>
        <p:txBody>
          <a:bodyPr/>
          <a:lstStyle/>
          <a:p>
            <a:fld id="{4543C1F2-8D5E-4D6B-ACF8-9433DDF2C408}" type="slidenum">
              <a:rPr lang="it-IT" smtClean="0"/>
              <a:t>‹N›</a:t>
            </a:fld>
            <a:endParaRPr lang="it-IT"/>
          </a:p>
        </p:txBody>
      </p:sp>
    </p:spTree>
    <p:extLst>
      <p:ext uri="{BB962C8B-B14F-4D97-AF65-F5344CB8AC3E}">
        <p14:creationId xmlns:p14="http://schemas.microsoft.com/office/powerpoint/2010/main" val="2012265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 xmlns:a16="http://schemas.microsoft.com/office/drawing/2014/main" id="{DA102EE8-30AA-472F-8772-D25E35916C34}"/>
              </a:ext>
            </a:extLst>
          </p:cNvPr>
          <p:cNvSpPr>
            <a:spLocks noGrp="1"/>
          </p:cNvSpPr>
          <p:nvPr>
            <p:ph type="dt" sz="half" idx="10"/>
          </p:nvPr>
        </p:nvSpPr>
        <p:spPr>
          <a:xfrm>
            <a:off x="838200" y="6356352"/>
            <a:ext cx="2743200" cy="365125"/>
          </a:xfrm>
          <a:prstGeom prst="rect">
            <a:avLst/>
          </a:prstGeom>
        </p:spPr>
        <p:txBody>
          <a:bodyPr/>
          <a:lstStyle>
            <a:lvl1pPr>
              <a:defRPr/>
            </a:lvl1pPr>
          </a:lstStyle>
          <a:p>
            <a:pPr>
              <a:defRPr/>
            </a:pPr>
            <a:fld id="{BE56E667-0B06-4864-B031-C194C7B852C3}" type="datetimeFigureOut">
              <a:rPr lang="it-IT"/>
              <a:pPr>
                <a:defRPr/>
              </a:pPr>
              <a:t>24/11/2021</a:t>
            </a:fld>
            <a:endParaRPr lang="it-IT"/>
          </a:p>
        </p:txBody>
      </p:sp>
      <p:sp>
        <p:nvSpPr>
          <p:cNvPr id="4" name="Segnaposto piè di pagina 4">
            <a:extLst>
              <a:ext uri="{FF2B5EF4-FFF2-40B4-BE49-F238E27FC236}">
                <a16:creationId xmlns="" xmlns:a16="http://schemas.microsoft.com/office/drawing/2014/main" id="{0B23E3BD-E336-46FC-99AD-E0292967E455}"/>
              </a:ext>
            </a:extLst>
          </p:cNvPr>
          <p:cNvSpPr>
            <a:spLocks noGrp="1"/>
          </p:cNvSpPr>
          <p:nvPr>
            <p:ph type="ftr" sz="quarter" idx="11"/>
          </p:nvPr>
        </p:nvSpPr>
        <p:spPr>
          <a:xfrm>
            <a:off x="4038600" y="6356352"/>
            <a:ext cx="4114800" cy="365125"/>
          </a:xfrm>
          <a:prstGeom prst="rect">
            <a:avLst/>
          </a:prstGeom>
        </p:spPr>
        <p:txBody>
          <a:bodyPr/>
          <a:lstStyle>
            <a:lvl1pPr>
              <a:defRPr/>
            </a:lvl1pPr>
          </a:lstStyle>
          <a:p>
            <a:pPr>
              <a:defRPr/>
            </a:pPr>
            <a:endParaRPr lang="it-IT"/>
          </a:p>
        </p:txBody>
      </p:sp>
      <p:sp>
        <p:nvSpPr>
          <p:cNvPr id="5" name="Segnaposto numero diapositiva 5">
            <a:extLst>
              <a:ext uri="{FF2B5EF4-FFF2-40B4-BE49-F238E27FC236}">
                <a16:creationId xmlns="" xmlns:a16="http://schemas.microsoft.com/office/drawing/2014/main" id="{020393BA-CF4E-48C9-8965-F8A54303FCAD}"/>
              </a:ext>
            </a:extLst>
          </p:cNvPr>
          <p:cNvSpPr>
            <a:spLocks noGrp="1"/>
          </p:cNvSpPr>
          <p:nvPr>
            <p:ph type="sldNum" sz="quarter" idx="12"/>
          </p:nvPr>
        </p:nvSpPr>
        <p:spPr>
          <a:xfrm>
            <a:off x="11056285" y="6400413"/>
            <a:ext cx="297515" cy="276999"/>
          </a:xfrm>
        </p:spPr>
        <p:txBody>
          <a:bodyPr/>
          <a:lstStyle>
            <a:lvl1pPr>
              <a:defRPr/>
            </a:lvl1pPr>
          </a:lstStyle>
          <a:p>
            <a:fld id="{96E1B6BA-C4C1-4CDC-8F5E-B7DE3018D1B3}" type="slidenum">
              <a:rPr lang="it-IT" altLang="it-IT"/>
              <a:pPr/>
              <a:t>‹N›</a:t>
            </a:fld>
            <a:endParaRPr lang="it-IT" altLang="it-IT"/>
          </a:p>
        </p:txBody>
      </p:sp>
    </p:spTree>
    <p:extLst>
      <p:ext uri="{BB962C8B-B14F-4D97-AF65-F5344CB8AC3E}">
        <p14:creationId xmlns:p14="http://schemas.microsoft.com/office/powerpoint/2010/main" val="78514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Vuota">
    <p:bg>
      <p:bgPr>
        <a:pattFill prst="ltHorz">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848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2004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147776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E2FAD"/>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E2FAD"/>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131E8F-C707-4548-A4D5-68D1B59FA42C}" type="slidenum">
              <a:rPr lang="en-GB" altLang="en-US">
                <a:solidFill>
                  <a:srgbClr val="0E2FAD"/>
                </a:solidFill>
              </a:rPr>
              <a:pPr>
                <a:defRPr/>
              </a:pPr>
              <a:t>‹N›</a:t>
            </a:fld>
            <a:endParaRPr lang="en-GB" altLang="en-US">
              <a:solidFill>
                <a:srgbClr val="0E2FAD"/>
              </a:solidFill>
            </a:endParaRPr>
          </a:p>
        </p:txBody>
      </p:sp>
    </p:spTree>
    <p:extLst>
      <p:ext uri="{BB962C8B-B14F-4D97-AF65-F5344CB8AC3E}">
        <p14:creationId xmlns:p14="http://schemas.microsoft.com/office/powerpoint/2010/main" val="27877252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E2FAD"/>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E2FAD"/>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861FA9-745E-4ABC-83BA-38AA0634AE00}" type="slidenum">
              <a:rPr lang="en-GB" altLang="en-US">
                <a:solidFill>
                  <a:srgbClr val="0E2FAD"/>
                </a:solidFill>
              </a:rPr>
              <a:pPr>
                <a:defRPr/>
              </a:pPr>
              <a:t>‹N›</a:t>
            </a:fld>
            <a:endParaRPr lang="en-GB" altLang="en-US">
              <a:solidFill>
                <a:srgbClr val="0E2FAD"/>
              </a:solidFill>
            </a:endParaRPr>
          </a:p>
        </p:txBody>
      </p:sp>
    </p:spTree>
    <p:extLst>
      <p:ext uri="{BB962C8B-B14F-4D97-AF65-F5344CB8AC3E}">
        <p14:creationId xmlns:p14="http://schemas.microsoft.com/office/powerpoint/2010/main" val="240733225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E2FAD"/>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E2FAD"/>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A2C32BF-873E-4764-BFDE-242CE93D282D}" type="slidenum">
              <a:rPr lang="en-GB" altLang="en-US">
                <a:solidFill>
                  <a:srgbClr val="0E2FAD"/>
                </a:solidFill>
              </a:rPr>
              <a:pPr>
                <a:defRPr/>
              </a:pPr>
              <a:t>‹N›</a:t>
            </a:fld>
            <a:endParaRPr lang="en-GB" altLang="en-US">
              <a:solidFill>
                <a:srgbClr val="0E2FAD"/>
              </a:solidFill>
            </a:endParaRPr>
          </a:p>
        </p:txBody>
      </p:sp>
    </p:spTree>
    <p:extLst>
      <p:ext uri="{BB962C8B-B14F-4D97-AF65-F5344CB8AC3E}">
        <p14:creationId xmlns:p14="http://schemas.microsoft.com/office/powerpoint/2010/main" val="277204758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E2FAD"/>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E2FAD"/>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96B093-726E-4414-AB05-77600A46BD1B}" type="slidenum">
              <a:rPr lang="en-GB" altLang="en-US">
                <a:solidFill>
                  <a:srgbClr val="0E2FAD"/>
                </a:solidFill>
              </a:rPr>
              <a:pPr>
                <a:defRPr/>
              </a:pPr>
              <a:t>‹N›</a:t>
            </a:fld>
            <a:endParaRPr lang="en-GB" altLang="en-US">
              <a:solidFill>
                <a:srgbClr val="0E2FAD"/>
              </a:solidFill>
            </a:endParaRPr>
          </a:p>
        </p:txBody>
      </p:sp>
    </p:spTree>
    <p:extLst>
      <p:ext uri="{BB962C8B-B14F-4D97-AF65-F5344CB8AC3E}">
        <p14:creationId xmlns:p14="http://schemas.microsoft.com/office/powerpoint/2010/main" val="11757174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E2FAD"/>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E2FAD"/>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6FDED4-1642-4834-A4E1-2C01A73A7A62}" type="slidenum">
              <a:rPr lang="en-GB" altLang="en-US">
                <a:solidFill>
                  <a:srgbClr val="0E2FAD"/>
                </a:solidFill>
              </a:rPr>
              <a:pPr>
                <a:defRPr/>
              </a:pPr>
              <a:t>‹N›</a:t>
            </a:fld>
            <a:endParaRPr lang="en-GB" altLang="en-US">
              <a:solidFill>
                <a:srgbClr val="0E2FAD"/>
              </a:solidFill>
            </a:endParaRPr>
          </a:p>
        </p:txBody>
      </p:sp>
    </p:spTree>
    <p:extLst>
      <p:ext uri="{BB962C8B-B14F-4D97-AF65-F5344CB8AC3E}">
        <p14:creationId xmlns:p14="http://schemas.microsoft.com/office/powerpoint/2010/main" val="207159689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olo Testo"/>
          <p:cNvSpPr txBox="1">
            <a:spLocks noGrp="1"/>
          </p:cNvSpPr>
          <p:nvPr>
            <p:ph type="title"/>
          </p:nvPr>
        </p:nvSpPr>
        <p:spPr>
          <a:prstGeom prst="rect">
            <a:avLst/>
          </a:prstGeom>
        </p:spPr>
        <p:txBody>
          <a:bodyPr/>
          <a:lstStyle/>
          <a:p>
            <a:r>
              <a:t>Titolo Testo</a:t>
            </a:r>
          </a:p>
        </p:txBody>
      </p:sp>
      <p:sp>
        <p:nvSpPr>
          <p:cNvPr id="21"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2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E2FAD"/>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E2FAD"/>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4F5DAE-D390-4404-967B-0F2461D8FC13}" type="slidenum">
              <a:rPr lang="en-GB" altLang="en-US">
                <a:solidFill>
                  <a:srgbClr val="0E2FAD"/>
                </a:solidFill>
              </a:rPr>
              <a:pPr>
                <a:defRPr/>
              </a:pPr>
              <a:t>‹N›</a:t>
            </a:fld>
            <a:endParaRPr lang="en-GB" altLang="en-US">
              <a:solidFill>
                <a:srgbClr val="0E2FAD"/>
              </a:solidFill>
            </a:endParaRPr>
          </a:p>
        </p:txBody>
      </p:sp>
    </p:spTree>
    <p:extLst>
      <p:ext uri="{BB962C8B-B14F-4D97-AF65-F5344CB8AC3E}">
        <p14:creationId xmlns:p14="http://schemas.microsoft.com/office/powerpoint/2010/main" val="24236497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E2FAD"/>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E2FAD"/>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31D031-CB26-49EA-B61B-A0C28764C718}" type="slidenum">
              <a:rPr lang="en-GB" altLang="en-US">
                <a:solidFill>
                  <a:srgbClr val="0E2FAD"/>
                </a:solidFill>
              </a:rPr>
              <a:pPr>
                <a:defRPr/>
              </a:pPr>
              <a:t>‹N›</a:t>
            </a:fld>
            <a:endParaRPr lang="en-GB" altLang="en-US">
              <a:solidFill>
                <a:srgbClr val="0E2FAD"/>
              </a:solidFill>
            </a:endParaRPr>
          </a:p>
        </p:txBody>
      </p:sp>
    </p:spTree>
    <p:extLst>
      <p:ext uri="{BB962C8B-B14F-4D97-AF65-F5344CB8AC3E}">
        <p14:creationId xmlns:p14="http://schemas.microsoft.com/office/powerpoint/2010/main" val="105245021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E2FAD"/>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E2FAD"/>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C1966F-CDBE-41E3-9C14-D417B89005BB}" type="slidenum">
              <a:rPr lang="en-GB" altLang="en-US">
                <a:solidFill>
                  <a:srgbClr val="0E2FAD"/>
                </a:solidFill>
              </a:rPr>
              <a:pPr>
                <a:defRPr/>
              </a:pPr>
              <a:t>‹N›</a:t>
            </a:fld>
            <a:endParaRPr lang="en-GB" altLang="en-US">
              <a:solidFill>
                <a:srgbClr val="0E2FAD"/>
              </a:solidFill>
            </a:endParaRPr>
          </a:p>
        </p:txBody>
      </p:sp>
    </p:spTree>
    <p:extLst>
      <p:ext uri="{BB962C8B-B14F-4D97-AF65-F5344CB8AC3E}">
        <p14:creationId xmlns:p14="http://schemas.microsoft.com/office/powerpoint/2010/main" val="48626047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E2FAD"/>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E2FAD"/>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2D8C7-F95E-448A-91D9-6C66461709F5}" type="slidenum">
              <a:rPr lang="en-GB" altLang="en-US">
                <a:solidFill>
                  <a:srgbClr val="0E2FAD"/>
                </a:solidFill>
              </a:rPr>
              <a:pPr>
                <a:defRPr/>
              </a:pPr>
              <a:t>‹N›</a:t>
            </a:fld>
            <a:endParaRPr lang="en-GB" altLang="en-US">
              <a:solidFill>
                <a:srgbClr val="0E2FAD"/>
              </a:solidFill>
            </a:endParaRPr>
          </a:p>
        </p:txBody>
      </p:sp>
    </p:spTree>
    <p:extLst>
      <p:ext uri="{BB962C8B-B14F-4D97-AF65-F5344CB8AC3E}">
        <p14:creationId xmlns:p14="http://schemas.microsoft.com/office/powerpoint/2010/main" val="41782866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609600" y="1600201"/>
            <a:ext cx="10972800" cy="4525963"/>
          </a:xfrm>
        </p:spPr>
        <p:txBody>
          <a:bodyPr/>
          <a:lstStyle/>
          <a:p>
            <a:pPr lvl="0"/>
            <a:endParaRPr lang="en-GB" noProof="0"/>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E2FAD"/>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E2FAD"/>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F56008-0BFF-4383-8B87-A90D440EB4A9}" type="slidenum">
              <a:rPr lang="en-GB" altLang="en-US">
                <a:solidFill>
                  <a:srgbClr val="0E2FAD"/>
                </a:solidFill>
              </a:rPr>
              <a:pPr>
                <a:defRPr/>
              </a:pPr>
              <a:t>‹N›</a:t>
            </a:fld>
            <a:endParaRPr lang="en-GB" altLang="en-US">
              <a:solidFill>
                <a:srgbClr val="0E2FAD"/>
              </a:solidFill>
            </a:endParaRPr>
          </a:p>
        </p:txBody>
      </p:sp>
    </p:spTree>
    <p:extLst>
      <p:ext uri="{BB962C8B-B14F-4D97-AF65-F5344CB8AC3E}">
        <p14:creationId xmlns:p14="http://schemas.microsoft.com/office/powerpoint/2010/main" val="322825855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E2FAD"/>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E2FAD"/>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EAC3FA-B9E8-4974-86A6-38A19869FD1D}" type="slidenum">
              <a:rPr lang="en-GB" altLang="en-US">
                <a:solidFill>
                  <a:srgbClr val="0E2FAD"/>
                </a:solidFill>
              </a:rPr>
              <a:pPr>
                <a:defRPr/>
              </a:pPr>
              <a:t>‹N›</a:t>
            </a:fld>
            <a:endParaRPr lang="en-GB" altLang="en-US">
              <a:solidFill>
                <a:srgbClr val="0E2FAD"/>
              </a:solidFill>
            </a:endParaRPr>
          </a:p>
        </p:txBody>
      </p:sp>
    </p:spTree>
    <p:extLst>
      <p:ext uri="{BB962C8B-B14F-4D97-AF65-F5344CB8AC3E}">
        <p14:creationId xmlns:p14="http://schemas.microsoft.com/office/powerpoint/2010/main" val="36905840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87773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748506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E2FAD"/>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E2FAD"/>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131E8F-C707-4548-A4D5-68D1B59FA42C}" type="slidenum">
              <a:rPr lang="en-GB" altLang="en-US">
                <a:solidFill>
                  <a:srgbClr val="0E2FAD"/>
                </a:solidFill>
              </a:rPr>
              <a:pPr>
                <a:defRPr/>
              </a:pPr>
              <a:t>‹N›</a:t>
            </a:fld>
            <a:endParaRPr lang="en-GB" altLang="en-US">
              <a:solidFill>
                <a:srgbClr val="0E2FAD"/>
              </a:solidFill>
            </a:endParaRPr>
          </a:p>
        </p:txBody>
      </p:sp>
    </p:spTree>
    <p:extLst>
      <p:ext uri="{BB962C8B-B14F-4D97-AF65-F5344CB8AC3E}">
        <p14:creationId xmlns:p14="http://schemas.microsoft.com/office/powerpoint/2010/main" val="165594110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E2FAD"/>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E2FAD"/>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861FA9-745E-4ABC-83BA-38AA0634AE00}" type="slidenum">
              <a:rPr lang="en-GB" altLang="en-US">
                <a:solidFill>
                  <a:srgbClr val="0E2FAD"/>
                </a:solidFill>
              </a:rPr>
              <a:pPr>
                <a:defRPr/>
              </a:pPr>
              <a:t>‹N›</a:t>
            </a:fld>
            <a:endParaRPr lang="en-GB" altLang="en-US">
              <a:solidFill>
                <a:srgbClr val="0E2FAD"/>
              </a:solidFill>
            </a:endParaRPr>
          </a:p>
        </p:txBody>
      </p:sp>
    </p:spTree>
    <p:extLst>
      <p:ext uri="{BB962C8B-B14F-4D97-AF65-F5344CB8AC3E}">
        <p14:creationId xmlns:p14="http://schemas.microsoft.com/office/powerpoint/2010/main" val="133562348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olo Testo"/>
          <p:cNvSpPr txBox="1">
            <a:spLocks noGrp="1"/>
          </p:cNvSpPr>
          <p:nvPr>
            <p:ph type="title"/>
          </p:nvPr>
        </p:nvSpPr>
        <p:spPr>
          <a:xfrm>
            <a:off x="831850" y="1709738"/>
            <a:ext cx="10515600" cy="2852737"/>
          </a:xfrm>
          <a:prstGeom prst="rect">
            <a:avLst/>
          </a:prstGeom>
        </p:spPr>
        <p:txBody>
          <a:bodyPr anchor="b"/>
          <a:lstStyle>
            <a:lvl1pPr>
              <a:defRPr sz="6000"/>
            </a:lvl1pPr>
          </a:lstStyle>
          <a:p>
            <a:r>
              <a:t>Titolo Testo</a:t>
            </a:r>
          </a:p>
        </p:txBody>
      </p:sp>
      <p:sp>
        <p:nvSpPr>
          <p:cNvPr id="30" name="Corpo livello uno…"/>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3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E2FAD"/>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E2FAD"/>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A2C32BF-873E-4764-BFDE-242CE93D282D}" type="slidenum">
              <a:rPr lang="en-GB" altLang="en-US">
                <a:solidFill>
                  <a:srgbClr val="0E2FAD"/>
                </a:solidFill>
              </a:rPr>
              <a:pPr>
                <a:defRPr/>
              </a:pPr>
              <a:t>‹N›</a:t>
            </a:fld>
            <a:endParaRPr lang="en-GB" altLang="en-US">
              <a:solidFill>
                <a:srgbClr val="0E2FAD"/>
              </a:solidFill>
            </a:endParaRPr>
          </a:p>
        </p:txBody>
      </p:sp>
    </p:spTree>
    <p:extLst>
      <p:ext uri="{BB962C8B-B14F-4D97-AF65-F5344CB8AC3E}">
        <p14:creationId xmlns:p14="http://schemas.microsoft.com/office/powerpoint/2010/main" val="24714541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E2FAD"/>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E2FAD"/>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96B093-726E-4414-AB05-77600A46BD1B}" type="slidenum">
              <a:rPr lang="en-GB" altLang="en-US">
                <a:solidFill>
                  <a:srgbClr val="0E2FAD"/>
                </a:solidFill>
              </a:rPr>
              <a:pPr>
                <a:defRPr/>
              </a:pPr>
              <a:t>‹N›</a:t>
            </a:fld>
            <a:endParaRPr lang="en-GB" altLang="en-US">
              <a:solidFill>
                <a:srgbClr val="0E2FAD"/>
              </a:solidFill>
            </a:endParaRPr>
          </a:p>
        </p:txBody>
      </p:sp>
    </p:spTree>
    <p:extLst>
      <p:ext uri="{BB962C8B-B14F-4D97-AF65-F5344CB8AC3E}">
        <p14:creationId xmlns:p14="http://schemas.microsoft.com/office/powerpoint/2010/main" val="203422806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E2FAD"/>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E2FAD"/>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6FDED4-1642-4834-A4E1-2C01A73A7A62}" type="slidenum">
              <a:rPr lang="en-GB" altLang="en-US">
                <a:solidFill>
                  <a:srgbClr val="0E2FAD"/>
                </a:solidFill>
              </a:rPr>
              <a:pPr>
                <a:defRPr/>
              </a:pPr>
              <a:t>‹N›</a:t>
            </a:fld>
            <a:endParaRPr lang="en-GB" altLang="en-US">
              <a:solidFill>
                <a:srgbClr val="0E2FAD"/>
              </a:solidFill>
            </a:endParaRPr>
          </a:p>
        </p:txBody>
      </p:sp>
    </p:spTree>
    <p:extLst>
      <p:ext uri="{BB962C8B-B14F-4D97-AF65-F5344CB8AC3E}">
        <p14:creationId xmlns:p14="http://schemas.microsoft.com/office/powerpoint/2010/main" val="11894001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E2FAD"/>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E2FAD"/>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4F5DAE-D390-4404-967B-0F2461D8FC13}" type="slidenum">
              <a:rPr lang="en-GB" altLang="en-US">
                <a:solidFill>
                  <a:srgbClr val="0E2FAD"/>
                </a:solidFill>
              </a:rPr>
              <a:pPr>
                <a:defRPr/>
              </a:pPr>
              <a:t>‹N›</a:t>
            </a:fld>
            <a:endParaRPr lang="en-GB" altLang="en-US">
              <a:solidFill>
                <a:srgbClr val="0E2FAD"/>
              </a:solidFill>
            </a:endParaRPr>
          </a:p>
        </p:txBody>
      </p:sp>
    </p:spTree>
    <p:extLst>
      <p:ext uri="{BB962C8B-B14F-4D97-AF65-F5344CB8AC3E}">
        <p14:creationId xmlns:p14="http://schemas.microsoft.com/office/powerpoint/2010/main" val="35396185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E2FAD"/>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E2FAD"/>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31D031-CB26-49EA-B61B-A0C28764C718}" type="slidenum">
              <a:rPr lang="en-GB" altLang="en-US">
                <a:solidFill>
                  <a:srgbClr val="0E2FAD"/>
                </a:solidFill>
              </a:rPr>
              <a:pPr>
                <a:defRPr/>
              </a:pPr>
              <a:t>‹N›</a:t>
            </a:fld>
            <a:endParaRPr lang="en-GB" altLang="en-US">
              <a:solidFill>
                <a:srgbClr val="0E2FAD"/>
              </a:solidFill>
            </a:endParaRPr>
          </a:p>
        </p:txBody>
      </p:sp>
    </p:spTree>
    <p:extLst>
      <p:ext uri="{BB962C8B-B14F-4D97-AF65-F5344CB8AC3E}">
        <p14:creationId xmlns:p14="http://schemas.microsoft.com/office/powerpoint/2010/main" val="124200743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E2FAD"/>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E2FAD"/>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C1966F-CDBE-41E3-9C14-D417B89005BB}" type="slidenum">
              <a:rPr lang="en-GB" altLang="en-US">
                <a:solidFill>
                  <a:srgbClr val="0E2FAD"/>
                </a:solidFill>
              </a:rPr>
              <a:pPr>
                <a:defRPr/>
              </a:pPr>
              <a:t>‹N›</a:t>
            </a:fld>
            <a:endParaRPr lang="en-GB" altLang="en-US">
              <a:solidFill>
                <a:srgbClr val="0E2FAD"/>
              </a:solidFill>
            </a:endParaRPr>
          </a:p>
        </p:txBody>
      </p:sp>
    </p:spTree>
    <p:extLst>
      <p:ext uri="{BB962C8B-B14F-4D97-AF65-F5344CB8AC3E}">
        <p14:creationId xmlns:p14="http://schemas.microsoft.com/office/powerpoint/2010/main" val="36440169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E2FAD"/>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E2FAD"/>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2D8C7-F95E-448A-91D9-6C66461709F5}" type="slidenum">
              <a:rPr lang="en-GB" altLang="en-US">
                <a:solidFill>
                  <a:srgbClr val="0E2FAD"/>
                </a:solidFill>
              </a:rPr>
              <a:pPr>
                <a:defRPr/>
              </a:pPr>
              <a:t>‹N›</a:t>
            </a:fld>
            <a:endParaRPr lang="en-GB" altLang="en-US">
              <a:solidFill>
                <a:srgbClr val="0E2FAD"/>
              </a:solidFill>
            </a:endParaRPr>
          </a:p>
        </p:txBody>
      </p:sp>
    </p:spTree>
    <p:extLst>
      <p:ext uri="{BB962C8B-B14F-4D97-AF65-F5344CB8AC3E}">
        <p14:creationId xmlns:p14="http://schemas.microsoft.com/office/powerpoint/2010/main" val="320794105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609600" y="1600201"/>
            <a:ext cx="10972800" cy="4525963"/>
          </a:xfrm>
        </p:spPr>
        <p:txBody>
          <a:bodyPr/>
          <a:lstStyle/>
          <a:p>
            <a:pPr lvl="0"/>
            <a:endParaRPr lang="en-GB" noProof="0"/>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E2FAD"/>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E2FAD"/>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F56008-0BFF-4383-8B87-A90D440EB4A9}" type="slidenum">
              <a:rPr lang="en-GB" altLang="en-US">
                <a:solidFill>
                  <a:srgbClr val="0E2FAD"/>
                </a:solidFill>
              </a:rPr>
              <a:pPr>
                <a:defRPr/>
              </a:pPr>
              <a:t>‹N›</a:t>
            </a:fld>
            <a:endParaRPr lang="en-GB" altLang="en-US">
              <a:solidFill>
                <a:srgbClr val="0E2FAD"/>
              </a:solidFill>
            </a:endParaRPr>
          </a:p>
        </p:txBody>
      </p:sp>
    </p:spTree>
    <p:extLst>
      <p:ext uri="{BB962C8B-B14F-4D97-AF65-F5344CB8AC3E}">
        <p14:creationId xmlns:p14="http://schemas.microsoft.com/office/powerpoint/2010/main" val="39508246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E2FAD"/>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E2FAD"/>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EAC3FA-B9E8-4974-86A6-38A19869FD1D}" type="slidenum">
              <a:rPr lang="en-GB" altLang="en-US">
                <a:solidFill>
                  <a:srgbClr val="0E2FAD"/>
                </a:solidFill>
              </a:rPr>
              <a:pPr>
                <a:defRPr/>
              </a:pPr>
              <a:t>‹N›</a:t>
            </a:fld>
            <a:endParaRPr lang="en-GB" altLang="en-US">
              <a:solidFill>
                <a:srgbClr val="0E2FAD"/>
              </a:solidFill>
            </a:endParaRPr>
          </a:p>
        </p:txBody>
      </p:sp>
    </p:spTree>
    <p:extLst>
      <p:ext uri="{BB962C8B-B14F-4D97-AF65-F5344CB8AC3E}">
        <p14:creationId xmlns:p14="http://schemas.microsoft.com/office/powerpoint/2010/main" val="7347291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865602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olo Testo"/>
          <p:cNvSpPr txBox="1">
            <a:spLocks noGrp="1"/>
          </p:cNvSpPr>
          <p:nvPr>
            <p:ph type="title"/>
          </p:nvPr>
        </p:nvSpPr>
        <p:spPr>
          <a:prstGeom prst="rect">
            <a:avLst/>
          </a:prstGeom>
        </p:spPr>
        <p:txBody>
          <a:bodyPr/>
          <a:lstStyle/>
          <a:p>
            <a:r>
              <a:t>Titolo Testo</a:t>
            </a:r>
          </a:p>
        </p:txBody>
      </p:sp>
      <p:sp>
        <p:nvSpPr>
          <p:cNvPr id="39" name="Corpo livello uno…"/>
          <p:cNvSpPr txBox="1">
            <a:spLocks noGrp="1"/>
          </p:cNvSpPr>
          <p:nvPr>
            <p:ph type="body" sz="half" idx="1"/>
          </p:nvPr>
        </p:nvSpPr>
        <p:spPr>
          <a:xfrm>
            <a:off x="838200" y="1825625"/>
            <a:ext cx="5181600" cy="4351338"/>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4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1523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E2FAD"/>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E2FAD"/>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131E8F-C707-4548-A4D5-68D1B59FA42C}" type="slidenum">
              <a:rPr lang="en-GB" altLang="en-US">
                <a:solidFill>
                  <a:srgbClr val="0E2FAD"/>
                </a:solidFill>
              </a:rPr>
              <a:pPr>
                <a:defRPr/>
              </a:pPr>
              <a:t>‹N›</a:t>
            </a:fld>
            <a:endParaRPr lang="en-GB" altLang="en-US">
              <a:solidFill>
                <a:srgbClr val="0E2FAD"/>
              </a:solidFill>
            </a:endParaRPr>
          </a:p>
        </p:txBody>
      </p:sp>
    </p:spTree>
    <p:extLst>
      <p:ext uri="{BB962C8B-B14F-4D97-AF65-F5344CB8AC3E}">
        <p14:creationId xmlns:p14="http://schemas.microsoft.com/office/powerpoint/2010/main" val="25467846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E2FAD"/>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E2FAD"/>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861FA9-745E-4ABC-83BA-38AA0634AE00}" type="slidenum">
              <a:rPr lang="en-GB" altLang="en-US">
                <a:solidFill>
                  <a:srgbClr val="0E2FAD"/>
                </a:solidFill>
              </a:rPr>
              <a:pPr>
                <a:defRPr/>
              </a:pPr>
              <a:t>‹N›</a:t>
            </a:fld>
            <a:endParaRPr lang="en-GB" altLang="en-US">
              <a:solidFill>
                <a:srgbClr val="0E2FAD"/>
              </a:solidFill>
            </a:endParaRPr>
          </a:p>
        </p:txBody>
      </p:sp>
    </p:spTree>
    <p:extLst>
      <p:ext uri="{BB962C8B-B14F-4D97-AF65-F5344CB8AC3E}">
        <p14:creationId xmlns:p14="http://schemas.microsoft.com/office/powerpoint/2010/main" val="160341771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E2FAD"/>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E2FAD"/>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A2C32BF-873E-4764-BFDE-242CE93D282D}" type="slidenum">
              <a:rPr lang="en-GB" altLang="en-US">
                <a:solidFill>
                  <a:srgbClr val="0E2FAD"/>
                </a:solidFill>
              </a:rPr>
              <a:pPr>
                <a:defRPr/>
              </a:pPr>
              <a:t>‹N›</a:t>
            </a:fld>
            <a:endParaRPr lang="en-GB" altLang="en-US">
              <a:solidFill>
                <a:srgbClr val="0E2FAD"/>
              </a:solidFill>
            </a:endParaRPr>
          </a:p>
        </p:txBody>
      </p:sp>
    </p:spTree>
    <p:extLst>
      <p:ext uri="{BB962C8B-B14F-4D97-AF65-F5344CB8AC3E}">
        <p14:creationId xmlns:p14="http://schemas.microsoft.com/office/powerpoint/2010/main" val="316131925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E2FAD"/>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E2FAD"/>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96B093-726E-4414-AB05-77600A46BD1B}" type="slidenum">
              <a:rPr lang="en-GB" altLang="en-US">
                <a:solidFill>
                  <a:srgbClr val="0E2FAD"/>
                </a:solidFill>
              </a:rPr>
              <a:pPr>
                <a:defRPr/>
              </a:pPr>
              <a:t>‹N›</a:t>
            </a:fld>
            <a:endParaRPr lang="en-GB" altLang="en-US">
              <a:solidFill>
                <a:srgbClr val="0E2FAD"/>
              </a:solidFill>
            </a:endParaRPr>
          </a:p>
        </p:txBody>
      </p:sp>
    </p:spTree>
    <p:extLst>
      <p:ext uri="{BB962C8B-B14F-4D97-AF65-F5344CB8AC3E}">
        <p14:creationId xmlns:p14="http://schemas.microsoft.com/office/powerpoint/2010/main" val="152621378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E2FAD"/>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E2FAD"/>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6FDED4-1642-4834-A4E1-2C01A73A7A62}" type="slidenum">
              <a:rPr lang="en-GB" altLang="en-US">
                <a:solidFill>
                  <a:srgbClr val="0E2FAD"/>
                </a:solidFill>
              </a:rPr>
              <a:pPr>
                <a:defRPr/>
              </a:pPr>
              <a:t>‹N›</a:t>
            </a:fld>
            <a:endParaRPr lang="en-GB" altLang="en-US">
              <a:solidFill>
                <a:srgbClr val="0E2FAD"/>
              </a:solidFill>
            </a:endParaRPr>
          </a:p>
        </p:txBody>
      </p:sp>
    </p:spTree>
    <p:extLst>
      <p:ext uri="{BB962C8B-B14F-4D97-AF65-F5344CB8AC3E}">
        <p14:creationId xmlns:p14="http://schemas.microsoft.com/office/powerpoint/2010/main" val="69479714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E2FAD"/>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E2FAD"/>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4F5DAE-D390-4404-967B-0F2461D8FC13}" type="slidenum">
              <a:rPr lang="en-GB" altLang="en-US">
                <a:solidFill>
                  <a:srgbClr val="0E2FAD"/>
                </a:solidFill>
              </a:rPr>
              <a:pPr>
                <a:defRPr/>
              </a:pPr>
              <a:t>‹N›</a:t>
            </a:fld>
            <a:endParaRPr lang="en-GB" altLang="en-US">
              <a:solidFill>
                <a:srgbClr val="0E2FAD"/>
              </a:solidFill>
            </a:endParaRPr>
          </a:p>
        </p:txBody>
      </p:sp>
    </p:spTree>
    <p:extLst>
      <p:ext uri="{BB962C8B-B14F-4D97-AF65-F5344CB8AC3E}">
        <p14:creationId xmlns:p14="http://schemas.microsoft.com/office/powerpoint/2010/main" val="39285463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E2FAD"/>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E2FAD"/>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31D031-CB26-49EA-B61B-A0C28764C718}" type="slidenum">
              <a:rPr lang="en-GB" altLang="en-US">
                <a:solidFill>
                  <a:srgbClr val="0E2FAD"/>
                </a:solidFill>
              </a:rPr>
              <a:pPr>
                <a:defRPr/>
              </a:pPr>
              <a:t>‹N›</a:t>
            </a:fld>
            <a:endParaRPr lang="en-GB" altLang="en-US">
              <a:solidFill>
                <a:srgbClr val="0E2FAD"/>
              </a:solidFill>
            </a:endParaRPr>
          </a:p>
        </p:txBody>
      </p:sp>
    </p:spTree>
    <p:extLst>
      <p:ext uri="{BB962C8B-B14F-4D97-AF65-F5344CB8AC3E}">
        <p14:creationId xmlns:p14="http://schemas.microsoft.com/office/powerpoint/2010/main" val="308636800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E2FAD"/>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E2FAD"/>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C1966F-CDBE-41E3-9C14-D417B89005BB}" type="slidenum">
              <a:rPr lang="en-GB" altLang="en-US">
                <a:solidFill>
                  <a:srgbClr val="0E2FAD"/>
                </a:solidFill>
              </a:rPr>
              <a:pPr>
                <a:defRPr/>
              </a:pPr>
              <a:t>‹N›</a:t>
            </a:fld>
            <a:endParaRPr lang="en-GB" altLang="en-US">
              <a:solidFill>
                <a:srgbClr val="0E2FAD"/>
              </a:solidFill>
            </a:endParaRPr>
          </a:p>
        </p:txBody>
      </p:sp>
    </p:spTree>
    <p:extLst>
      <p:ext uri="{BB962C8B-B14F-4D97-AF65-F5344CB8AC3E}">
        <p14:creationId xmlns:p14="http://schemas.microsoft.com/office/powerpoint/2010/main" val="337292389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E2FAD"/>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E2FAD"/>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2D8C7-F95E-448A-91D9-6C66461709F5}" type="slidenum">
              <a:rPr lang="en-GB" altLang="en-US">
                <a:solidFill>
                  <a:srgbClr val="0E2FAD"/>
                </a:solidFill>
              </a:rPr>
              <a:pPr>
                <a:defRPr/>
              </a:pPr>
              <a:t>‹N›</a:t>
            </a:fld>
            <a:endParaRPr lang="en-GB" altLang="en-US">
              <a:solidFill>
                <a:srgbClr val="0E2FAD"/>
              </a:solidFill>
            </a:endParaRPr>
          </a:p>
        </p:txBody>
      </p:sp>
    </p:spTree>
    <p:extLst>
      <p:ext uri="{BB962C8B-B14F-4D97-AF65-F5344CB8AC3E}">
        <p14:creationId xmlns:p14="http://schemas.microsoft.com/office/powerpoint/2010/main" val="394581530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olo Testo"/>
          <p:cNvSpPr txBox="1">
            <a:spLocks noGrp="1"/>
          </p:cNvSpPr>
          <p:nvPr>
            <p:ph type="title"/>
          </p:nvPr>
        </p:nvSpPr>
        <p:spPr>
          <a:xfrm>
            <a:off x="839787" y="365125"/>
            <a:ext cx="10515601" cy="1325563"/>
          </a:xfrm>
          <a:prstGeom prst="rect">
            <a:avLst/>
          </a:prstGeom>
        </p:spPr>
        <p:txBody>
          <a:bodyPr/>
          <a:lstStyle/>
          <a:p>
            <a:r>
              <a:t>Titolo Testo</a:t>
            </a:r>
          </a:p>
        </p:txBody>
      </p:sp>
      <p:sp>
        <p:nvSpPr>
          <p:cNvPr id="48" name="Corpo livello uno…"/>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r>
              <a:t>Corpo livello uno</a:t>
            </a:r>
          </a:p>
          <a:p>
            <a:pPr lvl="1"/>
            <a:r>
              <a:t>Corpo livello due</a:t>
            </a:r>
          </a:p>
          <a:p>
            <a:pPr lvl="2"/>
            <a:r>
              <a:t>Corpo livello tre</a:t>
            </a:r>
          </a:p>
          <a:p>
            <a:pPr lvl="3"/>
            <a:r>
              <a:t>Corpo livello quattro</a:t>
            </a:r>
          </a:p>
          <a:p>
            <a:pPr lvl="4"/>
            <a:r>
              <a:t>Corpo livello cinque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a:pPr>
            <a:endParaRPr/>
          </a:p>
        </p:txBody>
      </p:sp>
      <p:sp>
        <p:nvSpPr>
          <p:cNvPr id="5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609600" y="1600201"/>
            <a:ext cx="10972800" cy="4525963"/>
          </a:xfrm>
        </p:spPr>
        <p:txBody>
          <a:bodyPr/>
          <a:lstStyle/>
          <a:p>
            <a:pPr lvl="0"/>
            <a:endParaRPr lang="en-GB" noProof="0"/>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E2FAD"/>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E2FAD"/>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F56008-0BFF-4383-8B87-A90D440EB4A9}" type="slidenum">
              <a:rPr lang="en-GB" altLang="en-US">
                <a:solidFill>
                  <a:srgbClr val="0E2FAD"/>
                </a:solidFill>
              </a:rPr>
              <a:pPr>
                <a:defRPr/>
              </a:pPr>
              <a:t>‹N›</a:t>
            </a:fld>
            <a:endParaRPr lang="en-GB" altLang="en-US">
              <a:solidFill>
                <a:srgbClr val="0E2FAD"/>
              </a:solidFill>
            </a:endParaRPr>
          </a:p>
        </p:txBody>
      </p:sp>
    </p:spTree>
    <p:extLst>
      <p:ext uri="{BB962C8B-B14F-4D97-AF65-F5344CB8AC3E}">
        <p14:creationId xmlns:p14="http://schemas.microsoft.com/office/powerpoint/2010/main" val="177303441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E2FAD"/>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E2FAD"/>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EAC3FA-B9E8-4974-86A6-38A19869FD1D}" type="slidenum">
              <a:rPr lang="en-GB" altLang="en-US">
                <a:solidFill>
                  <a:srgbClr val="0E2FAD"/>
                </a:solidFill>
              </a:rPr>
              <a:pPr>
                <a:defRPr/>
              </a:pPr>
              <a:t>‹N›</a:t>
            </a:fld>
            <a:endParaRPr lang="en-GB" altLang="en-US">
              <a:solidFill>
                <a:srgbClr val="0E2FAD"/>
              </a:solidFill>
            </a:endParaRPr>
          </a:p>
        </p:txBody>
      </p:sp>
    </p:spTree>
    <p:extLst>
      <p:ext uri="{BB962C8B-B14F-4D97-AF65-F5344CB8AC3E}">
        <p14:creationId xmlns:p14="http://schemas.microsoft.com/office/powerpoint/2010/main" val="1982537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Vuota">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68" name="Numero diapositiva"/>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49280726"/>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561A533E-EF14-46BC-848E-76FB341E695F}" type="datetimeFigureOut">
              <a:rPr lang="it-IT" smtClean="0">
                <a:solidFill>
                  <a:prstClr val="black">
                    <a:tint val="75000"/>
                  </a:prstClr>
                </a:solidFill>
              </a:rPr>
              <a:pPr/>
              <a:t>24/11/2021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543C1F2-8D5E-4D6B-ACF8-9433DDF2C40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706420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61A533E-EF14-46BC-848E-76FB341E695F}" type="datetimeFigureOut">
              <a:rPr lang="it-IT" smtClean="0">
                <a:solidFill>
                  <a:prstClr val="black">
                    <a:tint val="75000"/>
                  </a:prstClr>
                </a:solidFill>
              </a:rPr>
              <a:pPr/>
              <a:t>24/11/2021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543C1F2-8D5E-4D6B-ACF8-9433DDF2C40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101457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561A533E-EF14-46BC-848E-76FB341E695F}" type="datetimeFigureOut">
              <a:rPr lang="it-IT" smtClean="0">
                <a:solidFill>
                  <a:prstClr val="black">
                    <a:tint val="75000"/>
                  </a:prstClr>
                </a:solidFill>
              </a:rPr>
              <a:pPr/>
              <a:t>24/11/2021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543C1F2-8D5E-4D6B-ACF8-9433DDF2C40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556044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561A533E-EF14-46BC-848E-76FB341E695F}" type="datetimeFigureOut">
              <a:rPr lang="it-IT" smtClean="0">
                <a:solidFill>
                  <a:prstClr val="black">
                    <a:tint val="75000"/>
                  </a:prstClr>
                </a:solidFill>
              </a:rPr>
              <a:pPr/>
              <a:t>24/11/2021</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543C1F2-8D5E-4D6B-ACF8-9433DDF2C40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400507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561A533E-EF14-46BC-848E-76FB341E695F}" type="datetimeFigureOut">
              <a:rPr lang="it-IT" smtClean="0">
                <a:solidFill>
                  <a:prstClr val="black">
                    <a:tint val="75000"/>
                  </a:prstClr>
                </a:solidFill>
              </a:rPr>
              <a:pPr/>
              <a:t>24/11/2021</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4543C1F2-8D5E-4D6B-ACF8-9433DDF2C40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970845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561A533E-EF14-46BC-848E-76FB341E695F}" type="datetimeFigureOut">
              <a:rPr lang="it-IT" smtClean="0">
                <a:solidFill>
                  <a:prstClr val="black">
                    <a:tint val="75000"/>
                  </a:prstClr>
                </a:solidFill>
              </a:rPr>
              <a:pPr/>
              <a:t>24/11/2021</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4543C1F2-8D5E-4D6B-ACF8-9433DDF2C40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199696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Vuota">
    <p:bg>
      <p:bgPr>
        <a:pattFill prst="ltHorz">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81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olo Testo"/>
          <p:cNvSpPr txBox="1">
            <a:spLocks noGrp="1"/>
          </p:cNvSpPr>
          <p:nvPr>
            <p:ph type="title"/>
          </p:nvPr>
        </p:nvSpPr>
        <p:spPr>
          <a:prstGeom prst="rect">
            <a:avLst/>
          </a:prstGeom>
        </p:spPr>
        <p:txBody>
          <a:bodyPr/>
          <a:lstStyle/>
          <a:p>
            <a:r>
              <a:t>Titolo Testo</a:t>
            </a:r>
          </a:p>
        </p:txBody>
      </p:sp>
      <p:sp>
        <p:nvSpPr>
          <p:cNvPr id="5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561A533E-EF14-46BC-848E-76FB341E695F}" type="datetimeFigureOut">
              <a:rPr lang="it-IT" smtClean="0">
                <a:solidFill>
                  <a:prstClr val="black">
                    <a:tint val="75000"/>
                  </a:prstClr>
                </a:solidFill>
              </a:rPr>
              <a:pPr/>
              <a:t>24/11/2021</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543C1F2-8D5E-4D6B-ACF8-9433DDF2C40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489618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561A533E-EF14-46BC-848E-76FB341E695F}" type="datetimeFigureOut">
              <a:rPr lang="it-IT" smtClean="0">
                <a:solidFill>
                  <a:prstClr val="black">
                    <a:tint val="75000"/>
                  </a:prstClr>
                </a:solidFill>
              </a:rPr>
              <a:pPr/>
              <a:t>24/11/2021</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543C1F2-8D5E-4D6B-ACF8-9433DDF2C40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735561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61A533E-EF14-46BC-848E-76FB341E695F}" type="datetimeFigureOut">
              <a:rPr lang="it-IT" smtClean="0">
                <a:solidFill>
                  <a:prstClr val="black">
                    <a:tint val="75000"/>
                  </a:prstClr>
                </a:solidFill>
              </a:rPr>
              <a:pPr/>
              <a:t>24/11/2021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543C1F2-8D5E-4D6B-ACF8-9433DDF2C40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796400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61A533E-EF14-46BC-848E-76FB341E695F}" type="datetimeFigureOut">
              <a:rPr lang="it-IT" smtClean="0">
                <a:solidFill>
                  <a:prstClr val="black">
                    <a:tint val="75000"/>
                  </a:prstClr>
                </a:solidFill>
              </a:rPr>
              <a:pPr/>
              <a:t>24/11/2021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543C1F2-8D5E-4D6B-ACF8-9433DDF2C40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196620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561A533E-EF14-46BC-848E-76FB341E695F}" type="datetimeFigureOut">
              <a:rPr lang="it-IT" smtClean="0">
                <a:solidFill>
                  <a:prstClr val="black">
                    <a:tint val="75000"/>
                  </a:prstClr>
                </a:solidFill>
              </a:rPr>
              <a:pPr/>
              <a:t>24/11/2021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543C1F2-8D5E-4D6B-ACF8-9433DDF2C40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555878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61A533E-EF14-46BC-848E-76FB341E695F}" type="datetimeFigureOut">
              <a:rPr lang="it-IT" smtClean="0">
                <a:solidFill>
                  <a:prstClr val="black">
                    <a:tint val="75000"/>
                  </a:prstClr>
                </a:solidFill>
              </a:rPr>
              <a:pPr/>
              <a:t>24/11/2021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543C1F2-8D5E-4D6B-ACF8-9433DDF2C40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16910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561A533E-EF14-46BC-848E-76FB341E695F}" type="datetimeFigureOut">
              <a:rPr lang="it-IT" smtClean="0">
                <a:solidFill>
                  <a:prstClr val="black">
                    <a:tint val="75000"/>
                  </a:prstClr>
                </a:solidFill>
              </a:rPr>
              <a:pPr/>
              <a:t>24/11/2021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543C1F2-8D5E-4D6B-ACF8-9433DDF2C40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778903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561A533E-EF14-46BC-848E-76FB341E695F}" type="datetimeFigureOut">
              <a:rPr lang="it-IT" smtClean="0">
                <a:solidFill>
                  <a:prstClr val="black">
                    <a:tint val="75000"/>
                  </a:prstClr>
                </a:solidFill>
              </a:rPr>
              <a:pPr/>
              <a:t>24/11/2021</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543C1F2-8D5E-4D6B-ACF8-9433DDF2C40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371190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561A533E-EF14-46BC-848E-76FB341E695F}" type="datetimeFigureOut">
              <a:rPr lang="it-IT" smtClean="0">
                <a:solidFill>
                  <a:prstClr val="black">
                    <a:tint val="75000"/>
                  </a:prstClr>
                </a:solidFill>
              </a:rPr>
              <a:pPr/>
              <a:t>24/11/2021</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4543C1F2-8D5E-4D6B-ACF8-9433DDF2C40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712160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561A533E-EF14-46BC-848E-76FB341E695F}" type="datetimeFigureOut">
              <a:rPr lang="it-IT" smtClean="0">
                <a:solidFill>
                  <a:prstClr val="black">
                    <a:tint val="75000"/>
                  </a:prstClr>
                </a:solidFill>
              </a:rPr>
              <a:pPr/>
              <a:t>24/11/2021</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4543C1F2-8D5E-4D6B-ACF8-9433DDF2C40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05997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Vuota">
    <p:bg>
      <p:bgPr>
        <a:pattFill prst="ltHorz">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2394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561A533E-EF14-46BC-848E-76FB341E695F}" type="datetimeFigureOut">
              <a:rPr lang="it-IT" smtClean="0">
                <a:solidFill>
                  <a:prstClr val="black">
                    <a:tint val="75000"/>
                  </a:prstClr>
                </a:solidFill>
              </a:rPr>
              <a:pPr/>
              <a:t>24/11/2021</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543C1F2-8D5E-4D6B-ACF8-9433DDF2C40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35350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561A533E-EF14-46BC-848E-76FB341E695F}" type="datetimeFigureOut">
              <a:rPr lang="it-IT" smtClean="0">
                <a:solidFill>
                  <a:prstClr val="black">
                    <a:tint val="75000"/>
                  </a:prstClr>
                </a:solidFill>
              </a:rPr>
              <a:pPr/>
              <a:t>24/11/2021</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543C1F2-8D5E-4D6B-ACF8-9433DDF2C40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594081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61A533E-EF14-46BC-848E-76FB341E695F}" type="datetimeFigureOut">
              <a:rPr lang="it-IT" smtClean="0">
                <a:solidFill>
                  <a:prstClr val="black">
                    <a:tint val="75000"/>
                  </a:prstClr>
                </a:solidFill>
              </a:rPr>
              <a:pPr/>
              <a:t>24/11/2021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543C1F2-8D5E-4D6B-ACF8-9433DDF2C40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5718399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61A533E-EF14-46BC-848E-76FB341E695F}" type="datetimeFigureOut">
              <a:rPr lang="it-IT" smtClean="0">
                <a:solidFill>
                  <a:prstClr val="black">
                    <a:tint val="75000"/>
                  </a:prstClr>
                </a:solidFill>
              </a:rPr>
              <a:pPr/>
              <a:t>24/11/2021</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543C1F2-8D5E-4D6B-ACF8-9433DDF2C40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21096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olo Testo"/>
          <p:cNvSpPr txBox="1">
            <a:spLocks noGrp="1"/>
          </p:cNvSpPr>
          <p:nvPr>
            <p:ph type="title"/>
          </p:nvPr>
        </p:nvSpPr>
        <p:spPr>
          <a:xfrm>
            <a:off x="839787" y="457200"/>
            <a:ext cx="3932239" cy="1600200"/>
          </a:xfrm>
          <a:prstGeom prst="rect">
            <a:avLst/>
          </a:prstGeom>
        </p:spPr>
        <p:txBody>
          <a:bodyPr anchor="b"/>
          <a:lstStyle>
            <a:lvl1pPr>
              <a:defRPr sz="3200"/>
            </a:lvl1pPr>
          </a:lstStyle>
          <a:p>
            <a:r>
              <a:t>Titolo Testo</a:t>
            </a:r>
          </a:p>
        </p:txBody>
      </p:sp>
      <p:sp>
        <p:nvSpPr>
          <p:cNvPr id="73" name="Corpo livello uno…"/>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Corpo livello uno</a:t>
            </a:r>
          </a:p>
          <a:p>
            <a:pPr lvl="1"/>
            <a:r>
              <a:t>Corpo livello due</a:t>
            </a:r>
          </a:p>
          <a:p>
            <a:pPr lvl="2"/>
            <a:r>
              <a:t>Corpo livello tre</a:t>
            </a:r>
          </a:p>
          <a:p>
            <a:pPr lvl="3"/>
            <a:r>
              <a:t>Corpo livello quattro</a:t>
            </a:r>
          </a:p>
          <a:p>
            <a:pPr lvl="4"/>
            <a:r>
              <a:t>Corpo livello cinque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olo Testo"/>
          <p:cNvSpPr txBox="1">
            <a:spLocks noGrp="1"/>
          </p:cNvSpPr>
          <p:nvPr>
            <p:ph type="title"/>
          </p:nvPr>
        </p:nvSpPr>
        <p:spPr>
          <a:xfrm>
            <a:off x="839787" y="457200"/>
            <a:ext cx="3932239" cy="1600200"/>
          </a:xfrm>
          <a:prstGeom prst="rect">
            <a:avLst/>
          </a:prstGeom>
        </p:spPr>
        <p:txBody>
          <a:bodyPr anchor="b"/>
          <a:lstStyle>
            <a:lvl1pPr>
              <a:defRPr sz="3200"/>
            </a:lvl1pPr>
          </a:lstStyle>
          <a:p>
            <a:r>
              <a:t>Titolo Testo</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Corpo livello uno…"/>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Corpo livello uno</a:t>
            </a:r>
          </a:p>
          <a:p>
            <a:pPr lvl="1"/>
            <a:r>
              <a:t>Corpo livello due</a:t>
            </a:r>
          </a:p>
          <a:p>
            <a:pPr lvl="2"/>
            <a:r>
              <a:t>Corpo livello tre</a:t>
            </a:r>
          </a:p>
          <a:p>
            <a:pPr lvl="3"/>
            <a:r>
              <a:t>Corpo livello quattro</a:t>
            </a:r>
          </a:p>
          <a:p>
            <a:pPr lvl="4"/>
            <a:r>
              <a:t>Corpo livello cinque</a:t>
            </a:r>
          </a:p>
        </p:txBody>
      </p:sp>
      <p:sp>
        <p:nvSpPr>
          <p:cNvPr id="8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1.jpe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6" Type="http://schemas.openxmlformats.org/officeDocument/2006/relationships/image" Target="../media/image1.jpe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4.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olo Testo"/>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Titolo Testo</a:t>
            </a:r>
          </a:p>
        </p:txBody>
      </p:sp>
      <p:sp>
        <p:nvSpPr>
          <p:cNvPr id="3" name="Corpo livello uno…"/>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a:spLocks noGrp="1"/>
          </p:cNvSpPr>
          <p:nvPr>
            <p:ph type="sldNum" sz="quarter" idx="2"/>
          </p:nvPr>
        </p:nvSpPr>
        <p:spPr>
          <a:xfrm>
            <a:off x="11080191" y="6404292"/>
            <a:ext cx="273609"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 id="2147483660" r:id="rId11"/>
    <p:sldLayoutId id="2147483661" r:id="rId12"/>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entury Gothic"/>
          <a:ea typeface="Century Gothic"/>
          <a:cs typeface="Century Gothic"/>
          <a:sym typeface="Century Gothic"/>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entury Gothic"/>
          <a:ea typeface="Century Gothic"/>
          <a:cs typeface="Century Gothic"/>
          <a:sym typeface="Century Gothic"/>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entury Gothic"/>
          <a:ea typeface="Century Gothic"/>
          <a:cs typeface="Century Gothic"/>
          <a:sym typeface="Century Gothic"/>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entury Gothic"/>
          <a:ea typeface="Century Gothic"/>
          <a:cs typeface="Century Gothic"/>
          <a:sym typeface="Century Gothic"/>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entury Gothic"/>
          <a:ea typeface="Century Gothic"/>
          <a:cs typeface="Century Gothic"/>
          <a:sym typeface="Century Gothic"/>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entury Gothic"/>
          <a:ea typeface="Century Gothic"/>
          <a:cs typeface="Century Gothic"/>
          <a:sym typeface="Century Gothic"/>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entury Gothic"/>
          <a:ea typeface="Century Gothic"/>
          <a:cs typeface="Century Gothic"/>
          <a:sym typeface="Century Gothic"/>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entury Gothic"/>
          <a:ea typeface="Century Gothic"/>
          <a:cs typeface="Century Gothic"/>
          <a:sym typeface="Century Gothic"/>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entury Gothic"/>
          <a:ea typeface="Century Gothic"/>
          <a:cs typeface="Century Gothic"/>
          <a:sym typeface="Century Gothic"/>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Segoe UI Light"/>
          <a:ea typeface="Segoe UI Light"/>
          <a:cs typeface="Segoe UI Light"/>
          <a:sym typeface="Segoe UI Light"/>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Segoe UI Light"/>
          <a:ea typeface="Segoe UI Light"/>
          <a:cs typeface="Segoe UI Light"/>
          <a:sym typeface="Segoe UI Light"/>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Segoe UI Light"/>
          <a:ea typeface="Segoe UI Light"/>
          <a:cs typeface="Segoe UI Light"/>
          <a:sym typeface="Segoe UI Light"/>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Segoe UI Light"/>
          <a:ea typeface="Segoe UI Light"/>
          <a:cs typeface="Segoe UI Light"/>
          <a:sym typeface="Segoe UI Light"/>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Segoe UI Light"/>
          <a:ea typeface="Segoe UI Light"/>
          <a:cs typeface="Segoe UI Light"/>
          <a:sym typeface="Segoe UI Light"/>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Segoe UI Light"/>
          <a:ea typeface="Segoe UI Light"/>
          <a:cs typeface="Segoe UI Light"/>
          <a:sym typeface="Segoe UI Light"/>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Segoe UI Light"/>
          <a:ea typeface="Segoe UI Light"/>
          <a:cs typeface="Segoe UI Light"/>
          <a:sym typeface="Segoe UI Light"/>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Segoe UI Light"/>
          <a:ea typeface="Segoe UI Light"/>
          <a:cs typeface="Segoe UI Light"/>
          <a:sym typeface="Segoe UI Light"/>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Segoe UI Light"/>
          <a:ea typeface="Segoe UI Light"/>
          <a:cs typeface="Segoe UI Light"/>
          <a:sym typeface="Segoe UI Light"/>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Segoe UI Light"/>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Segoe UI Light"/>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Segoe UI Light"/>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Segoe UI Light"/>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Segoe UI Light"/>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Segoe UI Light"/>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Segoe UI Light"/>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Segoe UI Light"/>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Segoe UI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267200" y="274638"/>
            <a:ext cx="7315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8" name="Rectangle 3"/>
          <p:cNvSpPr>
            <a:spLocks noGrp="1" noChangeArrowheads="1"/>
          </p:cNvSpPr>
          <p:nvPr>
            <p:ph type="body" idx="1"/>
          </p:nvPr>
        </p:nvSpPr>
        <p:spPr bwMode="auto">
          <a:xfrm>
            <a:off x="4282018" y="1600201"/>
            <a:ext cx="730038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1">
                <a:solidFill>
                  <a:schemeClr val="tx2"/>
                </a:solidFill>
                <a:latin typeface="Arial" charset="0"/>
              </a:defRPr>
            </a:lvl1pPr>
          </a:lstStyle>
          <a:p>
            <a:pPr fontAlgn="base">
              <a:spcBef>
                <a:spcPct val="0"/>
              </a:spcBef>
              <a:spcAft>
                <a:spcPct val="0"/>
              </a:spcAft>
              <a:defRPr/>
            </a:pPr>
            <a:endParaRPr lang="en-GB" kern="1200">
              <a:solidFill>
                <a:srgbClr val="0E2FAD"/>
              </a:solidFill>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1">
                <a:solidFill>
                  <a:schemeClr val="tx2"/>
                </a:solidFill>
                <a:latin typeface="Arial" charset="0"/>
              </a:defRPr>
            </a:lvl1pPr>
          </a:lstStyle>
          <a:p>
            <a:pPr fontAlgn="base">
              <a:spcBef>
                <a:spcPct val="0"/>
              </a:spcBef>
              <a:spcAft>
                <a:spcPct val="0"/>
              </a:spcAft>
              <a:defRPr/>
            </a:pPr>
            <a:endParaRPr lang="en-GB" kern="1200">
              <a:solidFill>
                <a:srgbClr val="0E2FAD"/>
              </a:solidFill>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1" smtClean="0">
                <a:solidFill>
                  <a:schemeClr val="tx2"/>
                </a:solidFill>
              </a:defRPr>
            </a:lvl1pPr>
          </a:lstStyle>
          <a:p>
            <a:pPr fontAlgn="base">
              <a:spcBef>
                <a:spcPct val="0"/>
              </a:spcBef>
              <a:spcAft>
                <a:spcPct val="0"/>
              </a:spcAft>
              <a:defRPr/>
            </a:pPr>
            <a:fld id="{EA34F9E1-87AF-453F-9A8E-358AB7BCDB28}" type="slidenum">
              <a:rPr lang="en-GB" altLang="en-US" kern="1200">
                <a:solidFill>
                  <a:srgbClr val="0E2FAD"/>
                </a:solidFill>
                <a:latin typeface="Arial" panose="020B0604020202020204" pitchFamily="34" charset="0"/>
                <a:ea typeface="+mn-ea"/>
                <a:cs typeface="+mn-cs"/>
              </a:rPr>
              <a:pPr fontAlgn="base">
                <a:spcBef>
                  <a:spcPct val="0"/>
                </a:spcBef>
                <a:spcAft>
                  <a:spcPct val="0"/>
                </a:spcAft>
                <a:defRPr/>
              </a:pPr>
              <a:t>‹N›</a:t>
            </a:fld>
            <a:endParaRPr lang="en-GB" altLang="en-US" kern="1200">
              <a:solidFill>
                <a:srgbClr val="0E2FAD"/>
              </a:solidFill>
              <a:latin typeface="Arial" panose="020B0604020202020204" pitchFamily="34" charset="0"/>
              <a:ea typeface="+mn-ea"/>
              <a:cs typeface="+mn-cs"/>
            </a:endParaRPr>
          </a:p>
        </p:txBody>
      </p:sp>
    </p:spTree>
    <p:extLst>
      <p:ext uri="{BB962C8B-B14F-4D97-AF65-F5344CB8AC3E}">
        <p14:creationId xmlns:p14="http://schemas.microsoft.com/office/powerpoint/2010/main" val="21613684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ctr" rtl="0" eaLnBrk="0" fontAlgn="base" hangingPunct="0">
        <a:spcBef>
          <a:spcPct val="0"/>
        </a:spcBef>
        <a:spcAft>
          <a:spcPct val="0"/>
        </a:spcAft>
        <a:defRPr sz="2800" b="1">
          <a:solidFill>
            <a:schemeClr val="bg1"/>
          </a:solidFill>
          <a:latin typeface="+mj-lt"/>
          <a:ea typeface="+mj-ea"/>
          <a:cs typeface="+mj-cs"/>
        </a:defRPr>
      </a:lvl1pPr>
      <a:lvl2pPr algn="ctr" rtl="0" eaLnBrk="0" fontAlgn="base" hangingPunct="0">
        <a:spcBef>
          <a:spcPct val="0"/>
        </a:spcBef>
        <a:spcAft>
          <a:spcPct val="0"/>
        </a:spcAft>
        <a:defRPr sz="2800" b="1">
          <a:solidFill>
            <a:schemeClr val="bg1"/>
          </a:solidFill>
          <a:latin typeface="Arial" charset="0"/>
        </a:defRPr>
      </a:lvl2pPr>
      <a:lvl3pPr algn="ctr" rtl="0" eaLnBrk="0" fontAlgn="base" hangingPunct="0">
        <a:spcBef>
          <a:spcPct val="0"/>
        </a:spcBef>
        <a:spcAft>
          <a:spcPct val="0"/>
        </a:spcAft>
        <a:defRPr sz="2800" b="1">
          <a:solidFill>
            <a:schemeClr val="bg1"/>
          </a:solidFill>
          <a:latin typeface="Arial" charset="0"/>
        </a:defRPr>
      </a:lvl3pPr>
      <a:lvl4pPr algn="ctr" rtl="0" eaLnBrk="0" fontAlgn="base" hangingPunct="0">
        <a:spcBef>
          <a:spcPct val="0"/>
        </a:spcBef>
        <a:spcAft>
          <a:spcPct val="0"/>
        </a:spcAft>
        <a:defRPr sz="2800" b="1">
          <a:solidFill>
            <a:schemeClr val="bg1"/>
          </a:solidFill>
          <a:latin typeface="Arial" charset="0"/>
        </a:defRPr>
      </a:lvl4pPr>
      <a:lvl5pPr algn="ctr" rtl="0" eaLnBrk="0" fontAlgn="base" hangingPunct="0">
        <a:spcBef>
          <a:spcPct val="0"/>
        </a:spcBef>
        <a:spcAft>
          <a:spcPct val="0"/>
        </a:spcAft>
        <a:defRPr sz="2800" b="1">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267200" y="274638"/>
            <a:ext cx="7315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8" name="Rectangle 3"/>
          <p:cNvSpPr>
            <a:spLocks noGrp="1" noChangeArrowheads="1"/>
          </p:cNvSpPr>
          <p:nvPr>
            <p:ph type="body" idx="1"/>
          </p:nvPr>
        </p:nvSpPr>
        <p:spPr bwMode="auto">
          <a:xfrm>
            <a:off x="4282018" y="1600201"/>
            <a:ext cx="730038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1">
                <a:solidFill>
                  <a:schemeClr val="tx2"/>
                </a:solidFill>
                <a:latin typeface="Arial" charset="0"/>
              </a:defRPr>
            </a:lvl1pPr>
          </a:lstStyle>
          <a:p>
            <a:pPr fontAlgn="base">
              <a:spcBef>
                <a:spcPct val="0"/>
              </a:spcBef>
              <a:spcAft>
                <a:spcPct val="0"/>
              </a:spcAft>
              <a:defRPr/>
            </a:pPr>
            <a:endParaRPr lang="en-GB" kern="1200">
              <a:solidFill>
                <a:srgbClr val="0E2FAD"/>
              </a:solidFill>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1">
                <a:solidFill>
                  <a:schemeClr val="tx2"/>
                </a:solidFill>
                <a:latin typeface="Arial" charset="0"/>
              </a:defRPr>
            </a:lvl1pPr>
          </a:lstStyle>
          <a:p>
            <a:pPr fontAlgn="base">
              <a:spcBef>
                <a:spcPct val="0"/>
              </a:spcBef>
              <a:spcAft>
                <a:spcPct val="0"/>
              </a:spcAft>
              <a:defRPr/>
            </a:pPr>
            <a:endParaRPr lang="en-GB" kern="1200">
              <a:solidFill>
                <a:srgbClr val="0E2FAD"/>
              </a:solidFill>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1" smtClean="0">
                <a:solidFill>
                  <a:schemeClr val="tx2"/>
                </a:solidFill>
              </a:defRPr>
            </a:lvl1pPr>
          </a:lstStyle>
          <a:p>
            <a:pPr fontAlgn="base">
              <a:spcBef>
                <a:spcPct val="0"/>
              </a:spcBef>
              <a:spcAft>
                <a:spcPct val="0"/>
              </a:spcAft>
              <a:defRPr/>
            </a:pPr>
            <a:fld id="{EA34F9E1-87AF-453F-9A8E-358AB7BCDB28}" type="slidenum">
              <a:rPr lang="en-GB" altLang="en-US" kern="1200">
                <a:solidFill>
                  <a:srgbClr val="0E2FAD"/>
                </a:solidFill>
                <a:latin typeface="Arial" panose="020B0604020202020204" pitchFamily="34" charset="0"/>
                <a:ea typeface="+mn-ea"/>
                <a:cs typeface="+mn-cs"/>
              </a:rPr>
              <a:pPr fontAlgn="base">
                <a:spcBef>
                  <a:spcPct val="0"/>
                </a:spcBef>
                <a:spcAft>
                  <a:spcPct val="0"/>
                </a:spcAft>
                <a:defRPr/>
              </a:pPr>
              <a:t>‹N›</a:t>
            </a:fld>
            <a:endParaRPr lang="en-GB" altLang="en-US" kern="1200">
              <a:solidFill>
                <a:srgbClr val="0E2FAD"/>
              </a:solidFill>
              <a:latin typeface="Arial" panose="020B0604020202020204" pitchFamily="34" charset="0"/>
              <a:ea typeface="+mn-ea"/>
              <a:cs typeface="+mn-cs"/>
            </a:endParaRPr>
          </a:p>
        </p:txBody>
      </p:sp>
    </p:spTree>
    <p:extLst>
      <p:ext uri="{BB962C8B-B14F-4D97-AF65-F5344CB8AC3E}">
        <p14:creationId xmlns:p14="http://schemas.microsoft.com/office/powerpoint/2010/main" val="377420419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ctr" rtl="0" eaLnBrk="0" fontAlgn="base" hangingPunct="0">
        <a:spcBef>
          <a:spcPct val="0"/>
        </a:spcBef>
        <a:spcAft>
          <a:spcPct val="0"/>
        </a:spcAft>
        <a:defRPr sz="2800" b="1">
          <a:solidFill>
            <a:schemeClr val="bg1"/>
          </a:solidFill>
          <a:latin typeface="+mj-lt"/>
          <a:ea typeface="+mj-ea"/>
          <a:cs typeface="+mj-cs"/>
        </a:defRPr>
      </a:lvl1pPr>
      <a:lvl2pPr algn="ctr" rtl="0" eaLnBrk="0" fontAlgn="base" hangingPunct="0">
        <a:spcBef>
          <a:spcPct val="0"/>
        </a:spcBef>
        <a:spcAft>
          <a:spcPct val="0"/>
        </a:spcAft>
        <a:defRPr sz="2800" b="1">
          <a:solidFill>
            <a:schemeClr val="bg1"/>
          </a:solidFill>
          <a:latin typeface="Arial" charset="0"/>
        </a:defRPr>
      </a:lvl2pPr>
      <a:lvl3pPr algn="ctr" rtl="0" eaLnBrk="0" fontAlgn="base" hangingPunct="0">
        <a:spcBef>
          <a:spcPct val="0"/>
        </a:spcBef>
        <a:spcAft>
          <a:spcPct val="0"/>
        </a:spcAft>
        <a:defRPr sz="2800" b="1">
          <a:solidFill>
            <a:schemeClr val="bg1"/>
          </a:solidFill>
          <a:latin typeface="Arial" charset="0"/>
        </a:defRPr>
      </a:lvl3pPr>
      <a:lvl4pPr algn="ctr" rtl="0" eaLnBrk="0" fontAlgn="base" hangingPunct="0">
        <a:spcBef>
          <a:spcPct val="0"/>
        </a:spcBef>
        <a:spcAft>
          <a:spcPct val="0"/>
        </a:spcAft>
        <a:defRPr sz="2800" b="1">
          <a:solidFill>
            <a:schemeClr val="bg1"/>
          </a:solidFill>
          <a:latin typeface="Arial" charset="0"/>
        </a:defRPr>
      </a:lvl4pPr>
      <a:lvl5pPr algn="ctr" rtl="0" eaLnBrk="0" fontAlgn="base" hangingPunct="0">
        <a:spcBef>
          <a:spcPct val="0"/>
        </a:spcBef>
        <a:spcAft>
          <a:spcPct val="0"/>
        </a:spcAft>
        <a:defRPr sz="2800" b="1">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267200" y="274638"/>
            <a:ext cx="7315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8" name="Rectangle 3"/>
          <p:cNvSpPr>
            <a:spLocks noGrp="1" noChangeArrowheads="1"/>
          </p:cNvSpPr>
          <p:nvPr>
            <p:ph type="body" idx="1"/>
          </p:nvPr>
        </p:nvSpPr>
        <p:spPr bwMode="auto">
          <a:xfrm>
            <a:off x="4282018" y="1600201"/>
            <a:ext cx="730038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1">
                <a:solidFill>
                  <a:schemeClr val="tx2"/>
                </a:solidFill>
                <a:latin typeface="Arial" charset="0"/>
              </a:defRPr>
            </a:lvl1pPr>
          </a:lstStyle>
          <a:p>
            <a:pPr fontAlgn="base">
              <a:spcBef>
                <a:spcPct val="0"/>
              </a:spcBef>
              <a:spcAft>
                <a:spcPct val="0"/>
              </a:spcAft>
              <a:defRPr/>
            </a:pPr>
            <a:endParaRPr lang="en-GB" kern="1200">
              <a:solidFill>
                <a:srgbClr val="0E2FAD"/>
              </a:solidFill>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1">
                <a:solidFill>
                  <a:schemeClr val="tx2"/>
                </a:solidFill>
                <a:latin typeface="Arial" charset="0"/>
              </a:defRPr>
            </a:lvl1pPr>
          </a:lstStyle>
          <a:p>
            <a:pPr fontAlgn="base">
              <a:spcBef>
                <a:spcPct val="0"/>
              </a:spcBef>
              <a:spcAft>
                <a:spcPct val="0"/>
              </a:spcAft>
              <a:defRPr/>
            </a:pPr>
            <a:endParaRPr lang="en-GB" kern="1200">
              <a:solidFill>
                <a:srgbClr val="0E2FAD"/>
              </a:solidFill>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1" smtClean="0">
                <a:solidFill>
                  <a:schemeClr val="tx2"/>
                </a:solidFill>
              </a:defRPr>
            </a:lvl1pPr>
          </a:lstStyle>
          <a:p>
            <a:pPr fontAlgn="base">
              <a:spcBef>
                <a:spcPct val="0"/>
              </a:spcBef>
              <a:spcAft>
                <a:spcPct val="0"/>
              </a:spcAft>
              <a:defRPr/>
            </a:pPr>
            <a:fld id="{EA34F9E1-87AF-453F-9A8E-358AB7BCDB28}" type="slidenum">
              <a:rPr lang="en-GB" altLang="en-US" kern="1200">
                <a:solidFill>
                  <a:srgbClr val="0E2FAD"/>
                </a:solidFill>
                <a:latin typeface="Arial"/>
                <a:ea typeface="+mn-ea"/>
                <a:cs typeface="+mn-cs"/>
              </a:rPr>
              <a:pPr fontAlgn="base">
                <a:spcBef>
                  <a:spcPct val="0"/>
                </a:spcBef>
                <a:spcAft>
                  <a:spcPct val="0"/>
                </a:spcAft>
                <a:defRPr/>
              </a:pPr>
              <a:t>‹N›</a:t>
            </a:fld>
            <a:endParaRPr lang="en-GB" altLang="en-US" kern="1200">
              <a:solidFill>
                <a:srgbClr val="0E2FAD"/>
              </a:solidFill>
              <a:latin typeface="Arial"/>
              <a:ea typeface="+mn-ea"/>
              <a:cs typeface="+mn-cs"/>
            </a:endParaRPr>
          </a:p>
        </p:txBody>
      </p:sp>
    </p:spTree>
    <p:extLst>
      <p:ext uri="{BB962C8B-B14F-4D97-AF65-F5344CB8AC3E}">
        <p14:creationId xmlns:p14="http://schemas.microsoft.com/office/powerpoint/2010/main" val="342507174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28" r:id="rId14"/>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ctr" rtl="0" eaLnBrk="0" fontAlgn="base" hangingPunct="0">
        <a:spcBef>
          <a:spcPct val="0"/>
        </a:spcBef>
        <a:spcAft>
          <a:spcPct val="0"/>
        </a:spcAft>
        <a:defRPr sz="2800" b="1">
          <a:solidFill>
            <a:schemeClr val="bg1"/>
          </a:solidFill>
          <a:latin typeface="+mj-lt"/>
          <a:ea typeface="+mj-ea"/>
          <a:cs typeface="+mj-cs"/>
        </a:defRPr>
      </a:lvl1pPr>
      <a:lvl2pPr algn="ctr" rtl="0" eaLnBrk="0" fontAlgn="base" hangingPunct="0">
        <a:spcBef>
          <a:spcPct val="0"/>
        </a:spcBef>
        <a:spcAft>
          <a:spcPct val="0"/>
        </a:spcAft>
        <a:defRPr sz="2800" b="1">
          <a:solidFill>
            <a:schemeClr val="bg1"/>
          </a:solidFill>
          <a:latin typeface="Arial" charset="0"/>
        </a:defRPr>
      </a:lvl2pPr>
      <a:lvl3pPr algn="ctr" rtl="0" eaLnBrk="0" fontAlgn="base" hangingPunct="0">
        <a:spcBef>
          <a:spcPct val="0"/>
        </a:spcBef>
        <a:spcAft>
          <a:spcPct val="0"/>
        </a:spcAft>
        <a:defRPr sz="2800" b="1">
          <a:solidFill>
            <a:schemeClr val="bg1"/>
          </a:solidFill>
          <a:latin typeface="Arial" charset="0"/>
        </a:defRPr>
      </a:lvl3pPr>
      <a:lvl4pPr algn="ctr" rtl="0" eaLnBrk="0" fontAlgn="base" hangingPunct="0">
        <a:spcBef>
          <a:spcPct val="0"/>
        </a:spcBef>
        <a:spcAft>
          <a:spcPct val="0"/>
        </a:spcAft>
        <a:defRPr sz="2800" b="1">
          <a:solidFill>
            <a:schemeClr val="bg1"/>
          </a:solidFill>
          <a:latin typeface="Arial" charset="0"/>
        </a:defRPr>
      </a:lvl4pPr>
      <a:lvl5pPr algn="ctr" rtl="0" eaLnBrk="0" fontAlgn="base" hangingPunct="0">
        <a:spcBef>
          <a:spcPct val="0"/>
        </a:spcBef>
        <a:spcAft>
          <a:spcPct val="0"/>
        </a:spcAft>
        <a:defRPr sz="2800" b="1">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pattFill prst="dkHorz">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hangingPunct="1"/>
            <a:fld id="{561A533E-EF14-46BC-848E-76FB341E695F}" type="datetimeFigureOut">
              <a:rPr lang="it-IT" kern="1200" smtClean="0">
                <a:solidFill>
                  <a:prstClr val="black">
                    <a:tint val="75000"/>
                  </a:prstClr>
                </a:solidFill>
                <a:latin typeface="Calibri" panose="020F0502020204030204"/>
                <a:ea typeface="+mn-ea"/>
                <a:cs typeface="+mn-cs"/>
              </a:rPr>
              <a:pPr hangingPunct="1"/>
              <a:t>24/11/2021</a:t>
            </a:fld>
            <a:endParaRPr lang="it-IT" kern="1200">
              <a:solidFill>
                <a:prstClr val="black">
                  <a:tint val="75000"/>
                </a:prstClr>
              </a:solidFill>
              <a:latin typeface="Calibri" panose="020F0502020204030204"/>
              <a:ea typeface="+mn-ea"/>
              <a:cs typeface="+mn-cs"/>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hangingPunct="1"/>
            <a:endParaRPr lang="it-IT" kern="1200">
              <a:solidFill>
                <a:prstClr val="black">
                  <a:tint val="75000"/>
                </a:prstClr>
              </a:solidFill>
              <a:latin typeface="Calibri" panose="020F0502020204030204"/>
              <a:ea typeface="+mn-ea"/>
              <a:cs typeface="+mn-cs"/>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hangingPunct="1"/>
            <a:fld id="{4543C1F2-8D5E-4D6B-ACF8-9433DDF2C408}" type="slidenum">
              <a:rPr lang="it-IT" kern="1200" smtClean="0">
                <a:solidFill>
                  <a:prstClr val="black">
                    <a:tint val="75000"/>
                  </a:prstClr>
                </a:solidFill>
                <a:latin typeface="Calibri" panose="020F0502020204030204"/>
                <a:ea typeface="+mn-ea"/>
                <a:cs typeface="+mn-cs"/>
              </a:rPr>
              <a:pPr hangingPunct="1"/>
              <a:t>‹N›</a:t>
            </a:fld>
            <a:endParaRPr lang="it-IT"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1002437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pattFill prst="dkHorz">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hangingPunct="1"/>
            <a:fld id="{561A533E-EF14-46BC-848E-76FB341E695F}" type="datetimeFigureOut">
              <a:rPr lang="it-IT" kern="1200" smtClean="0">
                <a:solidFill>
                  <a:prstClr val="black">
                    <a:tint val="75000"/>
                  </a:prstClr>
                </a:solidFill>
                <a:latin typeface="Calibri" panose="020F0502020204030204"/>
                <a:ea typeface="+mn-ea"/>
                <a:cs typeface="+mn-cs"/>
              </a:rPr>
              <a:pPr hangingPunct="1"/>
              <a:t>24/11/2021</a:t>
            </a:fld>
            <a:endParaRPr lang="it-IT" kern="1200">
              <a:solidFill>
                <a:prstClr val="black">
                  <a:tint val="75000"/>
                </a:prstClr>
              </a:solidFill>
              <a:latin typeface="Calibri" panose="020F0502020204030204"/>
              <a:ea typeface="+mn-ea"/>
              <a:cs typeface="+mn-cs"/>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hangingPunct="1"/>
            <a:endParaRPr lang="it-IT" kern="1200">
              <a:solidFill>
                <a:prstClr val="black">
                  <a:tint val="75000"/>
                </a:prstClr>
              </a:solidFill>
              <a:latin typeface="Calibri" panose="020F0502020204030204"/>
              <a:ea typeface="+mn-ea"/>
              <a:cs typeface="+mn-cs"/>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hangingPunct="1"/>
            <a:fld id="{4543C1F2-8D5E-4D6B-ACF8-9433DDF2C408}" type="slidenum">
              <a:rPr lang="it-IT" kern="1200" smtClean="0">
                <a:solidFill>
                  <a:prstClr val="black">
                    <a:tint val="75000"/>
                  </a:prstClr>
                </a:solidFill>
                <a:latin typeface="Calibri" panose="020F0502020204030204"/>
                <a:ea typeface="+mn-ea"/>
                <a:cs typeface="+mn-cs"/>
              </a:rPr>
              <a:pPr hangingPunct="1"/>
              <a:t>‹N›</a:t>
            </a:fld>
            <a:endParaRPr lang="it-IT"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124799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image" Target="../media/image4.png"/><Relationship Id="rId1" Type="http://schemas.openxmlformats.org/officeDocument/2006/relationships/slideLayout" Target="../slideLayouts/slideLayout64.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t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7.xml"/><Relationship Id="rId4" Type="http://schemas.openxmlformats.org/officeDocument/2006/relationships/image" Target="../media/image40.emf"/></Relationships>
</file>

<file path=ppt/slides/_rels/slide3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10.xml"/><Relationship Id="rId5" Type="http://schemas.openxmlformats.org/officeDocument/2006/relationships/image" Target="../media/image47.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5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Layout" Target="../diagrams/layout2.xml"/><Relationship Id="rId7" Type="http://schemas.openxmlformats.org/officeDocument/2006/relationships/image" Target="../media/image55.png"/><Relationship Id="rId2" Type="http://schemas.openxmlformats.org/officeDocument/2006/relationships/diagramData" Target="../diagrams/data2.xml"/><Relationship Id="rId1" Type="http://schemas.openxmlformats.org/officeDocument/2006/relationships/slideLayout" Target="../slideLayouts/slideLayout5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9.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5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2D5DEF66-6759-448D-8467-704FA4A341A7}"/>
              </a:ext>
            </a:extLst>
          </p:cNvPr>
          <p:cNvPicPr>
            <a:picLocks noChangeAspect="1"/>
          </p:cNvPicPr>
          <p:nvPr/>
        </p:nvPicPr>
        <p:blipFill>
          <a:blip r:embed="rId2"/>
          <a:stretch>
            <a:fillRect/>
          </a:stretch>
        </p:blipFill>
        <p:spPr>
          <a:xfrm>
            <a:off x="5221148" y="409757"/>
            <a:ext cx="1749704" cy="682811"/>
          </a:xfrm>
          <a:prstGeom prst="rect">
            <a:avLst/>
          </a:prstGeom>
        </p:spPr>
      </p:pic>
      <p:pic>
        <p:nvPicPr>
          <p:cNvPr id="6" name="Immagine 5">
            <a:extLst>
              <a:ext uri="{FF2B5EF4-FFF2-40B4-BE49-F238E27FC236}">
                <a16:creationId xmlns:a16="http://schemas.microsoft.com/office/drawing/2014/main" xmlns="" id="{2FE5A3FE-4A83-4FC3-B725-DC297CC72D7F}"/>
              </a:ext>
            </a:extLst>
          </p:cNvPr>
          <p:cNvPicPr>
            <a:picLocks noChangeAspect="1"/>
          </p:cNvPicPr>
          <p:nvPr/>
        </p:nvPicPr>
        <p:blipFill>
          <a:blip r:embed="rId3"/>
          <a:stretch>
            <a:fillRect/>
          </a:stretch>
        </p:blipFill>
        <p:spPr>
          <a:xfrm>
            <a:off x="9631590" y="283057"/>
            <a:ext cx="1036410" cy="932769"/>
          </a:xfrm>
          <a:prstGeom prst="rect">
            <a:avLst/>
          </a:prstGeom>
        </p:spPr>
      </p:pic>
      <p:sp>
        <p:nvSpPr>
          <p:cNvPr id="7" name="CasellaDiTesto 6">
            <a:extLst>
              <a:ext uri="{FF2B5EF4-FFF2-40B4-BE49-F238E27FC236}">
                <a16:creationId xmlns:a16="http://schemas.microsoft.com/office/drawing/2014/main" xmlns="" id="{B0FFA7CE-EE5F-4706-9683-F49BEDA338F2}"/>
              </a:ext>
            </a:extLst>
          </p:cNvPr>
          <p:cNvSpPr txBox="1"/>
          <p:nvPr/>
        </p:nvSpPr>
        <p:spPr>
          <a:xfrm>
            <a:off x="3761782" y="1749917"/>
            <a:ext cx="8451004" cy="3262432"/>
          </a:xfrm>
          <a:prstGeom prst="rect">
            <a:avLst/>
          </a:prstGeom>
          <a:noFill/>
        </p:spPr>
        <p:txBody>
          <a:bodyPr wrap="square" rtlCol="0">
            <a:spAutoFit/>
          </a:bodyPr>
          <a:lstStyle/>
          <a:p>
            <a:pPr algn="ctr"/>
            <a:r>
              <a:rPr lang="it-IT" sz="3600" b="1" spc="150" dirty="0">
                <a:solidFill>
                  <a:schemeClr val="accent1">
                    <a:lumMod val="75000"/>
                  </a:schemeClr>
                </a:solidFill>
                <a:effectLst/>
                <a:latin typeface="Century Gothic" panose="020B0502020202020204" pitchFamily="34" charset="0"/>
                <a:ea typeface="Times New Roman" panose="02020603050405020304" pitchFamily="18" charset="0"/>
                <a:cs typeface="Tahoma" panose="020B0604030504040204" pitchFamily="34" charset="0"/>
              </a:rPr>
              <a:t>SCENARI NUOVI PER IL TURISMO</a:t>
            </a:r>
            <a:endParaRPr lang="it-IT" sz="1600" dirty="0">
              <a:solidFill>
                <a:schemeClr val="accent1">
                  <a:lumMod val="75000"/>
                </a:schemeClr>
              </a:solidFill>
              <a:effectLst/>
              <a:latin typeface="Times New Roman" panose="02020603050405020304" pitchFamily="18" charset="0"/>
              <a:ea typeface="Times New Roman" panose="02020603050405020304" pitchFamily="18" charset="0"/>
            </a:endParaRPr>
          </a:p>
          <a:p>
            <a:pPr algn="ctr"/>
            <a:endParaRPr lang="it-IT" sz="2000" b="1" cap="small" dirty="0">
              <a:effectLst/>
              <a:latin typeface="Century Gothic" panose="020B0502020202020204" pitchFamily="34" charset="0"/>
              <a:ea typeface="Times New Roman" panose="02020603050405020304" pitchFamily="18" charset="0"/>
              <a:cs typeface="Tahoma" panose="020B0604030504040204" pitchFamily="34" charset="0"/>
            </a:endParaRPr>
          </a:p>
          <a:p>
            <a:pPr algn="ctr"/>
            <a:r>
              <a:rPr lang="it-IT" sz="2800" b="1" cap="small" spc="100" dirty="0">
                <a:effectLst/>
                <a:latin typeface="Century Gothic" panose="020B0502020202020204" pitchFamily="34" charset="0"/>
                <a:ea typeface="Times New Roman" panose="02020603050405020304" pitchFamily="18" charset="0"/>
                <a:cs typeface="Tahoma" panose="020B0604030504040204" pitchFamily="34" charset="0"/>
              </a:rPr>
              <a:t>Analisi e tendenze per la ripartenza </a:t>
            </a:r>
          </a:p>
          <a:p>
            <a:pPr algn="ctr"/>
            <a:r>
              <a:rPr lang="it-IT" sz="2800" b="1" cap="small" spc="100" dirty="0">
                <a:effectLst/>
                <a:latin typeface="Century Gothic" panose="020B0502020202020204" pitchFamily="34" charset="0"/>
                <a:ea typeface="Times New Roman" panose="02020603050405020304" pitchFamily="18" charset="0"/>
                <a:cs typeface="Tahoma" panose="020B0604030504040204" pitchFamily="34" charset="0"/>
              </a:rPr>
              <a:t>nell’Area Metropolitana Bolognese</a:t>
            </a:r>
          </a:p>
          <a:p>
            <a:pPr algn="ctr"/>
            <a:endParaRPr lang="it-IT" sz="2000" b="1" cap="small" dirty="0">
              <a:solidFill>
                <a:schemeClr val="accent1">
                  <a:lumMod val="75000"/>
                </a:schemeClr>
              </a:solidFill>
              <a:latin typeface="Century Gothic" panose="020B0502020202020204" pitchFamily="34" charset="0"/>
              <a:ea typeface="Times New Roman" panose="02020603050405020304" pitchFamily="18" charset="0"/>
              <a:cs typeface="Tahoma" panose="020B0604030504040204" pitchFamily="34" charset="0"/>
            </a:endParaRPr>
          </a:p>
          <a:p>
            <a:pPr algn="ctr"/>
            <a:endParaRPr lang="it-IT" sz="2000" b="1" cap="small" dirty="0">
              <a:solidFill>
                <a:schemeClr val="accent1">
                  <a:lumMod val="75000"/>
                </a:schemeClr>
              </a:solidFill>
              <a:latin typeface="Century Gothic" panose="020B0502020202020204" pitchFamily="34" charset="0"/>
              <a:ea typeface="Times New Roman" panose="02020603050405020304" pitchFamily="18" charset="0"/>
              <a:cs typeface="Tahoma" panose="020B0604030504040204" pitchFamily="34" charset="0"/>
            </a:endParaRPr>
          </a:p>
          <a:p>
            <a:pPr algn="ctr"/>
            <a:endParaRPr lang="it-IT" sz="2000" b="1" cap="small" dirty="0">
              <a:solidFill>
                <a:schemeClr val="accent1">
                  <a:lumMod val="75000"/>
                </a:schemeClr>
              </a:solidFill>
              <a:latin typeface="Century Gothic" panose="020B0502020202020204" pitchFamily="34" charset="0"/>
              <a:ea typeface="Times New Roman" panose="02020603050405020304" pitchFamily="18" charset="0"/>
              <a:cs typeface="Tahoma" panose="020B0604030504040204" pitchFamily="34" charset="0"/>
            </a:endParaRPr>
          </a:p>
          <a:p>
            <a:pPr algn="ctr"/>
            <a:r>
              <a:rPr lang="it-IT" sz="2000" b="1" cap="small" dirty="0">
                <a:solidFill>
                  <a:schemeClr val="accent1">
                    <a:lumMod val="75000"/>
                  </a:schemeClr>
                </a:solidFill>
                <a:latin typeface="Century Gothic" panose="020B0502020202020204" pitchFamily="34" charset="0"/>
                <a:ea typeface="Times New Roman" panose="02020603050405020304" pitchFamily="18" charset="0"/>
                <a:cs typeface="Tahoma" panose="020B0604030504040204" pitchFamily="34" charset="0"/>
              </a:rPr>
              <a:t> </a:t>
            </a:r>
          </a:p>
          <a:p>
            <a:pPr algn="ctr"/>
            <a:r>
              <a:rPr lang="it-IT" sz="1400" b="1" dirty="0">
                <a:latin typeface="Century Gothic" panose="020B0502020202020204" pitchFamily="34" charset="0"/>
                <a:ea typeface="Times New Roman" panose="02020603050405020304" pitchFamily="18" charset="0"/>
                <a:cs typeface="Tahoma" panose="020B0604030504040204" pitchFamily="34" charset="0"/>
              </a:rPr>
              <a:t>Bologna, 24 novembre 2021 - </a:t>
            </a:r>
            <a:r>
              <a:rPr lang="it-IT" sz="1400" b="1" dirty="0" err="1">
                <a:latin typeface="Century Gothic" panose="020B0502020202020204" pitchFamily="34" charset="0"/>
                <a:ea typeface="Times New Roman" panose="02020603050405020304" pitchFamily="18" charset="0"/>
                <a:cs typeface="Tahoma" panose="020B0604030504040204" pitchFamily="34" charset="0"/>
              </a:rPr>
              <a:t>eXtraBo</a:t>
            </a:r>
            <a:r>
              <a:rPr lang="it-IT" sz="1400" b="1" dirty="0">
                <a:latin typeface="Century Gothic" panose="020B0502020202020204" pitchFamily="34" charset="0"/>
                <a:ea typeface="Times New Roman" panose="02020603050405020304" pitchFamily="18" charset="0"/>
                <a:cs typeface="Tahoma" panose="020B0604030504040204" pitchFamily="34" charset="0"/>
              </a:rPr>
              <a:t>, </a:t>
            </a:r>
            <a:r>
              <a:rPr lang="it-IT" sz="1200" b="1" dirty="0">
                <a:solidFill>
                  <a:srgbClr val="272727"/>
                </a:solidFill>
                <a:effectLst/>
                <a:latin typeface="Century Gothic" panose="020B0502020202020204" pitchFamily="34" charset="0"/>
              </a:rPr>
              <a:t>Piazza Nettuno 1/ab</a:t>
            </a:r>
            <a:endParaRPr lang="it-IT" sz="1400" b="1" dirty="0">
              <a:effectLst/>
              <a:latin typeface="Century Gothic" panose="020B0502020202020204" pitchFamily="34" charset="0"/>
              <a:ea typeface="Times New Roman" panose="02020603050405020304" pitchFamily="18" charset="0"/>
            </a:endParaRPr>
          </a:p>
        </p:txBody>
      </p:sp>
      <p:cxnSp>
        <p:nvCxnSpPr>
          <p:cNvPr id="15" name="Connettore diritto 14">
            <a:extLst>
              <a:ext uri="{FF2B5EF4-FFF2-40B4-BE49-F238E27FC236}">
                <a16:creationId xmlns:a16="http://schemas.microsoft.com/office/drawing/2014/main" xmlns="" id="{2BA0A802-2736-4458-BE3C-CFDFF6A70AD8}"/>
              </a:ext>
            </a:extLst>
          </p:cNvPr>
          <p:cNvCxnSpPr>
            <a:cxnSpLocks/>
          </p:cNvCxnSpPr>
          <p:nvPr/>
        </p:nvCxnSpPr>
        <p:spPr>
          <a:xfrm>
            <a:off x="4471416" y="5431808"/>
            <a:ext cx="703173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xmlns="" id="{92927C8B-EB07-4E45-9753-6660A590B67B}"/>
              </a:ext>
            </a:extLst>
          </p:cNvPr>
          <p:cNvSpPr txBox="1"/>
          <p:nvPr/>
        </p:nvSpPr>
        <p:spPr>
          <a:xfrm>
            <a:off x="3740996" y="5568298"/>
            <a:ext cx="8451004" cy="261610"/>
          </a:xfrm>
          <a:prstGeom prst="rect">
            <a:avLst/>
          </a:prstGeom>
          <a:noFill/>
        </p:spPr>
        <p:txBody>
          <a:bodyPr wrap="square" rtlCol="0">
            <a:spAutoFit/>
          </a:bodyPr>
          <a:lstStyle/>
          <a:p>
            <a:pPr algn="ctr"/>
            <a:r>
              <a:rPr lang="it-IT" sz="1100" dirty="0"/>
              <a:t>Con il contributo di:</a:t>
            </a:r>
          </a:p>
        </p:txBody>
      </p:sp>
      <p:pic>
        <p:nvPicPr>
          <p:cNvPr id="21" name="Immagine 20">
            <a:extLst>
              <a:ext uri="{FF2B5EF4-FFF2-40B4-BE49-F238E27FC236}">
                <a16:creationId xmlns:a16="http://schemas.microsoft.com/office/drawing/2014/main" xmlns="" id="{8274182D-FA21-4184-8207-DFD0923F5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6712" y="5975541"/>
            <a:ext cx="1541592" cy="500445"/>
          </a:xfrm>
          <a:prstGeom prst="rect">
            <a:avLst/>
          </a:prstGeom>
        </p:spPr>
      </p:pic>
      <p:pic>
        <p:nvPicPr>
          <p:cNvPr id="22" name="Immagine 21">
            <a:extLst>
              <a:ext uri="{FF2B5EF4-FFF2-40B4-BE49-F238E27FC236}">
                <a16:creationId xmlns:a16="http://schemas.microsoft.com/office/drawing/2014/main" xmlns="" id="{8D3D67CE-50E9-4559-A20D-68C26CFD67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9020" y="5934298"/>
            <a:ext cx="1214955" cy="564366"/>
          </a:xfrm>
          <a:prstGeom prst="rect">
            <a:avLst/>
          </a:prstGeom>
        </p:spPr>
      </p:pic>
      <p:pic>
        <p:nvPicPr>
          <p:cNvPr id="23" name="Immagine 22">
            <a:extLst>
              <a:ext uri="{FF2B5EF4-FFF2-40B4-BE49-F238E27FC236}">
                <a16:creationId xmlns:a16="http://schemas.microsoft.com/office/drawing/2014/main" xmlns="" id="{4CD23EC6-4BAB-4F8F-9F78-BB9129ADFB8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39113" y="6095755"/>
            <a:ext cx="1504950" cy="314325"/>
          </a:xfrm>
          <a:prstGeom prst="rect">
            <a:avLst/>
          </a:prstGeom>
          <a:noFill/>
          <a:ln>
            <a:noFill/>
          </a:ln>
        </p:spPr>
      </p:pic>
      <p:pic>
        <p:nvPicPr>
          <p:cNvPr id="3" name="Immagine 2">
            <a:extLst>
              <a:ext uri="{FF2B5EF4-FFF2-40B4-BE49-F238E27FC236}">
                <a16:creationId xmlns:a16="http://schemas.microsoft.com/office/drawing/2014/main" xmlns="" id="{216CD242-A6F7-4EB3-906D-17E02B3DBD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8939" y="502920"/>
            <a:ext cx="3291840" cy="58521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7988262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e 15"/>
          <p:cNvSpPr/>
          <p:nvPr/>
        </p:nvSpPr>
        <p:spPr>
          <a:xfrm>
            <a:off x="4776716" y="2920621"/>
            <a:ext cx="3152633" cy="1160060"/>
          </a:xfrm>
          <a:prstGeom prst="ellipse">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it-IT" sz="1800" b="0" i="0" u="none" strike="noStrike" cap="none" spc="0" normalizeH="0" baseline="0">
              <a:ln>
                <a:noFill/>
              </a:ln>
              <a:solidFill>
                <a:srgbClr val="000000"/>
              </a:solidFill>
              <a:effectLst/>
              <a:uFillTx/>
              <a:latin typeface="Segoe UI Light"/>
              <a:ea typeface="Segoe UI Light"/>
              <a:cs typeface="Segoe UI Light"/>
              <a:sym typeface="Segoe UI Light"/>
            </a:endParaRPr>
          </a:p>
        </p:txBody>
      </p:sp>
      <p:sp>
        <p:nvSpPr>
          <p:cNvPr id="4" name="Titolo 1">
            <a:extLst>
              <a:ext uri="{FF2B5EF4-FFF2-40B4-BE49-F238E27FC236}">
                <a16:creationId xmlns="" xmlns:a16="http://schemas.microsoft.com/office/drawing/2014/main" id="{A3E4F590-B226-416F-89A8-94A41623104C}"/>
              </a:ext>
            </a:extLst>
          </p:cNvPr>
          <p:cNvSpPr>
            <a:spLocks noGrp="1"/>
          </p:cNvSpPr>
          <p:nvPr>
            <p:ph type="title"/>
          </p:nvPr>
        </p:nvSpPr>
        <p:spPr>
          <a:xfrm>
            <a:off x="0" y="65360"/>
            <a:ext cx="12192000" cy="5355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r>
              <a:rPr lang="it-IT" sz="3200" b="1" dirty="0">
                <a:solidFill>
                  <a:srgbClr val="98B82F"/>
                </a:solidFill>
                <a:latin typeface="Avenir LT Std 45 Book" panose="020B0502020203020204" pitchFamily="34" charset="0"/>
              </a:rPr>
              <a:t>Alcuni segmenti turistici </a:t>
            </a:r>
            <a:r>
              <a:rPr lang="it-IT" sz="3200" b="1" dirty="0" smtClean="0">
                <a:solidFill>
                  <a:srgbClr val="98B82F"/>
                </a:solidFill>
                <a:latin typeface="Avenir LT Std 45 Book" panose="020B0502020203020204" pitchFamily="34" charset="0"/>
              </a:rPr>
              <a:t>in difficoltà ……………</a:t>
            </a:r>
            <a:endParaRPr lang="it-IT" sz="3200" b="1" dirty="0">
              <a:solidFill>
                <a:srgbClr val="98B82F"/>
              </a:solidFill>
              <a:latin typeface="Avenir LT Std 45 Book" panose="020B0502020203020204" pitchFamily="34" charset="0"/>
            </a:endParaRPr>
          </a:p>
        </p:txBody>
      </p:sp>
      <p:sp>
        <p:nvSpPr>
          <p:cNvPr id="6" name="Ovale 5"/>
          <p:cNvSpPr/>
          <p:nvPr/>
        </p:nvSpPr>
        <p:spPr>
          <a:xfrm>
            <a:off x="1257474" y="1012662"/>
            <a:ext cx="3939366" cy="124285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t-IT" sz="3600" b="1" i="1" dirty="0">
                <a:solidFill>
                  <a:srgbClr val="C00000"/>
                </a:solidFill>
              </a:rPr>
              <a:t>Turismo organizzato</a:t>
            </a:r>
          </a:p>
        </p:txBody>
      </p:sp>
      <p:sp>
        <p:nvSpPr>
          <p:cNvPr id="7" name="Ovale 6"/>
          <p:cNvSpPr/>
          <p:nvPr/>
        </p:nvSpPr>
        <p:spPr>
          <a:xfrm>
            <a:off x="7353818" y="1985989"/>
            <a:ext cx="3822192" cy="914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t-IT" sz="3600" b="1" i="1" dirty="0">
                <a:solidFill>
                  <a:schemeClr val="accent2">
                    <a:lumMod val="50000"/>
                  </a:schemeClr>
                </a:solidFill>
              </a:rPr>
              <a:t>Eventi </a:t>
            </a:r>
          </a:p>
          <a:p>
            <a:pPr algn="ctr"/>
            <a:r>
              <a:rPr lang="it-IT" b="1" i="1" dirty="0">
                <a:solidFill>
                  <a:schemeClr val="accent2">
                    <a:lumMod val="50000"/>
                  </a:schemeClr>
                </a:solidFill>
              </a:rPr>
              <a:t>(culturali, sportivi…..)</a:t>
            </a:r>
          </a:p>
        </p:txBody>
      </p:sp>
      <p:sp>
        <p:nvSpPr>
          <p:cNvPr id="8" name="Ovale 7"/>
          <p:cNvSpPr/>
          <p:nvPr/>
        </p:nvSpPr>
        <p:spPr>
          <a:xfrm>
            <a:off x="1257474" y="4010968"/>
            <a:ext cx="3328174" cy="914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t-IT" sz="3600" b="1" i="1" dirty="0">
                <a:solidFill>
                  <a:srgbClr val="002060"/>
                </a:solidFill>
              </a:rPr>
              <a:t>M.I.C.E.</a:t>
            </a:r>
          </a:p>
        </p:txBody>
      </p:sp>
      <p:sp>
        <p:nvSpPr>
          <p:cNvPr id="9" name="Ovale 8"/>
          <p:cNvSpPr/>
          <p:nvPr/>
        </p:nvSpPr>
        <p:spPr>
          <a:xfrm>
            <a:off x="7577328" y="4981566"/>
            <a:ext cx="3822192" cy="119063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t-IT" sz="3600" b="1" i="1" dirty="0">
                <a:solidFill>
                  <a:schemeClr val="accent3">
                    <a:lumMod val="50000"/>
                  </a:schemeClr>
                </a:solidFill>
              </a:rPr>
              <a:t>Turismo </a:t>
            </a:r>
            <a:r>
              <a:rPr lang="it-IT" sz="2400" b="1" i="1" dirty="0">
                <a:solidFill>
                  <a:schemeClr val="accent3">
                    <a:lumMod val="50000"/>
                  </a:schemeClr>
                </a:solidFill>
              </a:rPr>
              <a:t>intercontinentale</a:t>
            </a:r>
          </a:p>
        </p:txBody>
      </p:sp>
      <p:sp>
        <p:nvSpPr>
          <p:cNvPr id="10" name="Freccia bidirezionale orizzontale 9"/>
          <p:cNvSpPr/>
          <p:nvPr/>
        </p:nvSpPr>
        <p:spPr>
          <a:xfrm rot="802501">
            <a:off x="5332786" y="1402559"/>
            <a:ext cx="2261080" cy="45876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bidirezionale orizzontale 11"/>
          <p:cNvSpPr/>
          <p:nvPr/>
        </p:nvSpPr>
        <p:spPr>
          <a:xfrm rot="6145442">
            <a:off x="1871276" y="2944460"/>
            <a:ext cx="1650849" cy="41891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bidirezionale orizzontale 12"/>
          <p:cNvSpPr/>
          <p:nvPr/>
        </p:nvSpPr>
        <p:spPr>
          <a:xfrm rot="15801159">
            <a:off x="8753245" y="3751588"/>
            <a:ext cx="1942883" cy="50766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reccia bidirezionale orizzontale 13"/>
          <p:cNvSpPr/>
          <p:nvPr/>
        </p:nvSpPr>
        <p:spPr>
          <a:xfrm rot="881919">
            <a:off x="4622407" y="4967439"/>
            <a:ext cx="2655494" cy="45782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p:cNvSpPr/>
          <p:nvPr/>
        </p:nvSpPr>
        <p:spPr>
          <a:xfrm>
            <a:off x="440896" y="6222026"/>
            <a:ext cx="11751104" cy="523220"/>
          </a:xfrm>
          <a:prstGeom prst="rect">
            <a:avLst/>
          </a:prstGeom>
        </p:spPr>
        <p:txBody>
          <a:bodyPr wrap="square">
            <a:spAutoFit/>
          </a:bodyPr>
          <a:lstStyle/>
          <a:p>
            <a:pPr algn="ctr"/>
            <a:r>
              <a:rPr lang="it-IT" sz="2800" b="1" i="1" dirty="0">
                <a:solidFill>
                  <a:schemeClr val="accent6">
                    <a:lumMod val="50000"/>
                  </a:schemeClr>
                </a:solidFill>
                <a:latin typeface="ArialMT"/>
              </a:rPr>
              <a:t>Per una ripresa totale del settore…………….</a:t>
            </a:r>
            <a:endParaRPr lang="it-IT" sz="2800" b="1" i="1" dirty="0">
              <a:solidFill>
                <a:schemeClr val="accent6">
                  <a:lumMod val="50000"/>
                </a:schemeClr>
              </a:solidFill>
            </a:endParaRPr>
          </a:p>
        </p:txBody>
      </p:sp>
      <p:pic>
        <p:nvPicPr>
          <p:cNvPr id="2" name="Immagine 1"/>
          <p:cNvPicPr>
            <a:picLocks noChangeAspect="1"/>
          </p:cNvPicPr>
          <p:nvPr/>
        </p:nvPicPr>
        <p:blipFill>
          <a:blip r:embed="rId2"/>
          <a:stretch>
            <a:fillRect/>
          </a:stretch>
        </p:blipFill>
        <p:spPr>
          <a:xfrm>
            <a:off x="815376" y="1231582"/>
            <a:ext cx="955287" cy="648000"/>
          </a:xfrm>
          <a:prstGeom prst="rect">
            <a:avLst/>
          </a:prstGeom>
        </p:spPr>
      </p:pic>
      <p:pic>
        <p:nvPicPr>
          <p:cNvPr id="3" name="Immagine 2"/>
          <p:cNvPicPr>
            <a:picLocks noChangeAspect="1"/>
          </p:cNvPicPr>
          <p:nvPr/>
        </p:nvPicPr>
        <p:blipFill>
          <a:blip r:embed="rId3"/>
          <a:stretch>
            <a:fillRect/>
          </a:stretch>
        </p:blipFill>
        <p:spPr>
          <a:xfrm>
            <a:off x="10556583" y="5015865"/>
            <a:ext cx="1136334" cy="648000"/>
          </a:xfrm>
          <a:prstGeom prst="rect">
            <a:avLst/>
          </a:prstGeom>
        </p:spPr>
      </p:pic>
      <p:pic>
        <p:nvPicPr>
          <p:cNvPr id="5" name="Immagine 4"/>
          <p:cNvPicPr>
            <a:picLocks noChangeAspect="1"/>
          </p:cNvPicPr>
          <p:nvPr/>
        </p:nvPicPr>
        <p:blipFill>
          <a:blip r:embed="rId4"/>
          <a:stretch>
            <a:fillRect/>
          </a:stretch>
        </p:blipFill>
        <p:spPr>
          <a:xfrm>
            <a:off x="10530840" y="1950720"/>
            <a:ext cx="864000" cy="648000"/>
          </a:xfrm>
          <a:prstGeom prst="rect">
            <a:avLst/>
          </a:prstGeom>
        </p:spPr>
      </p:pic>
      <p:pic>
        <p:nvPicPr>
          <p:cNvPr id="18" name="Immagine 17"/>
          <p:cNvPicPr>
            <a:picLocks noChangeAspect="1"/>
          </p:cNvPicPr>
          <p:nvPr/>
        </p:nvPicPr>
        <p:blipFill>
          <a:blip r:embed="rId5"/>
          <a:stretch>
            <a:fillRect/>
          </a:stretch>
        </p:blipFill>
        <p:spPr>
          <a:xfrm>
            <a:off x="960122" y="4542472"/>
            <a:ext cx="1200343" cy="648000"/>
          </a:xfrm>
          <a:prstGeom prst="rect">
            <a:avLst/>
          </a:prstGeom>
        </p:spPr>
      </p:pic>
      <p:sp>
        <p:nvSpPr>
          <p:cNvPr id="11" name="Rettangolo 10"/>
          <p:cNvSpPr/>
          <p:nvPr/>
        </p:nvSpPr>
        <p:spPr>
          <a:xfrm>
            <a:off x="4954137" y="2998674"/>
            <a:ext cx="2729552" cy="1015663"/>
          </a:xfrm>
          <a:prstGeom prst="rect">
            <a:avLst/>
          </a:prstGeom>
        </p:spPr>
        <p:txBody>
          <a:bodyPr wrap="square">
            <a:spAutoFit/>
          </a:bodyPr>
          <a:lstStyle/>
          <a:p>
            <a:pPr algn="ctr"/>
            <a:r>
              <a:rPr lang="it-IT" sz="2000" b="1" dirty="0">
                <a:solidFill>
                  <a:srgbClr val="C00000"/>
                </a:solidFill>
                <a:latin typeface="Calibri" panose="020F0502020204030204" pitchFamily="34" charset="0"/>
                <a:ea typeface="SimSun" panose="02010600030101010101" pitchFamily="2" charset="-122"/>
              </a:rPr>
              <a:t>Grandi difficoltà delle imprese nel reperimento personale</a:t>
            </a:r>
            <a:endParaRPr lang="it-IT" sz="2000" dirty="0"/>
          </a:p>
        </p:txBody>
      </p:sp>
    </p:spTree>
    <p:extLst>
      <p:ext uri="{BB962C8B-B14F-4D97-AF65-F5344CB8AC3E}">
        <p14:creationId xmlns:p14="http://schemas.microsoft.com/office/powerpoint/2010/main" val="8676512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lide Number Placeholder 14"/>
          <p:cNvSpPr txBox="1">
            <a:spLocks noGrp="1"/>
          </p:cNvSpPr>
          <p:nvPr>
            <p:ph type="sldNum" sz="quarter" idx="4294967295"/>
          </p:nvPr>
        </p:nvSpPr>
        <p:spPr>
          <a:xfrm>
            <a:off x="11080191" y="6404292"/>
            <a:ext cx="273610"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
        <p:nvSpPr>
          <p:cNvPr id="315" name="Rectangle 1"/>
          <p:cNvSpPr/>
          <p:nvPr/>
        </p:nvSpPr>
        <p:spPr>
          <a:xfrm>
            <a:off x="0" y="266700"/>
            <a:ext cx="12192000" cy="552450"/>
          </a:xfrm>
          <a:prstGeom prst="rect">
            <a:avLst/>
          </a:prstGeom>
          <a:solidFill>
            <a:srgbClr val="3F3F3F"/>
          </a:solidFill>
          <a:ln w="12700">
            <a:miter lim="400000"/>
          </a:ln>
        </p:spPr>
        <p:txBody>
          <a:bodyPr lIns="45719" rIns="45719" anchor="ctr"/>
          <a:lstStyle/>
          <a:p>
            <a:pPr algn="ctr">
              <a:defRPr>
                <a:solidFill>
                  <a:srgbClr val="FFFFFF"/>
                </a:solidFill>
              </a:defRPr>
            </a:pPr>
            <a:endParaRPr/>
          </a:p>
        </p:txBody>
      </p:sp>
      <p:grpSp>
        <p:nvGrpSpPr>
          <p:cNvPr id="319" name="Group 7"/>
          <p:cNvGrpSpPr/>
          <p:nvPr/>
        </p:nvGrpSpPr>
        <p:grpSpPr>
          <a:xfrm>
            <a:off x="271463" y="171449"/>
            <a:ext cx="790576" cy="742951"/>
            <a:chOff x="0" y="0"/>
            <a:chExt cx="790575" cy="742950"/>
          </a:xfrm>
        </p:grpSpPr>
        <p:sp>
          <p:nvSpPr>
            <p:cNvPr id="316" name="Rectangle 2"/>
            <p:cNvSpPr/>
            <p:nvPr/>
          </p:nvSpPr>
          <p:spPr>
            <a:xfrm>
              <a:off x="-1" y="0"/>
              <a:ext cx="742951" cy="742950"/>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7" name="Right Triangle 4"/>
            <p:cNvSpPr/>
            <p:nvPr/>
          </p:nvSpPr>
          <p:spPr>
            <a:xfrm>
              <a:off x="742950" y="-1"/>
              <a:ext cx="47625"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8" name="Right Triangle 5"/>
            <p:cNvSpPr/>
            <p:nvPr/>
          </p:nvSpPr>
          <p:spPr>
            <a:xfrm rot="10800000" flipH="1">
              <a:off x="742950" y="647700"/>
              <a:ext cx="47625" cy="952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9" name="Rectangle 3"/>
          <p:cNvSpPr/>
          <p:nvPr/>
        </p:nvSpPr>
        <p:spPr>
          <a:xfrm>
            <a:off x="0" y="1684842"/>
            <a:ext cx="12192000" cy="3887031"/>
          </a:xfrm>
          <a:prstGeom prst="rect">
            <a:avLst/>
          </a:prstGeom>
          <a:solidFill>
            <a:srgbClr val="808080"/>
          </a:solidFill>
          <a:ln w="12700">
            <a:miter lim="400000"/>
          </a:ln>
        </p:spPr>
        <p:txBody>
          <a:bodyPr lIns="45719" rIns="45719" anchor="ctr"/>
          <a:lstStyle/>
          <a:p>
            <a:pPr algn="ctr">
              <a:defRPr>
                <a:solidFill>
                  <a:srgbClr val="FFFFFF"/>
                </a:solidFill>
              </a:defRPr>
            </a:pPr>
            <a:endParaRPr/>
          </a:p>
        </p:txBody>
      </p:sp>
      <p:sp>
        <p:nvSpPr>
          <p:cNvPr id="10" name="TextBox 7"/>
          <p:cNvSpPr txBox="1"/>
          <p:nvPr/>
        </p:nvSpPr>
        <p:spPr>
          <a:xfrm>
            <a:off x="2305099" y="2980657"/>
            <a:ext cx="7259157" cy="861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defRPr sz="2800">
                <a:solidFill>
                  <a:srgbClr val="FFFFFF"/>
                </a:solidFill>
              </a:defRPr>
            </a:pPr>
            <a:r>
              <a:rPr lang="it-IT" b="1" i="1" dirty="0" smtClean="0"/>
              <a:t>Analisi dati Camerali</a:t>
            </a:r>
          </a:p>
          <a:p>
            <a:pPr algn="ctr">
              <a:defRPr sz="2800">
                <a:solidFill>
                  <a:srgbClr val="FFFFFF"/>
                </a:solidFill>
              </a:defRPr>
            </a:pPr>
            <a:r>
              <a:rPr lang="it-IT" b="1" i="1" dirty="0" smtClean="0"/>
              <a:t>2015 - 2021</a:t>
            </a:r>
            <a:endParaRPr b="1" i="1" dirty="0"/>
          </a:p>
        </p:txBody>
      </p:sp>
      <p:sp>
        <p:nvSpPr>
          <p:cNvPr id="12" name="TextBox 6"/>
          <p:cNvSpPr txBox="1"/>
          <p:nvPr/>
        </p:nvSpPr>
        <p:spPr>
          <a:xfrm>
            <a:off x="1961832" y="327024"/>
            <a:ext cx="8268336"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sz="2800">
                <a:solidFill>
                  <a:srgbClr val="FFFFFF"/>
                </a:solidFill>
                <a:latin typeface="Century Gothic"/>
                <a:ea typeface="Century Gothic"/>
                <a:cs typeface="Century Gothic"/>
                <a:sym typeface="Century Gothic"/>
              </a:defRPr>
            </a:lvl1pPr>
          </a:lstStyle>
          <a:p>
            <a:r>
              <a:rPr dirty="0"/>
              <a:t>BOLOGNA: </a:t>
            </a:r>
            <a:r>
              <a:rPr lang="it-IT" dirty="0" smtClean="0"/>
              <a:t>scenari nuovi per il turismo</a:t>
            </a:r>
            <a:endParaRPr dirty="0"/>
          </a:p>
        </p:txBody>
      </p:sp>
    </p:spTree>
    <p:extLst>
      <p:ext uri="{BB962C8B-B14F-4D97-AF65-F5344CB8AC3E}">
        <p14:creationId xmlns:p14="http://schemas.microsoft.com/office/powerpoint/2010/main" val="1930152136"/>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 name="Slide Number Placeholder 14"/>
          <p:cNvSpPr txBox="1">
            <a:spLocks noGrp="1"/>
          </p:cNvSpPr>
          <p:nvPr>
            <p:ph type="sldNum" sz="quarter" idx="4294967295"/>
          </p:nvPr>
        </p:nvSpPr>
        <p:spPr>
          <a:xfrm>
            <a:off x="11164924" y="6404291"/>
            <a:ext cx="188874" cy="2692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a:t>
            </a:fld>
            <a:endParaRPr/>
          </a:p>
        </p:txBody>
      </p:sp>
      <p:sp>
        <p:nvSpPr>
          <p:cNvPr id="737" name="Rectangle 1"/>
          <p:cNvSpPr/>
          <p:nvPr/>
        </p:nvSpPr>
        <p:spPr>
          <a:xfrm>
            <a:off x="0" y="266700"/>
            <a:ext cx="12192000" cy="552450"/>
          </a:xfrm>
          <a:prstGeom prst="rect">
            <a:avLst/>
          </a:prstGeom>
          <a:solidFill>
            <a:srgbClr val="3F3F3F"/>
          </a:solidFill>
          <a:ln w="12700">
            <a:miter lim="400000"/>
          </a:ln>
        </p:spPr>
        <p:txBody>
          <a:bodyPr lIns="45718" tIns="45718" rIns="45718" bIns="45718" anchor="ctr"/>
          <a:lstStyle/>
          <a:p>
            <a:pPr algn="ctr">
              <a:defRPr>
                <a:solidFill>
                  <a:srgbClr val="FFFFFF"/>
                </a:solidFill>
                <a:latin typeface="Segoe UI Light"/>
                <a:ea typeface="Segoe UI Light"/>
                <a:cs typeface="Segoe UI Light"/>
                <a:sym typeface="Segoe UI Light"/>
              </a:defRPr>
            </a:pPr>
            <a:endParaRPr/>
          </a:p>
        </p:txBody>
      </p:sp>
      <p:grpSp>
        <p:nvGrpSpPr>
          <p:cNvPr id="741" name="Group 7"/>
          <p:cNvGrpSpPr/>
          <p:nvPr/>
        </p:nvGrpSpPr>
        <p:grpSpPr>
          <a:xfrm>
            <a:off x="271461" y="171447"/>
            <a:ext cx="790579" cy="742954"/>
            <a:chOff x="-1" y="-1"/>
            <a:chExt cx="790577" cy="742952"/>
          </a:xfrm>
        </p:grpSpPr>
        <p:sp>
          <p:nvSpPr>
            <p:cNvPr id="738" name="Rectangle 2"/>
            <p:cNvSpPr/>
            <p:nvPr/>
          </p:nvSpPr>
          <p:spPr>
            <a:xfrm>
              <a:off x="-2" y="-1"/>
              <a:ext cx="742954" cy="742953"/>
            </a:xfrm>
            <a:prstGeom prst="rect">
              <a:avLst/>
            </a:prstGeom>
            <a:solidFill>
              <a:schemeClr val="accent2"/>
            </a:solidFill>
            <a:ln w="12700" cap="flat">
              <a:noFill/>
              <a:miter lim="400000"/>
            </a:ln>
            <a:effectLst/>
          </p:spPr>
          <p:txBody>
            <a:bodyPr wrap="square" lIns="45718" tIns="45718" rIns="45718" bIns="45718" numCol="1" anchor="ctr">
              <a:noAutofit/>
            </a:bodyPr>
            <a:lstStyle/>
            <a:p>
              <a:pPr algn="ctr">
                <a:defRPr>
                  <a:solidFill>
                    <a:srgbClr val="FFFFFF"/>
                  </a:solidFill>
                  <a:latin typeface="Segoe UI Light"/>
                  <a:ea typeface="Segoe UI Light"/>
                  <a:cs typeface="Segoe UI Light"/>
                  <a:sym typeface="Segoe UI Light"/>
                </a:defRPr>
              </a:pPr>
              <a:endParaRPr/>
            </a:p>
          </p:txBody>
        </p:sp>
        <p:sp>
          <p:nvSpPr>
            <p:cNvPr id="739" name="Right Triangle 4"/>
            <p:cNvSpPr/>
            <p:nvPr/>
          </p:nvSpPr>
          <p:spPr>
            <a:xfrm>
              <a:off x="742950" y="-2"/>
              <a:ext cx="47627" cy="952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8" tIns="45718" rIns="45718" bIns="45718" numCol="1" anchor="ctr">
              <a:noAutofit/>
            </a:bodyPr>
            <a:lstStyle/>
            <a:p>
              <a:pPr algn="ctr">
                <a:defRPr>
                  <a:solidFill>
                    <a:srgbClr val="FFFFFF"/>
                  </a:solidFill>
                  <a:latin typeface="Segoe UI Light"/>
                  <a:ea typeface="Segoe UI Light"/>
                  <a:cs typeface="Segoe UI Light"/>
                  <a:sym typeface="Segoe UI Light"/>
                </a:defRPr>
              </a:pPr>
              <a:endParaRPr/>
            </a:p>
          </p:txBody>
        </p:sp>
        <p:sp>
          <p:nvSpPr>
            <p:cNvPr id="740" name="Right Triangle 5"/>
            <p:cNvSpPr/>
            <p:nvPr/>
          </p:nvSpPr>
          <p:spPr>
            <a:xfrm rot="10800000" flipH="1">
              <a:off x="742950" y="647700"/>
              <a:ext cx="47627" cy="9525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8" tIns="45718" rIns="45718" bIns="45718" numCol="1" anchor="ctr">
              <a:noAutofit/>
            </a:bodyPr>
            <a:lstStyle/>
            <a:p>
              <a:pPr algn="ctr">
                <a:defRPr>
                  <a:solidFill>
                    <a:srgbClr val="FFFFFF"/>
                  </a:solidFill>
                  <a:latin typeface="Segoe UI Light"/>
                  <a:ea typeface="Segoe UI Light"/>
                  <a:cs typeface="Segoe UI Light"/>
                  <a:sym typeface="Segoe UI Light"/>
                </a:defRPr>
              </a:pPr>
              <a:endParaRPr/>
            </a:p>
          </p:txBody>
        </p:sp>
      </p:grpSp>
      <p:sp>
        <p:nvSpPr>
          <p:cNvPr id="742" name="I numeri delle Unità Operative nella città metropolitana che fa capo a Bologna, raccontano, per il secondo trimestre del 2021, su un totale di 106.502 soggetti, un’area dove prevale il commercio (25% delle UO), seguito dalle costruzioni (14%) e dalla att"/>
          <p:cNvSpPr txBox="1"/>
          <p:nvPr/>
        </p:nvSpPr>
        <p:spPr>
          <a:xfrm>
            <a:off x="6655422" y="2386177"/>
            <a:ext cx="5536578" cy="32932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defRPr sz="1600">
                <a:solidFill>
                  <a:srgbClr val="535353"/>
                </a:solidFill>
              </a:defRPr>
            </a:pPr>
            <a:r>
              <a:rPr dirty="0"/>
              <a:t>Le </a:t>
            </a:r>
            <a:r>
              <a:rPr dirty="0" err="1"/>
              <a:t>unità</a:t>
            </a:r>
            <a:r>
              <a:rPr dirty="0"/>
              <a:t> operative </a:t>
            </a:r>
            <a:r>
              <a:rPr dirty="0" err="1"/>
              <a:t>nel</a:t>
            </a:r>
            <a:r>
              <a:rPr dirty="0"/>
              <a:t> </a:t>
            </a:r>
            <a:r>
              <a:rPr dirty="0" err="1"/>
              <a:t>comune</a:t>
            </a:r>
            <a:r>
              <a:rPr dirty="0"/>
              <a:t> di Bologna </a:t>
            </a:r>
            <a:r>
              <a:rPr dirty="0" err="1"/>
              <a:t>nel</a:t>
            </a:r>
            <a:r>
              <a:rPr dirty="0"/>
              <a:t> secondo </a:t>
            </a:r>
            <a:r>
              <a:rPr dirty="0" err="1"/>
              <a:t>trimestre</a:t>
            </a:r>
            <a:r>
              <a:rPr dirty="0"/>
              <a:t> </a:t>
            </a:r>
            <a:r>
              <a:rPr dirty="0" smtClean="0"/>
              <a:t>202</a:t>
            </a:r>
            <a:r>
              <a:rPr lang="it-IT" dirty="0" smtClean="0"/>
              <a:t>1</a:t>
            </a:r>
            <a:r>
              <a:rPr dirty="0" smtClean="0"/>
              <a:t> </a:t>
            </a:r>
            <a:r>
              <a:rPr dirty="0" err="1"/>
              <a:t>erano</a:t>
            </a:r>
            <a:r>
              <a:rPr dirty="0"/>
              <a:t> 41.489. É </a:t>
            </a:r>
            <a:r>
              <a:rPr dirty="0" err="1"/>
              <a:t>un’area</a:t>
            </a:r>
            <a:r>
              <a:rPr dirty="0"/>
              <a:t> dove </a:t>
            </a:r>
            <a:r>
              <a:rPr dirty="0" err="1"/>
              <a:t>prevale</a:t>
            </a:r>
            <a:r>
              <a:rPr dirty="0"/>
              <a:t> </a:t>
            </a:r>
            <a:r>
              <a:rPr dirty="0" err="1"/>
              <a:t>il</a:t>
            </a:r>
            <a:r>
              <a:rPr dirty="0"/>
              <a:t> </a:t>
            </a:r>
            <a:r>
              <a:rPr dirty="0" err="1"/>
              <a:t>commercio</a:t>
            </a:r>
            <a:r>
              <a:rPr dirty="0"/>
              <a:t> (27% </a:t>
            </a:r>
            <a:r>
              <a:rPr dirty="0" err="1"/>
              <a:t>delle</a:t>
            </a:r>
            <a:r>
              <a:rPr dirty="0"/>
              <a:t> UO), </a:t>
            </a:r>
            <a:r>
              <a:rPr dirty="0" err="1"/>
              <a:t>seguito</a:t>
            </a:r>
            <a:r>
              <a:rPr dirty="0"/>
              <a:t> </a:t>
            </a:r>
            <a:r>
              <a:rPr dirty="0" err="1"/>
              <a:t>dalle</a:t>
            </a:r>
            <a:r>
              <a:rPr dirty="0"/>
              <a:t> </a:t>
            </a:r>
            <a:r>
              <a:rPr dirty="0" err="1"/>
              <a:t>costruzioni</a:t>
            </a:r>
            <a:r>
              <a:rPr dirty="0"/>
              <a:t> (11%). Un panorama </a:t>
            </a:r>
            <a:r>
              <a:rPr dirty="0" err="1"/>
              <a:t>che</a:t>
            </a:r>
            <a:r>
              <a:rPr dirty="0"/>
              <a:t>, </a:t>
            </a:r>
            <a:r>
              <a:rPr dirty="0" err="1"/>
              <a:t>nel</a:t>
            </a:r>
            <a:r>
              <a:rPr dirty="0"/>
              <a:t> </a:t>
            </a:r>
            <a:r>
              <a:rPr dirty="0" err="1"/>
              <a:t>medio</a:t>
            </a:r>
            <a:r>
              <a:rPr dirty="0"/>
              <a:t> </a:t>
            </a:r>
            <a:r>
              <a:rPr dirty="0" err="1"/>
              <a:t>termine</a:t>
            </a:r>
            <a:r>
              <a:rPr dirty="0"/>
              <a:t>, </a:t>
            </a:r>
            <a:r>
              <a:rPr dirty="0" err="1"/>
              <a:t>mostra</a:t>
            </a:r>
            <a:r>
              <a:rPr dirty="0"/>
              <a:t> la </a:t>
            </a:r>
            <a:r>
              <a:rPr dirty="0" err="1"/>
              <a:t>diminuzione</a:t>
            </a:r>
            <a:r>
              <a:rPr dirty="0"/>
              <a:t> del peso del </a:t>
            </a:r>
            <a:r>
              <a:rPr dirty="0" err="1"/>
              <a:t>commercio</a:t>
            </a:r>
            <a:r>
              <a:rPr dirty="0"/>
              <a:t> di due </a:t>
            </a:r>
            <a:r>
              <a:rPr dirty="0" err="1"/>
              <a:t>punti</a:t>
            </a:r>
            <a:r>
              <a:rPr dirty="0"/>
              <a:t> </a:t>
            </a:r>
            <a:r>
              <a:rPr dirty="0" err="1"/>
              <a:t>percentuali</a:t>
            </a:r>
            <a:r>
              <a:rPr dirty="0"/>
              <a:t>, </a:t>
            </a:r>
            <a:r>
              <a:rPr dirty="0" err="1"/>
              <a:t>mentre</a:t>
            </a:r>
            <a:r>
              <a:rPr dirty="0"/>
              <a:t> </a:t>
            </a:r>
            <a:r>
              <a:rPr dirty="0" err="1"/>
              <a:t>aumenta</a:t>
            </a:r>
            <a:r>
              <a:rPr dirty="0"/>
              <a:t> </a:t>
            </a:r>
            <a:r>
              <a:rPr dirty="0" err="1"/>
              <a:t>il</a:t>
            </a:r>
            <a:r>
              <a:rPr dirty="0"/>
              <a:t> peso </a:t>
            </a:r>
            <a:r>
              <a:rPr dirty="0" err="1"/>
              <a:t>dei</a:t>
            </a:r>
            <a:r>
              <a:rPr dirty="0"/>
              <a:t> due </a:t>
            </a:r>
            <a:r>
              <a:rPr dirty="0" err="1"/>
              <a:t>settori</a:t>
            </a:r>
            <a:r>
              <a:rPr dirty="0"/>
              <a:t> </a:t>
            </a:r>
            <a:r>
              <a:rPr dirty="0" err="1"/>
              <a:t>che</a:t>
            </a:r>
            <a:r>
              <a:rPr dirty="0"/>
              <a:t> </a:t>
            </a:r>
            <a:r>
              <a:rPr dirty="0" err="1"/>
              <a:t>caratterizzano</a:t>
            </a:r>
            <a:r>
              <a:rPr dirty="0"/>
              <a:t> </a:t>
            </a:r>
            <a:r>
              <a:rPr dirty="0" err="1"/>
              <a:t>i</a:t>
            </a:r>
            <a:r>
              <a:rPr dirty="0"/>
              <a:t> </a:t>
            </a:r>
            <a:r>
              <a:rPr dirty="0" err="1"/>
              <a:t>servizi</a:t>
            </a:r>
            <a:r>
              <a:rPr dirty="0"/>
              <a:t> </a:t>
            </a:r>
            <a:r>
              <a:rPr dirty="0" err="1"/>
              <a:t>specifici</a:t>
            </a:r>
            <a:r>
              <a:rPr dirty="0"/>
              <a:t> </a:t>
            </a:r>
            <a:r>
              <a:rPr dirty="0" err="1"/>
              <a:t>legati</a:t>
            </a:r>
            <a:r>
              <a:rPr dirty="0"/>
              <a:t> al </a:t>
            </a:r>
            <a:r>
              <a:rPr dirty="0" err="1"/>
              <a:t>turismo</a:t>
            </a:r>
            <a:r>
              <a:rPr dirty="0"/>
              <a:t>: </a:t>
            </a:r>
          </a:p>
          <a:p>
            <a:pPr marL="160421" indent="-160421">
              <a:buSzPct val="100000"/>
              <a:buChar char="•"/>
              <a:defRPr sz="1600">
                <a:solidFill>
                  <a:srgbClr val="535353"/>
                </a:solidFill>
              </a:defRPr>
            </a:pPr>
            <a:r>
              <a:rPr lang="it-IT" dirty="0" smtClean="0"/>
              <a:t>Il settore </a:t>
            </a:r>
            <a:r>
              <a:rPr dirty="0" err="1" smtClean="0"/>
              <a:t>Attività</a:t>
            </a:r>
            <a:r>
              <a:rPr dirty="0" smtClean="0"/>
              <a:t> </a:t>
            </a:r>
            <a:r>
              <a:rPr dirty="0" err="1"/>
              <a:t>dei</a:t>
            </a:r>
            <a:r>
              <a:rPr dirty="0"/>
              <a:t> </a:t>
            </a:r>
            <a:r>
              <a:rPr dirty="0" err="1"/>
              <a:t>servizi</a:t>
            </a:r>
            <a:r>
              <a:rPr dirty="0"/>
              <a:t> di </a:t>
            </a:r>
            <a:r>
              <a:rPr dirty="0" err="1"/>
              <a:t>alloggio</a:t>
            </a:r>
            <a:r>
              <a:rPr dirty="0"/>
              <a:t> e di </a:t>
            </a:r>
            <a:r>
              <a:rPr dirty="0" err="1"/>
              <a:t>ristorazione</a:t>
            </a:r>
            <a:r>
              <a:rPr dirty="0"/>
              <a:t> </a:t>
            </a:r>
            <a:r>
              <a:rPr dirty="0" err="1"/>
              <a:t>cresce</a:t>
            </a:r>
            <a:r>
              <a:rPr dirty="0"/>
              <a:t> dal 9,1% al 10,4%, </a:t>
            </a:r>
            <a:r>
              <a:rPr dirty="0" err="1"/>
              <a:t>aumentando</a:t>
            </a:r>
            <a:r>
              <a:rPr dirty="0"/>
              <a:t> del 17,3% le UO;</a:t>
            </a:r>
          </a:p>
          <a:p>
            <a:pPr marL="160421" indent="-160421">
              <a:buSzPct val="100000"/>
              <a:buChar char="•"/>
              <a:defRPr sz="1600">
                <a:solidFill>
                  <a:srgbClr val="535353"/>
                </a:solidFill>
              </a:defRPr>
            </a:pPr>
            <a:r>
              <a:rPr lang="it-IT" dirty="0" smtClean="0"/>
              <a:t>Il settore </a:t>
            </a:r>
            <a:r>
              <a:rPr dirty="0" err="1" smtClean="0"/>
              <a:t>Noleggio</a:t>
            </a:r>
            <a:r>
              <a:rPr dirty="0"/>
              <a:t>, </a:t>
            </a:r>
            <a:r>
              <a:rPr dirty="0" err="1"/>
              <a:t>agenzie</a:t>
            </a:r>
            <a:r>
              <a:rPr dirty="0"/>
              <a:t> di </a:t>
            </a:r>
            <a:r>
              <a:rPr dirty="0" err="1"/>
              <a:t>viaggio</a:t>
            </a:r>
            <a:r>
              <a:rPr dirty="0"/>
              <a:t>, </a:t>
            </a:r>
            <a:r>
              <a:rPr dirty="0" err="1"/>
              <a:t>servizi</a:t>
            </a:r>
            <a:r>
              <a:rPr dirty="0"/>
              <a:t> di </a:t>
            </a:r>
            <a:r>
              <a:rPr dirty="0" err="1"/>
              <a:t>supporto</a:t>
            </a:r>
            <a:r>
              <a:rPr dirty="0"/>
              <a:t> </a:t>
            </a:r>
            <a:r>
              <a:rPr dirty="0" err="1"/>
              <a:t>alle</a:t>
            </a:r>
            <a:r>
              <a:rPr dirty="0"/>
              <a:t> </a:t>
            </a:r>
            <a:r>
              <a:rPr dirty="0" err="1"/>
              <a:t>imprese</a:t>
            </a:r>
            <a:r>
              <a:rPr dirty="0"/>
              <a:t>, </a:t>
            </a:r>
            <a:r>
              <a:rPr dirty="0" err="1"/>
              <a:t>cresce</a:t>
            </a:r>
            <a:r>
              <a:rPr dirty="0"/>
              <a:t> del 13,3% </a:t>
            </a:r>
            <a:r>
              <a:rPr dirty="0" err="1"/>
              <a:t>passando</a:t>
            </a:r>
            <a:r>
              <a:rPr dirty="0"/>
              <a:t> dal </a:t>
            </a:r>
            <a:r>
              <a:rPr dirty="0" smtClean="0"/>
              <a:t>4,8% </a:t>
            </a:r>
            <a:r>
              <a:rPr dirty="0"/>
              <a:t>al 5,3%.</a:t>
            </a:r>
          </a:p>
          <a:p>
            <a:pPr>
              <a:defRPr sz="1600">
                <a:solidFill>
                  <a:srgbClr val="535353"/>
                </a:solidFill>
              </a:defRPr>
            </a:pPr>
            <a:r>
              <a:rPr dirty="0"/>
              <a:t>Le </a:t>
            </a:r>
            <a:r>
              <a:rPr dirty="0" err="1"/>
              <a:t>unità</a:t>
            </a:r>
            <a:r>
              <a:rPr dirty="0"/>
              <a:t> </a:t>
            </a:r>
            <a:r>
              <a:rPr dirty="0" err="1"/>
              <a:t>locali</a:t>
            </a:r>
            <a:r>
              <a:rPr dirty="0"/>
              <a:t> del </a:t>
            </a:r>
            <a:r>
              <a:rPr dirty="0" err="1"/>
              <a:t>settore</a:t>
            </a:r>
            <a:r>
              <a:rPr dirty="0"/>
              <a:t> I </a:t>
            </a:r>
            <a:r>
              <a:rPr dirty="0" err="1"/>
              <a:t>sono</a:t>
            </a:r>
            <a:r>
              <a:rPr dirty="0"/>
              <a:t> le </a:t>
            </a:r>
            <a:r>
              <a:rPr dirty="0" err="1"/>
              <a:t>terze</a:t>
            </a:r>
            <a:r>
              <a:rPr dirty="0"/>
              <a:t> per </a:t>
            </a:r>
            <a:r>
              <a:rPr dirty="0" err="1"/>
              <a:t>crescita</a:t>
            </a:r>
            <a:r>
              <a:rPr dirty="0"/>
              <a:t> </a:t>
            </a:r>
            <a:r>
              <a:rPr dirty="0" err="1"/>
              <a:t>dopo</a:t>
            </a:r>
            <a:r>
              <a:rPr dirty="0"/>
              <a:t> </a:t>
            </a:r>
            <a:r>
              <a:rPr dirty="0" err="1"/>
              <a:t>Sanità</a:t>
            </a:r>
            <a:r>
              <a:rPr dirty="0"/>
              <a:t> e </a:t>
            </a:r>
            <a:r>
              <a:rPr dirty="0" err="1"/>
              <a:t>Assistenza</a:t>
            </a:r>
            <a:r>
              <a:rPr dirty="0"/>
              <a:t> </a:t>
            </a:r>
            <a:r>
              <a:rPr dirty="0" err="1"/>
              <a:t>sociale</a:t>
            </a:r>
            <a:r>
              <a:rPr dirty="0"/>
              <a:t> e </a:t>
            </a:r>
            <a:r>
              <a:rPr dirty="0" err="1"/>
              <a:t>Istruzione</a:t>
            </a:r>
            <a:endParaRPr dirty="0"/>
          </a:p>
        </p:txBody>
      </p:sp>
      <p:sp>
        <p:nvSpPr>
          <p:cNvPr id="743" name="Le UO: il quadro della Città Metropolitana"/>
          <p:cNvSpPr txBox="1"/>
          <p:nvPr/>
        </p:nvSpPr>
        <p:spPr>
          <a:xfrm>
            <a:off x="4729023" y="875318"/>
            <a:ext cx="2733954" cy="370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a:latin typeface="Segoe UI Light"/>
                <a:ea typeface="Segoe UI Light"/>
                <a:cs typeface="Segoe UI Light"/>
                <a:sym typeface="Segoe UI Light"/>
              </a:defRPr>
            </a:pPr>
            <a:r>
              <a:rPr dirty="0"/>
              <a:t>Le UO e </a:t>
            </a:r>
            <a:r>
              <a:rPr dirty="0" err="1"/>
              <a:t>i</a:t>
            </a:r>
            <a:r>
              <a:rPr dirty="0"/>
              <a:t> </a:t>
            </a:r>
            <a:r>
              <a:rPr dirty="0" err="1"/>
              <a:t>settori</a:t>
            </a:r>
            <a:r>
              <a:rPr dirty="0"/>
              <a:t> di </a:t>
            </a:r>
            <a:r>
              <a:rPr dirty="0" err="1"/>
              <a:t>attività</a:t>
            </a:r>
            <a:endParaRPr dirty="0"/>
          </a:p>
        </p:txBody>
      </p:sp>
      <p:sp>
        <p:nvSpPr>
          <p:cNvPr id="744" name="Fonte Unioncamere"/>
          <p:cNvSpPr txBox="1"/>
          <p:nvPr/>
        </p:nvSpPr>
        <p:spPr>
          <a:xfrm>
            <a:off x="336221" y="6416993"/>
            <a:ext cx="1217167" cy="243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000">
                <a:latin typeface="Segoe UI Light"/>
                <a:ea typeface="Segoe UI Light"/>
                <a:cs typeface="Segoe UI Light"/>
                <a:sym typeface="Segoe UI Light"/>
              </a:defRPr>
            </a:lvl1pPr>
          </a:lstStyle>
          <a:p>
            <a:r>
              <a:t>Fonte Unioncamere</a:t>
            </a:r>
          </a:p>
        </p:txBody>
      </p:sp>
      <p:sp>
        <p:nvSpPr>
          <p:cNvPr id="745" name="Distribuzione delle UO per settore e comprensorio - 2º trimestre 2021"/>
          <p:cNvSpPr txBox="1"/>
          <p:nvPr/>
        </p:nvSpPr>
        <p:spPr>
          <a:xfrm>
            <a:off x="4600702" y="1108087"/>
            <a:ext cx="2990595" cy="320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500">
                <a:latin typeface="Segoe UI Light"/>
                <a:ea typeface="Segoe UI Light"/>
                <a:cs typeface="Segoe UI Light"/>
                <a:sym typeface="Segoe UI Light"/>
              </a:defRPr>
            </a:lvl1pPr>
          </a:lstStyle>
          <a:p>
            <a:r>
              <a:t>Distribuzione delle UO per settore</a:t>
            </a:r>
          </a:p>
        </p:txBody>
      </p:sp>
      <p:sp>
        <p:nvSpPr>
          <p:cNvPr id="746" name="TextBox 6"/>
          <p:cNvSpPr txBox="1"/>
          <p:nvPr/>
        </p:nvSpPr>
        <p:spPr>
          <a:xfrm>
            <a:off x="1961831" y="327024"/>
            <a:ext cx="8268336"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ctr">
              <a:defRPr sz="2800">
                <a:solidFill>
                  <a:srgbClr val="FFFFFF"/>
                </a:solidFill>
                <a:latin typeface="Century Gothic"/>
                <a:ea typeface="Century Gothic"/>
                <a:cs typeface="Century Gothic"/>
                <a:sym typeface="Century Gothic"/>
              </a:defRPr>
            </a:pPr>
            <a:r>
              <a:t>BOLOGNA: scenari nuovi per il turismo</a:t>
            </a:r>
          </a:p>
        </p:txBody>
      </p:sp>
      <p:pic>
        <p:nvPicPr>
          <p:cNvPr id="747" name="Immagine" descr="Immagine"/>
          <p:cNvPicPr>
            <a:picLocks noChangeAspect="1"/>
          </p:cNvPicPr>
          <p:nvPr/>
        </p:nvPicPr>
        <p:blipFill>
          <a:blip r:embed="rId2">
            <a:extLst/>
          </a:blip>
          <a:stretch>
            <a:fillRect/>
          </a:stretch>
        </p:blipFill>
        <p:spPr>
          <a:xfrm>
            <a:off x="260167" y="1566257"/>
            <a:ext cx="5975506" cy="4750797"/>
          </a:xfrm>
          <a:prstGeom prst="rect">
            <a:avLst/>
          </a:prstGeom>
          <a:ln w="12700">
            <a:miter lim="400000"/>
          </a:ln>
        </p:spPr>
      </p:pic>
    </p:spTree>
    <p:extLst>
      <p:ext uri="{BB962C8B-B14F-4D97-AF65-F5344CB8AC3E}">
        <p14:creationId xmlns:p14="http://schemas.microsoft.com/office/powerpoint/2010/main" val="3655719123"/>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Rectangle 1"/>
          <p:cNvSpPr/>
          <p:nvPr/>
        </p:nvSpPr>
        <p:spPr>
          <a:xfrm>
            <a:off x="0" y="266700"/>
            <a:ext cx="12192000" cy="552450"/>
          </a:xfrm>
          <a:prstGeom prst="rect">
            <a:avLst/>
          </a:prstGeom>
          <a:solidFill>
            <a:srgbClr val="3F3F3F"/>
          </a:solidFill>
          <a:ln w="12700">
            <a:miter lim="400000"/>
          </a:ln>
        </p:spPr>
        <p:txBody>
          <a:bodyPr lIns="45718" tIns="45718" rIns="45718" bIns="45718" anchor="ctr"/>
          <a:lstStyle/>
          <a:p>
            <a:pPr algn="ctr">
              <a:defRPr>
                <a:solidFill>
                  <a:srgbClr val="FFFFFF"/>
                </a:solidFill>
                <a:latin typeface="Segoe UI Light"/>
                <a:ea typeface="Segoe UI Light"/>
                <a:cs typeface="Segoe UI Light"/>
                <a:sym typeface="Segoe UI Light"/>
              </a:defRPr>
            </a:pPr>
            <a:endParaRPr/>
          </a:p>
        </p:txBody>
      </p:sp>
      <p:grpSp>
        <p:nvGrpSpPr>
          <p:cNvPr id="753" name="Group 7"/>
          <p:cNvGrpSpPr/>
          <p:nvPr/>
        </p:nvGrpSpPr>
        <p:grpSpPr>
          <a:xfrm>
            <a:off x="271461" y="171447"/>
            <a:ext cx="790579" cy="742954"/>
            <a:chOff x="-1" y="-1"/>
            <a:chExt cx="790577" cy="742952"/>
          </a:xfrm>
        </p:grpSpPr>
        <p:sp>
          <p:nvSpPr>
            <p:cNvPr id="750" name="Rectangle 2"/>
            <p:cNvSpPr/>
            <p:nvPr/>
          </p:nvSpPr>
          <p:spPr>
            <a:xfrm>
              <a:off x="-2" y="-1"/>
              <a:ext cx="742954" cy="742953"/>
            </a:xfrm>
            <a:prstGeom prst="rect">
              <a:avLst/>
            </a:prstGeom>
            <a:solidFill>
              <a:schemeClr val="accent2"/>
            </a:solidFill>
            <a:ln w="12700" cap="flat">
              <a:noFill/>
              <a:miter lim="400000"/>
            </a:ln>
            <a:effectLst/>
          </p:spPr>
          <p:txBody>
            <a:bodyPr wrap="square" lIns="45718" tIns="45718" rIns="45718" bIns="45718" numCol="1" anchor="ctr">
              <a:noAutofit/>
            </a:bodyPr>
            <a:lstStyle/>
            <a:p>
              <a:pPr algn="ctr">
                <a:defRPr>
                  <a:solidFill>
                    <a:srgbClr val="FFFFFF"/>
                  </a:solidFill>
                  <a:latin typeface="Segoe UI Light"/>
                  <a:ea typeface="Segoe UI Light"/>
                  <a:cs typeface="Segoe UI Light"/>
                  <a:sym typeface="Segoe UI Light"/>
                </a:defRPr>
              </a:pPr>
              <a:endParaRPr/>
            </a:p>
          </p:txBody>
        </p:sp>
        <p:sp>
          <p:nvSpPr>
            <p:cNvPr id="751" name="Right Triangle 4"/>
            <p:cNvSpPr/>
            <p:nvPr/>
          </p:nvSpPr>
          <p:spPr>
            <a:xfrm>
              <a:off x="742950" y="-2"/>
              <a:ext cx="47627" cy="952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8" tIns="45718" rIns="45718" bIns="45718" numCol="1" anchor="ctr">
              <a:noAutofit/>
            </a:bodyPr>
            <a:lstStyle/>
            <a:p>
              <a:pPr algn="ctr">
                <a:defRPr>
                  <a:solidFill>
                    <a:srgbClr val="FFFFFF"/>
                  </a:solidFill>
                  <a:latin typeface="Segoe UI Light"/>
                  <a:ea typeface="Segoe UI Light"/>
                  <a:cs typeface="Segoe UI Light"/>
                  <a:sym typeface="Segoe UI Light"/>
                </a:defRPr>
              </a:pPr>
              <a:endParaRPr/>
            </a:p>
          </p:txBody>
        </p:sp>
        <p:sp>
          <p:nvSpPr>
            <p:cNvPr id="752" name="Right Triangle 5"/>
            <p:cNvSpPr/>
            <p:nvPr/>
          </p:nvSpPr>
          <p:spPr>
            <a:xfrm rot="10800000" flipH="1">
              <a:off x="742950" y="647700"/>
              <a:ext cx="47627" cy="9525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8" tIns="45718" rIns="45718" bIns="45718" numCol="1" anchor="ctr">
              <a:noAutofit/>
            </a:bodyPr>
            <a:lstStyle/>
            <a:p>
              <a:pPr algn="ctr">
                <a:defRPr>
                  <a:solidFill>
                    <a:srgbClr val="FFFFFF"/>
                  </a:solidFill>
                  <a:latin typeface="Segoe UI Light"/>
                  <a:ea typeface="Segoe UI Light"/>
                  <a:cs typeface="Segoe UI Light"/>
                  <a:sym typeface="Segoe UI Light"/>
                </a:defRPr>
              </a:pPr>
              <a:endParaRPr/>
            </a:p>
          </p:txBody>
        </p:sp>
      </p:grpSp>
      <p:sp>
        <p:nvSpPr>
          <p:cNvPr id="754" name="TextBox 6"/>
          <p:cNvSpPr txBox="1"/>
          <p:nvPr/>
        </p:nvSpPr>
        <p:spPr>
          <a:xfrm>
            <a:off x="1961831" y="327024"/>
            <a:ext cx="8268336"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ctr">
              <a:defRPr sz="2800">
                <a:solidFill>
                  <a:srgbClr val="FFFFFF"/>
                </a:solidFill>
                <a:latin typeface="Century Gothic"/>
                <a:ea typeface="Century Gothic"/>
                <a:cs typeface="Century Gothic"/>
                <a:sym typeface="Century Gothic"/>
              </a:defRPr>
            </a:pPr>
            <a:r>
              <a:t>BOLOGNA: scenari nuovi per il turismo</a:t>
            </a:r>
          </a:p>
        </p:txBody>
      </p:sp>
      <p:sp>
        <p:nvSpPr>
          <p:cNvPr id="755" name="La crescita nel medio termine del numero delle oltre sei mila unità operative nelle divisioni strettamente collegate al turismo è da attribuire in particolare alle attività di alloggio, cresciute del 75%, alla ristorazione, aumentata del 12% e alle attiv"/>
          <p:cNvSpPr txBox="1"/>
          <p:nvPr/>
        </p:nvSpPr>
        <p:spPr>
          <a:xfrm>
            <a:off x="438339" y="5854421"/>
            <a:ext cx="11315321" cy="574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600">
                <a:solidFill>
                  <a:srgbClr val="535353"/>
                </a:solidFill>
              </a:defRPr>
            </a:lvl1pPr>
          </a:lstStyle>
          <a:p>
            <a:r>
              <a:t>La crescita nel medio termine del numero delle oltre sei mila unità operative nelle divisioni strettamente collegate al turismo è da attribuire in particolare alle attività di alloggio, cresciute del 75%, alla ristorazione, aumentata del 12% e alle attività ricreative, con +17%</a:t>
            </a:r>
          </a:p>
        </p:txBody>
      </p:sp>
      <p:pic>
        <p:nvPicPr>
          <p:cNvPr id="756" name="Immagine" descr="Immagine"/>
          <p:cNvPicPr>
            <a:picLocks noChangeAspect="1"/>
          </p:cNvPicPr>
          <p:nvPr/>
        </p:nvPicPr>
        <p:blipFill>
          <a:blip r:embed="rId2">
            <a:extLst/>
          </a:blip>
          <a:stretch>
            <a:fillRect/>
          </a:stretch>
        </p:blipFill>
        <p:spPr>
          <a:xfrm>
            <a:off x="1286933" y="1617099"/>
            <a:ext cx="8737601" cy="4140201"/>
          </a:xfrm>
          <a:prstGeom prst="rect">
            <a:avLst/>
          </a:prstGeom>
          <a:ln w="12700">
            <a:miter lim="400000"/>
          </a:ln>
        </p:spPr>
      </p:pic>
      <p:sp>
        <p:nvSpPr>
          <p:cNvPr id="757" name="Variazione 2015/2021 2T"/>
          <p:cNvSpPr txBox="1"/>
          <p:nvPr/>
        </p:nvSpPr>
        <p:spPr>
          <a:xfrm>
            <a:off x="4952571" y="1149139"/>
            <a:ext cx="2415254" cy="370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457200"/>
          </a:lstStyle>
          <a:p>
            <a:r>
              <a:t>Variazione 2015/2021 2T</a:t>
            </a:r>
          </a:p>
        </p:txBody>
      </p:sp>
      <p:pic>
        <p:nvPicPr>
          <p:cNvPr id="758" name="Immagine" descr="Immagine"/>
          <p:cNvPicPr>
            <a:picLocks noChangeAspect="1"/>
          </p:cNvPicPr>
          <p:nvPr/>
        </p:nvPicPr>
        <p:blipFill>
          <a:blip r:embed="rId3">
            <a:extLst/>
          </a:blip>
          <a:stretch>
            <a:fillRect/>
          </a:stretch>
        </p:blipFill>
        <p:spPr>
          <a:xfrm>
            <a:off x="7446433" y="1623272"/>
            <a:ext cx="4699001" cy="1841501"/>
          </a:xfrm>
          <a:prstGeom prst="rect">
            <a:avLst/>
          </a:prstGeom>
          <a:ln w="12700">
            <a:miter lim="400000"/>
          </a:ln>
        </p:spPr>
      </p:pic>
    </p:spTree>
    <p:extLst>
      <p:ext uri="{BB962C8B-B14F-4D97-AF65-F5344CB8AC3E}">
        <p14:creationId xmlns:p14="http://schemas.microsoft.com/office/powerpoint/2010/main" val="2190710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 name="Slide Number Placeholder 14"/>
          <p:cNvSpPr txBox="1">
            <a:spLocks noGrp="1"/>
          </p:cNvSpPr>
          <p:nvPr>
            <p:ph type="sldNum" sz="quarter" idx="4294967295"/>
          </p:nvPr>
        </p:nvSpPr>
        <p:spPr>
          <a:xfrm>
            <a:off x="11164928" y="6404293"/>
            <a:ext cx="188873" cy="2692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a:p>
        </p:txBody>
      </p:sp>
      <p:sp>
        <p:nvSpPr>
          <p:cNvPr id="761" name="Rectangle 1"/>
          <p:cNvSpPr/>
          <p:nvPr/>
        </p:nvSpPr>
        <p:spPr>
          <a:xfrm>
            <a:off x="0" y="266700"/>
            <a:ext cx="12192000" cy="552450"/>
          </a:xfrm>
          <a:prstGeom prst="rect">
            <a:avLst/>
          </a:prstGeom>
          <a:solidFill>
            <a:srgbClr val="3F3F3F"/>
          </a:solidFill>
          <a:ln w="12700">
            <a:miter lim="400000"/>
          </a:ln>
        </p:spPr>
        <p:txBody>
          <a:bodyPr lIns="45718" tIns="45718" rIns="45718" bIns="45718" anchor="ctr"/>
          <a:lstStyle/>
          <a:p>
            <a:pPr algn="ctr">
              <a:defRPr>
                <a:solidFill>
                  <a:srgbClr val="FFFFFF"/>
                </a:solidFill>
                <a:latin typeface="Segoe UI Light"/>
                <a:ea typeface="Segoe UI Light"/>
                <a:cs typeface="Segoe UI Light"/>
                <a:sym typeface="Segoe UI Light"/>
              </a:defRPr>
            </a:pPr>
            <a:endParaRPr/>
          </a:p>
        </p:txBody>
      </p:sp>
      <p:grpSp>
        <p:nvGrpSpPr>
          <p:cNvPr id="765" name="Group 7"/>
          <p:cNvGrpSpPr/>
          <p:nvPr/>
        </p:nvGrpSpPr>
        <p:grpSpPr>
          <a:xfrm>
            <a:off x="271461" y="171447"/>
            <a:ext cx="790579" cy="742954"/>
            <a:chOff x="-1" y="-1"/>
            <a:chExt cx="790577" cy="742952"/>
          </a:xfrm>
        </p:grpSpPr>
        <p:sp>
          <p:nvSpPr>
            <p:cNvPr id="762" name="Rectangle 2"/>
            <p:cNvSpPr/>
            <p:nvPr/>
          </p:nvSpPr>
          <p:spPr>
            <a:xfrm>
              <a:off x="-2" y="-1"/>
              <a:ext cx="742954" cy="742953"/>
            </a:xfrm>
            <a:prstGeom prst="rect">
              <a:avLst/>
            </a:prstGeom>
            <a:solidFill>
              <a:schemeClr val="accent2"/>
            </a:solidFill>
            <a:ln w="12700" cap="flat">
              <a:noFill/>
              <a:miter lim="400000"/>
            </a:ln>
            <a:effectLst/>
          </p:spPr>
          <p:txBody>
            <a:bodyPr wrap="square" lIns="45718" tIns="45718" rIns="45718" bIns="45718" numCol="1" anchor="ctr">
              <a:noAutofit/>
            </a:bodyPr>
            <a:lstStyle/>
            <a:p>
              <a:pPr algn="ctr">
                <a:defRPr>
                  <a:solidFill>
                    <a:srgbClr val="FFFFFF"/>
                  </a:solidFill>
                  <a:latin typeface="Segoe UI Light"/>
                  <a:ea typeface="Segoe UI Light"/>
                  <a:cs typeface="Segoe UI Light"/>
                  <a:sym typeface="Segoe UI Light"/>
                </a:defRPr>
              </a:pPr>
              <a:endParaRPr/>
            </a:p>
          </p:txBody>
        </p:sp>
        <p:sp>
          <p:nvSpPr>
            <p:cNvPr id="763" name="Right Triangle 4"/>
            <p:cNvSpPr/>
            <p:nvPr/>
          </p:nvSpPr>
          <p:spPr>
            <a:xfrm>
              <a:off x="742950" y="-2"/>
              <a:ext cx="47627" cy="952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8" tIns="45718" rIns="45718" bIns="45718" numCol="1" anchor="ctr">
              <a:noAutofit/>
            </a:bodyPr>
            <a:lstStyle/>
            <a:p>
              <a:pPr algn="ctr">
                <a:defRPr>
                  <a:solidFill>
                    <a:srgbClr val="FFFFFF"/>
                  </a:solidFill>
                  <a:latin typeface="Segoe UI Light"/>
                  <a:ea typeface="Segoe UI Light"/>
                  <a:cs typeface="Segoe UI Light"/>
                  <a:sym typeface="Segoe UI Light"/>
                </a:defRPr>
              </a:pPr>
              <a:endParaRPr/>
            </a:p>
          </p:txBody>
        </p:sp>
        <p:sp>
          <p:nvSpPr>
            <p:cNvPr id="764" name="Right Triangle 5"/>
            <p:cNvSpPr/>
            <p:nvPr/>
          </p:nvSpPr>
          <p:spPr>
            <a:xfrm rot="10800000" flipH="1">
              <a:off x="742950" y="647700"/>
              <a:ext cx="47627" cy="9525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8" tIns="45718" rIns="45718" bIns="45718" numCol="1" anchor="ctr">
              <a:noAutofit/>
            </a:bodyPr>
            <a:lstStyle/>
            <a:p>
              <a:pPr algn="ctr">
                <a:defRPr>
                  <a:solidFill>
                    <a:srgbClr val="FFFFFF"/>
                  </a:solidFill>
                  <a:latin typeface="Segoe UI Light"/>
                  <a:ea typeface="Segoe UI Light"/>
                  <a:cs typeface="Segoe UI Light"/>
                  <a:sym typeface="Segoe UI Light"/>
                </a:defRPr>
              </a:pPr>
              <a:endParaRPr/>
            </a:p>
          </p:txBody>
        </p:sp>
      </p:grpSp>
      <p:sp>
        <p:nvSpPr>
          <p:cNvPr id="766" name="TextBox 6"/>
          <p:cNvSpPr txBox="1"/>
          <p:nvPr/>
        </p:nvSpPr>
        <p:spPr>
          <a:xfrm>
            <a:off x="1961831" y="327024"/>
            <a:ext cx="8268336"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ctr">
              <a:defRPr sz="2800">
                <a:solidFill>
                  <a:srgbClr val="FFFFFF"/>
                </a:solidFill>
                <a:latin typeface="Century Gothic"/>
                <a:ea typeface="Century Gothic"/>
                <a:cs typeface="Century Gothic"/>
                <a:sym typeface="Century Gothic"/>
              </a:defRPr>
            </a:pPr>
            <a:r>
              <a:t>BOLOGNA: scenari nuovi per il turismo</a:t>
            </a:r>
          </a:p>
        </p:txBody>
      </p:sp>
      <p:pic>
        <p:nvPicPr>
          <p:cNvPr id="767" name="Immagine" descr="Immagine"/>
          <p:cNvPicPr>
            <a:picLocks noChangeAspect="1"/>
          </p:cNvPicPr>
          <p:nvPr/>
        </p:nvPicPr>
        <p:blipFill>
          <a:blip r:embed="rId2">
            <a:extLst/>
          </a:blip>
          <a:stretch>
            <a:fillRect/>
          </a:stretch>
        </p:blipFill>
        <p:spPr>
          <a:xfrm>
            <a:off x="412750" y="1042472"/>
            <a:ext cx="6050756" cy="5519195"/>
          </a:xfrm>
          <a:prstGeom prst="rect">
            <a:avLst/>
          </a:prstGeom>
          <a:ln w="12700">
            <a:miter lim="400000"/>
          </a:ln>
        </p:spPr>
      </p:pic>
      <p:sp>
        <p:nvSpPr>
          <p:cNvPr id="768" name="I numeri delle Unità Operative nella città metropolitana che fa capo a Bologna, raccontano, per il secondo trimestre del 2021, su un totale di 106.502 soggetti, un’area dove prevale il commercio (25% delle UO), seguito dalle costruzioni (14%) e dalla att"/>
          <p:cNvSpPr txBox="1"/>
          <p:nvPr/>
        </p:nvSpPr>
        <p:spPr>
          <a:xfrm>
            <a:off x="6757022" y="1997552"/>
            <a:ext cx="5115202" cy="17805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1600">
                <a:solidFill>
                  <a:srgbClr val="535353"/>
                </a:solidFill>
              </a:defRPr>
            </a:pPr>
            <a:r>
              <a:t>La pandemia non sembra avere portato effetti particolarmente negativi al sistema produttivo nel comune di Bologna per quanto riguarda le unità operative.</a:t>
            </a:r>
          </a:p>
          <a:p>
            <a:pPr>
              <a:defRPr sz="1600">
                <a:solidFill>
                  <a:srgbClr val="535353"/>
                </a:solidFill>
              </a:defRPr>
            </a:pPr>
            <a:r>
              <a:t>Nello specifico gli alloggi sono cresciuti del 4% e i ristoranti del 1%.</a:t>
            </a:r>
          </a:p>
          <a:p>
            <a:pPr>
              <a:defRPr sz="1600">
                <a:solidFill>
                  <a:srgbClr val="535353"/>
                </a:solidFill>
              </a:defRPr>
            </a:pPr>
            <a:r>
              <a:t>Tra i settori maggiormente cresciuti le attività della divisione R 93 Attività sportive, di intrattenimento e di divertimento.</a:t>
            </a:r>
          </a:p>
        </p:txBody>
      </p:sp>
      <p:sp>
        <p:nvSpPr>
          <p:cNvPr id="769" name="Effetti del COVID"/>
          <p:cNvSpPr txBox="1"/>
          <p:nvPr/>
        </p:nvSpPr>
        <p:spPr>
          <a:xfrm>
            <a:off x="8499344" y="1192769"/>
            <a:ext cx="1630558" cy="370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457200"/>
          </a:lstStyle>
          <a:p>
            <a:r>
              <a:t>Effetti del COVID</a:t>
            </a:r>
          </a:p>
        </p:txBody>
      </p:sp>
    </p:spTree>
    <p:extLst>
      <p:ext uri="{BB962C8B-B14F-4D97-AF65-F5344CB8AC3E}">
        <p14:creationId xmlns:p14="http://schemas.microsoft.com/office/powerpoint/2010/main" val="984495525"/>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lide Number Placeholder 14"/>
          <p:cNvSpPr txBox="1">
            <a:spLocks noGrp="1"/>
          </p:cNvSpPr>
          <p:nvPr>
            <p:ph type="sldNum" sz="quarter" idx="4294967295"/>
          </p:nvPr>
        </p:nvSpPr>
        <p:spPr>
          <a:xfrm>
            <a:off x="11080191" y="6404292"/>
            <a:ext cx="273610"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315" name="Rectangle 1"/>
          <p:cNvSpPr/>
          <p:nvPr/>
        </p:nvSpPr>
        <p:spPr>
          <a:xfrm>
            <a:off x="0" y="266700"/>
            <a:ext cx="12192000" cy="552450"/>
          </a:xfrm>
          <a:prstGeom prst="rect">
            <a:avLst/>
          </a:prstGeom>
          <a:solidFill>
            <a:srgbClr val="3F3F3F"/>
          </a:solidFill>
          <a:ln w="12700">
            <a:miter lim="400000"/>
          </a:ln>
        </p:spPr>
        <p:txBody>
          <a:bodyPr lIns="45719" rIns="45719" anchor="ctr"/>
          <a:lstStyle/>
          <a:p>
            <a:pPr algn="ctr">
              <a:defRPr>
                <a:solidFill>
                  <a:srgbClr val="FFFFFF"/>
                </a:solidFill>
              </a:defRPr>
            </a:pPr>
            <a:endParaRPr/>
          </a:p>
        </p:txBody>
      </p:sp>
      <p:grpSp>
        <p:nvGrpSpPr>
          <p:cNvPr id="319" name="Group 7"/>
          <p:cNvGrpSpPr/>
          <p:nvPr/>
        </p:nvGrpSpPr>
        <p:grpSpPr>
          <a:xfrm>
            <a:off x="271463" y="171449"/>
            <a:ext cx="790576" cy="742951"/>
            <a:chOff x="0" y="0"/>
            <a:chExt cx="790575" cy="742950"/>
          </a:xfrm>
        </p:grpSpPr>
        <p:sp>
          <p:nvSpPr>
            <p:cNvPr id="316" name="Rectangle 2"/>
            <p:cNvSpPr/>
            <p:nvPr/>
          </p:nvSpPr>
          <p:spPr>
            <a:xfrm>
              <a:off x="-1" y="0"/>
              <a:ext cx="742951" cy="742950"/>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7" name="Right Triangle 4"/>
            <p:cNvSpPr/>
            <p:nvPr/>
          </p:nvSpPr>
          <p:spPr>
            <a:xfrm>
              <a:off x="742950" y="-1"/>
              <a:ext cx="47625"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8" name="Right Triangle 5"/>
            <p:cNvSpPr/>
            <p:nvPr/>
          </p:nvSpPr>
          <p:spPr>
            <a:xfrm rot="10800000" flipH="1">
              <a:off x="742950" y="647700"/>
              <a:ext cx="47625" cy="952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9" name="Rectangle 3"/>
          <p:cNvSpPr/>
          <p:nvPr/>
        </p:nvSpPr>
        <p:spPr>
          <a:xfrm>
            <a:off x="0" y="1684842"/>
            <a:ext cx="12192000" cy="3887031"/>
          </a:xfrm>
          <a:prstGeom prst="rect">
            <a:avLst/>
          </a:prstGeom>
          <a:solidFill>
            <a:srgbClr val="808080"/>
          </a:solidFill>
          <a:ln w="12700">
            <a:miter lim="400000"/>
          </a:ln>
        </p:spPr>
        <p:txBody>
          <a:bodyPr lIns="45719" rIns="45719" anchor="ctr"/>
          <a:lstStyle/>
          <a:p>
            <a:pPr algn="ctr">
              <a:defRPr>
                <a:solidFill>
                  <a:srgbClr val="FFFFFF"/>
                </a:solidFill>
              </a:defRPr>
            </a:pPr>
            <a:endParaRPr/>
          </a:p>
        </p:txBody>
      </p:sp>
      <p:sp>
        <p:nvSpPr>
          <p:cNvPr id="10" name="TextBox 7"/>
          <p:cNvSpPr txBox="1"/>
          <p:nvPr/>
        </p:nvSpPr>
        <p:spPr>
          <a:xfrm>
            <a:off x="1936609" y="2230030"/>
            <a:ext cx="8531223" cy="17235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gn="ctr">
              <a:defRPr sz="2800">
                <a:solidFill>
                  <a:srgbClr val="FFFFFF"/>
                </a:solidFill>
              </a:defRPr>
            </a:pPr>
            <a:r>
              <a:rPr lang="it-IT" b="1" i="1" dirty="0" smtClean="0"/>
              <a:t>Focus sui dati turistici dell’Area Metropolitana Bolognese</a:t>
            </a:r>
          </a:p>
          <a:p>
            <a:pPr algn="ctr">
              <a:defRPr sz="2800">
                <a:solidFill>
                  <a:srgbClr val="FFFFFF"/>
                </a:solidFill>
              </a:defRPr>
            </a:pPr>
            <a:endParaRPr lang="it-IT" b="1" i="1" dirty="0" smtClean="0"/>
          </a:p>
          <a:p>
            <a:pPr algn="ctr">
              <a:defRPr sz="2800">
                <a:solidFill>
                  <a:srgbClr val="FFFFFF"/>
                </a:solidFill>
              </a:defRPr>
            </a:pPr>
            <a:endParaRPr lang="it-IT" b="1" i="1" dirty="0"/>
          </a:p>
          <a:p>
            <a:pPr algn="ctr">
              <a:defRPr sz="2800">
                <a:solidFill>
                  <a:srgbClr val="FFFFFF"/>
                </a:solidFill>
              </a:defRPr>
            </a:pPr>
            <a:r>
              <a:rPr lang="it-IT" b="1" i="1" dirty="0" smtClean="0"/>
              <a:t>Anni 2016 -  2021 (gennaio –agosto)</a:t>
            </a:r>
            <a:endParaRPr b="1" i="1" dirty="0"/>
          </a:p>
        </p:txBody>
      </p:sp>
      <p:sp>
        <p:nvSpPr>
          <p:cNvPr id="11" name="TextBox 6"/>
          <p:cNvSpPr txBox="1"/>
          <p:nvPr/>
        </p:nvSpPr>
        <p:spPr>
          <a:xfrm>
            <a:off x="1961832" y="327024"/>
            <a:ext cx="8268336"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sz="2800">
                <a:solidFill>
                  <a:srgbClr val="FFFFFF"/>
                </a:solidFill>
                <a:latin typeface="Century Gothic"/>
                <a:ea typeface="Century Gothic"/>
                <a:cs typeface="Century Gothic"/>
                <a:sym typeface="Century Gothic"/>
              </a:defRPr>
            </a:lvl1pPr>
          </a:lstStyle>
          <a:p>
            <a:r>
              <a:rPr dirty="0"/>
              <a:t>BOLOGNA: </a:t>
            </a:r>
            <a:r>
              <a:rPr lang="it-IT" dirty="0" smtClean="0"/>
              <a:t>scenari nuovi per il turismo</a:t>
            </a:r>
            <a:endParaRPr dirty="0"/>
          </a:p>
        </p:txBody>
      </p:sp>
    </p:spTree>
    <p:extLst>
      <p:ext uri="{BB962C8B-B14F-4D97-AF65-F5344CB8AC3E}">
        <p14:creationId xmlns:p14="http://schemas.microsoft.com/office/powerpoint/2010/main" val="2310293624"/>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lide Number Placeholder 14"/>
          <p:cNvSpPr txBox="1">
            <a:spLocks noGrp="1"/>
          </p:cNvSpPr>
          <p:nvPr>
            <p:ph type="sldNum" sz="quarter" idx="4294967295"/>
          </p:nvPr>
        </p:nvSpPr>
        <p:spPr>
          <a:xfrm>
            <a:off x="11080191" y="6404292"/>
            <a:ext cx="273610"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sp>
        <p:nvSpPr>
          <p:cNvPr id="315" name="Rectangle 1"/>
          <p:cNvSpPr/>
          <p:nvPr/>
        </p:nvSpPr>
        <p:spPr>
          <a:xfrm>
            <a:off x="0" y="266700"/>
            <a:ext cx="12192000" cy="552450"/>
          </a:xfrm>
          <a:prstGeom prst="rect">
            <a:avLst/>
          </a:prstGeom>
          <a:solidFill>
            <a:srgbClr val="3F3F3F"/>
          </a:solidFill>
          <a:ln w="12700">
            <a:miter lim="400000"/>
          </a:ln>
        </p:spPr>
        <p:txBody>
          <a:bodyPr lIns="45719" rIns="45719" anchor="ctr"/>
          <a:lstStyle/>
          <a:p>
            <a:pPr algn="ctr">
              <a:defRPr>
                <a:solidFill>
                  <a:srgbClr val="FFFFFF"/>
                </a:solidFill>
              </a:defRPr>
            </a:pPr>
            <a:endParaRPr/>
          </a:p>
        </p:txBody>
      </p:sp>
      <p:grpSp>
        <p:nvGrpSpPr>
          <p:cNvPr id="319" name="Group 7"/>
          <p:cNvGrpSpPr/>
          <p:nvPr/>
        </p:nvGrpSpPr>
        <p:grpSpPr>
          <a:xfrm>
            <a:off x="271463" y="171449"/>
            <a:ext cx="790576" cy="742951"/>
            <a:chOff x="0" y="0"/>
            <a:chExt cx="790575" cy="742950"/>
          </a:xfrm>
        </p:grpSpPr>
        <p:sp>
          <p:nvSpPr>
            <p:cNvPr id="316" name="Rectangle 2"/>
            <p:cNvSpPr/>
            <p:nvPr/>
          </p:nvSpPr>
          <p:spPr>
            <a:xfrm>
              <a:off x="-1" y="0"/>
              <a:ext cx="742951" cy="742950"/>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7" name="Right Triangle 4"/>
            <p:cNvSpPr/>
            <p:nvPr/>
          </p:nvSpPr>
          <p:spPr>
            <a:xfrm>
              <a:off x="742950" y="-1"/>
              <a:ext cx="47625"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8" name="Right Triangle 5"/>
            <p:cNvSpPr/>
            <p:nvPr/>
          </p:nvSpPr>
          <p:spPr>
            <a:xfrm rot="10800000" flipH="1">
              <a:off x="742950" y="647700"/>
              <a:ext cx="47625" cy="952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aphicFrame>
        <p:nvGraphicFramePr>
          <p:cNvPr id="2" name="Tabella 1"/>
          <p:cNvGraphicFramePr>
            <a:graphicFrameLocks noGrp="1"/>
          </p:cNvGraphicFramePr>
          <p:nvPr>
            <p:extLst>
              <p:ext uri="{D42A27DB-BD31-4B8C-83A1-F6EECF244321}">
                <p14:modId xmlns:p14="http://schemas.microsoft.com/office/powerpoint/2010/main" val="1573810011"/>
              </p:ext>
            </p:extLst>
          </p:nvPr>
        </p:nvGraphicFramePr>
        <p:xfrm>
          <a:off x="167929" y="1096372"/>
          <a:ext cx="5796144" cy="1304608"/>
        </p:xfrm>
        <a:graphic>
          <a:graphicData uri="http://schemas.openxmlformats.org/drawingml/2006/table">
            <a:tbl>
              <a:tblPr firstRow="1" firstCol="1" bandRow="1">
                <a:tableStyleId>{5940675A-B579-460E-94D1-54222C63F5DA}</a:tableStyleId>
              </a:tblPr>
              <a:tblGrid>
                <a:gridCol w="2021177"/>
                <a:gridCol w="187499"/>
                <a:gridCol w="3587468"/>
              </a:tblGrid>
              <a:tr h="161925">
                <a:tc gridSpan="3">
                  <a:txBody>
                    <a:bodyPr/>
                    <a:lstStyle/>
                    <a:p>
                      <a:pPr algn="ctr">
                        <a:lnSpc>
                          <a:spcPct val="107000"/>
                        </a:lnSpc>
                        <a:spcAft>
                          <a:spcPts val="0"/>
                        </a:spcAft>
                      </a:pPr>
                      <a:r>
                        <a:rPr lang="it-IT" sz="1600" cap="small">
                          <a:effectLst/>
                        </a:rPr>
                        <a:t>Dimensione del Mercato Turistico comune di  bologna – Anno 2020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it-IT"/>
                    </a:p>
                  </a:txBody>
                  <a:tcPr/>
                </a:tc>
                <a:tc hMerge="1">
                  <a:txBody>
                    <a:bodyPr/>
                    <a:lstStyle/>
                    <a:p>
                      <a:endParaRPr lang="it-IT"/>
                    </a:p>
                  </a:txBody>
                  <a:tcPr/>
                </a:tc>
              </a:tr>
              <a:tr h="161925">
                <a:tc>
                  <a:txBody>
                    <a:bodyPr/>
                    <a:lstStyle/>
                    <a:p>
                      <a:pPr algn="just">
                        <a:lnSpc>
                          <a:spcPct val="107000"/>
                        </a:lnSpc>
                        <a:spcAft>
                          <a:spcPts val="0"/>
                        </a:spcAft>
                      </a:pPr>
                      <a:r>
                        <a:rPr lang="it-IT" sz="1600" cap="small">
                          <a:effectLst/>
                        </a:rPr>
                        <a:t>Offerta Ricettiva</a:t>
                      </a:r>
                      <a:endParaRPr lang="it-IT" sz="1600">
                        <a:effectLst/>
                      </a:endParaRPr>
                    </a:p>
                    <a:p>
                      <a:pPr marL="342900" lvl="0" indent="-342900" algn="just">
                        <a:lnSpc>
                          <a:spcPct val="107000"/>
                        </a:lnSpc>
                        <a:spcAft>
                          <a:spcPts val="0"/>
                        </a:spcAft>
                        <a:buFont typeface="Wingdings" panose="05000000000000000000" pitchFamily="2" charset="2"/>
                        <a:buChar char=""/>
                      </a:pPr>
                      <a:r>
                        <a:rPr lang="it-IT" sz="1600" cap="small">
                          <a:effectLst/>
                        </a:rPr>
                        <a:t>   1.744 Esercizi</a:t>
                      </a:r>
                      <a:endParaRPr lang="it-IT" sz="1600">
                        <a:effectLst/>
                      </a:endParaRPr>
                    </a:p>
                    <a:p>
                      <a:pPr marL="342900" lvl="0" indent="-342900" algn="just">
                        <a:lnSpc>
                          <a:spcPct val="107000"/>
                        </a:lnSpc>
                        <a:spcAft>
                          <a:spcPts val="0"/>
                        </a:spcAft>
                        <a:buFont typeface="Wingdings" panose="05000000000000000000" pitchFamily="2" charset="2"/>
                        <a:buChar char=""/>
                      </a:pPr>
                      <a:r>
                        <a:rPr lang="it-IT" sz="1600" cap="small">
                          <a:effectLst/>
                        </a:rPr>
                        <a:t>20.976 Posti Letto</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it-IT" sz="1600" cap="small">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it-IT" sz="1600" cap="small" dirty="0">
                          <a:effectLst/>
                        </a:rPr>
                        <a:t>Domanda Turistica</a:t>
                      </a:r>
                      <a:endParaRPr lang="it-IT" sz="1600" dirty="0">
                        <a:effectLst/>
                      </a:endParaRPr>
                    </a:p>
                    <a:p>
                      <a:pPr marL="342900" lvl="0" indent="-342900" algn="just">
                        <a:lnSpc>
                          <a:spcPct val="107000"/>
                        </a:lnSpc>
                        <a:spcAft>
                          <a:spcPts val="0"/>
                        </a:spcAft>
                        <a:buFont typeface="Wingdings" panose="05000000000000000000" pitchFamily="2" charset="2"/>
                        <a:buChar char=""/>
                      </a:pPr>
                      <a:r>
                        <a:rPr lang="it-IT" sz="1600" cap="small" dirty="0">
                          <a:effectLst/>
                        </a:rPr>
                        <a:t>    537.889  Arrivi</a:t>
                      </a:r>
                      <a:endParaRPr lang="it-IT" sz="1600" dirty="0">
                        <a:effectLst/>
                      </a:endParaRPr>
                    </a:p>
                    <a:p>
                      <a:pPr marL="342900" lvl="0" indent="-342900" algn="just">
                        <a:lnSpc>
                          <a:spcPct val="107000"/>
                        </a:lnSpc>
                        <a:spcAft>
                          <a:spcPts val="0"/>
                        </a:spcAft>
                        <a:buFont typeface="Wingdings" panose="05000000000000000000" pitchFamily="2" charset="2"/>
                        <a:buChar char=""/>
                      </a:pPr>
                      <a:r>
                        <a:rPr lang="it-IT" sz="1600" cap="small" dirty="0">
                          <a:effectLst/>
                        </a:rPr>
                        <a:t>1.243.598 Presenze</a:t>
                      </a:r>
                      <a:endParaRPr lang="it-IT" sz="1600" dirty="0">
                        <a:effectLst/>
                      </a:endParaRPr>
                    </a:p>
                    <a:p>
                      <a:pPr marL="342900" lvl="0" indent="-342900" algn="just">
                        <a:lnSpc>
                          <a:spcPct val="107000"/>
                        </a:lnSpc>
                        <a:spcAft>
                          <a:spcPts val="0"/>
                        </a:spcAft>
                        <a:buFont typeface="Wingdings" panose="05000000000000000000" pitchFamily="2" charset="2"/>
                        <a:buChar char=""/>
                      </a:pPr>
                      <a:r>
                        <a:rPr lang="it-IT" sz="1600" cap="small" dirty="0">
                          <a:effectLst/>
                        </a:rPr>
                        <a:t>2,3 Notti di Permanenza Media</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3" name="Tabella 2"/>
          <p:cNvGraphicFramePr>
            <a:graphicFrameLocks noGrp="1"/>
          </p:cNvGraphicFramePr>
          <p:nvPr>
            <p:extLst>
              <p:ext uri="{D42A27DB-BD31-4B8C-83A1-F6EECF244321}">
                <p14:modId xmlns:p14="http://schemas.microsoft.com/office/powerpoint/2010/main" val="1639693799"/>
              </p:ext>
            </p:extLst>
          </p:nvPr>
        </p:nvGraphicFramePr>
        <p:xfrm>
          <a:off x="6005015" y="1110020"/>
          <a:ext cx="6186985" cy="1304608"/>
        </p:xfrm>
        <a:graphic>
          <a:graphicData uri="http://schemas.openxmlformats.org/drawingml/2006/table">
            <a:tbl>
              <a:tblPr firstRow="1" firstCol="1" bandRow="1">
                <a:tableStyleId>{5940675A-B579-460E-94D1-54222C63F5DA}</a:tableStyleId>
              </a:tblPr>
              <a:tblGrid>
                <a:gridCol w="2142698"/>
                <a:gridCol w="300251"/>
                <a:gridCol w="3744036"/>
              </a:tblGrid>
              <a:tr h="168275">
                <a:tc gridSpan="3">
                  <a:txBody>
                    <a:bodyPr/>
                    <a:lstStyle/>
                    <a:p>
                      <a:pPr algn="ctr">
                        <a:lnSpc>
                          <a:spcPct val="107000"/>
                        </a:lnSpc>
                        <a:spcAft>
                          <a:spcPts val="0"/>
                        </a:spcAft>
                      </a:pPr>
                      <a:r>
                        <a:rPr lang="it-IT" sz="1600" cap="small" dirty="0">
                          <a:effectLst/>
                        </a:rPr>
                        <a:t>Dimensione del Mercato Turistico altri comuni </a:t>
                      </a:r>
                      <a:r>
                        <a:rPr lang="it-IT" sz="1600" cap="small" dirty="0" err="1">
                          <a:effectLst/>
                        </a:rPr>
                        <a:t>citta’</a:t>
                      </a:r>
                      <a:r>
                        <a:rPr lang="it-IT" sz="1600" cap="small" dirty="0">
                          <a:effectLst/>
                        </a:rPr>
                        <a:t> metropolitana </a:t>
                      </a:r>
                      <a:r>
                        <a:rPr lang="it-IT" sz="1600" cap="small" dirty="0" smtClean="0">
                          <a:effectLst/>
                        </a:rPr>
                        <a:t>–2020</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it-IT"/>
                    </a:p>
                  </a:txBody>
                  <a:tcPr/>
                </a:tc>
                <a:tc hMerge="1">
                  <a:txBody>
                    <a:bodyPr/>
                    <a:lstStyle/>
                    <a:p>
                      <a:endParaRPr lang="it-IT"/>
                    </a:p>
                  </a:txBody>
                  <a:tcPr/>
                </a:tc>
              </a:tr>
              <a:tr h="168275">
                <a:tc>
                  <a:txBody>
                    <a:bodyPr/>
                    <a:lstStyle/>
                    <a:p>
                      <a:pPr algn="just">
                        <a:lnSpc>
                          <a:spcPct val="107000"/>
                        </a:lnSpc>
                        <a:spcAft>
                          <a:spcPts val="0"/>
                        </a:spcAft>
                      </a:pPr>
                      <a:r>
                        <a:rPr lang="it-IT" sz="1600" cap="small" dirty="0">
                          <a:effectLst/>
                        </a:rPr>
                        <a:t>Offerta Ricettiva</a:t>
                      </a:r>
                      <a:endParaRPr lang="it-IT" sz="1600" dirty="0">
                        <a:effectLst/>
                      </a:endParaRPr>
                    </a:p>
                    <a:p>
                      <a:pPr marL="342900" lvl="0" indent="-342900" algn="just">
                        <a:lnSpc>
                          <a:spcPct val="107000"/>
                        </a:lnSpc>
                        <a:spcAft>
                          <a:spcPts val="0"/>
                        </a:spcAft>
                        <a:buFont typeface="Wingdings" panose="05000000000000000000" pitchFamily="2" charset="2"/>
                        <a:buChar char=""/>
                      </a:pPr>
                      <a:r>
                        <a:rPr lang="it-IT" sz="1600" cap="small" dirty="0">
                          <a:effectLst/>
                        </a:rPr>
                        <a:t>   1.036 Esercizi</a:t>
                      </a:r>
                      <a:endParaRPr lang="it-IT" sz="1600" dirty="0">
                        <a:effectLst/>
                      </a:endParaRPr>
                    </a:p>
                    <a:p>
                      <a:pPr marL="342900" lvl="0" indent="-342900" algn="just">
                        <a:lnSpc>
                          <a:spcPct val="107000"/>
                        </a:lnSpc>
                        <a:spcAft>
                          <a:spcPts val="0"/>
                        </a:spcAft>
                        <a:buFont typeface="Wingdings" panose="05000000000000000000" pitchFamily="2" charset="2"/>
                        <a:buChar char=""/>
                      </a:pPr>
                      <a:r>
                        <a:rPr lang="it-IT" sz="1600" cap="small" dirty="0">
                          <a:effectLst/>
                        </a:rPr>
                        <a:t>20.037 Posti Letto</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it-IT" sz="1600" cap="small">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it-IT" sz="1600" cap="small" dirty="0">
                          <a:effectLst/>
                        </a:rPr>
                        <a:t>Domanda Turistica</a:t>
                      </a:r>
                      <a:endParaRPr lang="it-IT" sz="1600" dirty="0">
                        <a:effectLst/>
                      </a:endParaRPr>
                    </a:p>
                    <a:p>
                      <a:pPr marL="342900" lvl="0" indent="-342900" algn="just">
                        <a:lnSpc>
                          <a:spcPct val="107000"/>
                        </a:lnSpc>
                        <a:spcAft>
                          <a:spcPts val="0"/>
                        </a:spcAft>
                        <a:buFont typeface="Wingdings" panose="05000000000000000000" pitchFamily="2" charset="2"/>
                        <a:buChar char=""/>
                      </a:pPr>
                      <a:r>
                        <a:rPr lang="it-IT" sz="1600" cap="small" dirty="0">
                          <a:effectLst/>
                        </a:rPr>
                        <a:t>298.720  Arrivi</a:t>
                      </a:r>
                      <a:endParaRPr lang="it-IT" sz="1600" dirty="0">
                        <a:effectLst/>
                      </a:endParaRPr>
                    </a:p>
                    <a:p>
                      <a:pPr marL="342900" lvl="0" indent="-342900" algn="just">
                        <a:lnSpc>
                          <a:spcPct val="107000"/>
                        </a:lnSpc>
                        <a:spcAft>
                          <a:spcPts val="0"/>
                        </a:spcAft>
                        <a:buFont typeface="Wingdings" panose="05000000000000000000" pitchFamily="2" charset="2"/>
                        <a:buChar char=""/>
                      </a:pPr>
                      <a:r>
                        <a:rPr lang="it-IT" sz="1600" cap="small" dirty="0">
                          <a:effectLst/>
                        </a:rPr>
                        <a:t>792.049 Presenze</a:t>
                      </a:r>
                      <a:endParaRPr lang="it-IT" sz="1600" dirty="0">
                        <a:effectLst/>
                      </a:endParaRPr>
                    </a:p>
                    <a:p>
                      <a:pPr marL="342900" lvl="0" indent="-342900" algn="just">
                        <a:lnSpc>
                          <a:spcPct val="107000"/>
                        </a:lnSpc>
                        <a:spcAft>
                          <a:spcPts val="0"/>
                        </a:spcAft>
                        <a:buFont typeface="Wingdings" panose="05000000000000000000" pitchFamily="2" charset="2"/>
                        <a:buChar char=""/>
                      </a:pPr>
                      <a:r>
                        <a:rPr lang="it-IT" sz="1600" cap="small" dirty="0">
                          <a:effectLst/>
                        </a:rPr>
                        <a:t>2,7 Notti di Permanenza Media</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pic>
        <p:nvPicPr>
          <p:cNvPr id="6" name="Immagine 5"/>
          <p:cNvPicPr>
            <a:picLocks noChangeAspect="1"/>
          </p:cNvPicPr>
          <p:nvPr/>
        </p:nvPicPr>
        <p:blipFill>
          <a:blip r:embed="rId2"/>
          <a:stretch>
            <a:fillRect/>
          </a:stretch>
        </p:blipFill>
        <p:spPr>
          <a:xfrm>
            <a:off x="0" y="2653666"/>
            <a:ext cx="7009806" cy="2860030"/>
          </a:xfrm>
          <a:prstGeom prst="rect">
            <a:avLst/>
          </a:prstGeom>
        </p:spPr>
      </p:pic>
      <p:pic>
        <p:nvPicPr>
          <p:cNvPr id="7" name="Immagine 6"/>
          <p:cNvPicPr>
            <a:picLocks noChangeAspect="1"/>
          </p:cNvPicPr>
          <p:nvPr/>
        </p:nvPicPr>
        <p:blipFill>
          <a:blip r:embed="rId3"/>
          <a:stretch>
            <a:fillRect/>
          </a:stretch>
        </p:blipFill>
        <p:spPr>
          <a:xfrm>
            <a:off x="4872251" y="4312693"/>
            <a:ext cx="7319749" cy="2831910"/>
          </a:xfrm>
          <a:prstGeom prst="rect">
            <a:avLst/>
          </a:prstGeom>
        </p:spPr>
      </p:pic>
      <p:sp>
        <p:nvSpPr>
          <p:cNvPr id="13" name="TextBox 6"/>
          <p:cNvSpPr txBox="1"/>
          <p:nvPr/>
        </p:nvSpPr>
        <p:spPr>
          <a:xfrm>
            <a:off x="1961832" y="327024"/>
            <a:ext cx="8268336"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sz="2800">
                <a:solidFill>
                  <a:srgbClr val="FFFFFF"/>
                </a:solidFill>
                <a:latin typeface="Century Gothic"/>
                <a:ea typeface="Century Gothic"/>
                <a:cs typeface="Century Gothic"/>
                <a:sym typeface="Century Gothic"/>
              </a:defRPr>
            </a:lvl1pPr>
          </a:lstStyle>
          <a:p>
            <a:r>
              <a:rPr dirty="0"/>
              <a:t>BOLOGNA: </a:t>
            </a:r>
            <a:r>
              <a:rPr lang="it-IT" dirty="0" smtClean="0"/>
              <a:t>scenari nuovi per il turismo</a:t>
            </a:r>
            <a:endParaRPr dirty="0"/>
          </a:p>
        </p:txBody>
      </p:sp>
    </p:spTree>
    <p:extLst>
      <p:ext uri="{BB962C8B-B14F-4D97-AF65-F5344CB8AC3E}">
        <p14:creationId xmlns:p14="http://schemas.microsoft.com/office/powerpoint/2010/main" val="3222765926"/>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lide Number Placeholder 14"/>
          <p:cNvSpPr txBox="1">
            <a:spLocks noGrp="1"/>
          </p:cNvSpPr>
          <p:nvPr>
            <p:ph type="sldNum" sz="quarter" idx="4294967295"/>
          </p:nvPr>
        </p:nvSpPr>
        <p:spPr>
          <a:xfrm>
            <a:off x="11080191" y="6404292"/>
            <a:ext cx="273610"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
        <p:nvSpPr>
          <p:cNvPr id="315" name="Rectangle 1"/>
          <p:cNvSpPr/>
          <p:nvPr/>
        </p:nvSpPr>
        <p:spPr>
          <a:xfrm>
            <a:off x="0" y="266700"/>
            <a:ext cx="12192000" cy="552450"/>
          </a:xfrm>
          <a:prstGeom prst="rect">
            <a:avLst/>
          </a:prstGeom>
          <a:solidFill>
            <a:srgbClr val="3F3F3F"/>
          </a:solidFill>
          <a:ln w="12700">
            <a:miter lim="400000"/>
          </a:ln>
        </p:spPr>
        <p:txBody>
          <a:bodyPr lIns="45719" rIns="45719" anchor="ctr"/>
          <a:lstStyle/>
          <a:p>
            <a:pPr algn="ctr">
              <a:defRPr>
                <a:solidFill>
                  <a:srgbClr val="FFFFFF"/>
                </a:solidFill>
              </a:defRPr>
            </a:pPr>
            <a:endParaRPr/>
          </a:p>
        </p:txBody>
      </p:sp>
      <p:grpSp>
        <p:nvGrpSpPr>
          <p:cNvPr id="319" name="Group 7"/>
          <p:cNvGrpSpPr/>
          <p:nvPr/>
        </p:nvGrpSpPr>
        <p:grpSpPr>
          <a:xfrm>
            <a:off x="271463" y="171449"/>
            <a:ext cx="790576" cy="742951"/>
            <a:chOff x="0" y="0"/>
            <a:chExt cx="790575" cy="742950"/>
          </a:xfrm>
        </p:grpSpPr>
        <p:sp>
          <p:nvSpPr>
            <p:cNvPr id="316" name="Rectangle 2"/>
            <p:cNvSpPr/>
            <p:nvPr/>
          </p:nvSpPr>
          <p:spPr>
            <a:xfrm>
              <a:off x="-1" y="0"/>
              <a:ext cx="742951" cy="742950"/>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7" name="Right Triangle 4"/>
            <p:cNvSpPr/>
            <p:nvPr/>
          </p:nvSpPr>
          <p:spPr>
            <a:xfrm>
              <a:off x="742950" y="-1"/>
              <a:ext cx="47625"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8" name="Right Triangle 5"/>
            <p:cNvSpPr/>
            <p:nvPr/>
          </p:nvSpPr>
          <p:spPr>
            <a:xfrm rot="10800000" flipH="1">
              <a:off x="742950" y="647700"/>
              <a:ext cx="47625" cy="952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aphicFrame>
        <p:nvGraphicFramePr>
          <p:cNvPr id="3" name="Tabella 2"/>
          <p:cNvGraphicFramePr>
            <a:graphicFrameLocks noGrp="1"/>
          </p:cNvGraphicFramePr>
          <p:nvPr>
            <p:extLst>
              <p:ext uri="{D42A27DB-BD31-4B8C-83A1-F6EECF244321}">
                <p14:modId xmlns:p14="http://schemas.microsoft.com/office/powerpoint/2010/main" val="3630733704"/>
              </p:ext>
            </p:extLst>
          </p:nvPr>
        </p:nvGraphicFramePr>
        <p:xfrm>
          <a:off x="239150" y="942535"/>
          <a:ext cx="3995226" cy="2089566"/>
        </p:xfrm>
        <a:graphic>
          <a:graphicData uri="http://schemas.openxmlformats.org/drawingml/2006/table">
            <a:tbl>
              <a:tblPr firstRow="1" firstCol="1" bandRow="1">
                <a:tableStyleId>{5940675A-B579-460E-94D1-54222C63F5DA}</a:tableStyleId>
              </a:tblPr>
              <a:tblGrid>
                <a:gridCol w="1013092"/>
                <a:gridCol w="881523"/>
                <a:gridCol w="842051"/>
                <a:gridCol w="1258560"/>
              </a:tblGrid>
              <a:tr h="263112">
                <a:tc gridSpan="4">
                  <a:txBody>
                    <a:bodyPr/>
                    <a:lstStyle/>
                    <a:p>
                      <a:pPr algn="ctr">
                        <a:lnSpc>
                          <a:spcPct val="107000"/>
                        </a:lnSpc>
                        <a:spcAft>
                          <a:spcPts val="0"/>
                        </a:spcAft>
                      </a:pPr>
                      <a:r>
                        <a:rPr lang="it-IT" sz="1600" dirty="0">
                          <a:effectLst/>
                        </a:rPr>
                        <a:t>L'offerta alberghiera per categoria</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it-IT"/>
                    </a:p>
                  </a:txBody>
                  <a:tcPr/>
                </a:tc>
                <a:tc hMerge="1">
                  <a:txBody>
                    <a:bodyPr/>
                    <a:lstStyle/>
                    <a:p>
                      <a:endParaRPr lang="it-IT"/>
                    </a:p>
                  </a:txBody>
                  <a:tcPr/>
                </a:tc>
                <a:tc hMerge="1">
                  <a:txBody>
                    <a:bodyPr/>
                    <a:lstStyle/>
                    <a:p>
                      <a:endParaRPr lang="it-IT"/>
                    </a:p>
                  </a:txBody>
                  <a:tcPr/>
                </a:tc>
              </a:tr>
              <a:tr h="161925">
                <a:tc>
                  <a:txBody>
                    <a:bodyPr/>
                    <a:lstStyle/>
                    <a:p>
                      <a:pPr algn="r">
                        <a:lnSpc>
                          <a:spcPct val="107000"/>
                        </a:lnSpc>
                      </a:pPr>
                      <a:endParaRPr lang="it-IT" sz="16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Num.</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Letti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a:effectLst/>
                        </a:rPr>
                        <a:t>Camere</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61925">
                <a:tc>
                  <a:txBody>
                    <a:bodyPr/>
                    <a:lstStyle/>
                    <a:p>
                      <a:pPr algn="r">
                        <a:lnSpc>
                          <a:spcPct val="107000"/>
                        </a:lnSpc>
                        <a:spcAft>
                          <a:spcPts val="0"/>
                        </a:spcAft>
                      </a:pPr>
                      <a:r>
                        <a:rPr lang="it-IT" sz="1600">
                          <a:effectLst/>
                        </a:rPr>
                        <a:t>5 stelle</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1</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232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127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61925">
                <a:tc>
                  <a:txBody>
                    <a:bodyPr/>
                    <a:lstStyle/>
                    <a:p>
                      <a:pPr algn="r">
                        <a:lnSpc>
                          <a:spcPct val="107000"/>
                        </a:lnSpc>
                        <a:spcAft>
                          <a:spcPts val="0"/>
                        </a:spcAft>
                      </a:pPr>
                      <a:r>
                        <a:rPr lang="it-IT" sz="1600">
                          <a:effectLst/>
                        </a:rPr>
                        <a:t>4 stelle</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36</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7.862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4.047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61925">
                <a:tc>
                  <a:txBody>
                    <a:bodyPr/>
                    <a:lstStyle/>
                    <a:p>
                      <a:pPr algn="r">
                        <a:lnSpc>
                          <a:spcPct val="107000"/>
                        </a:lnSpc>
                        <a:spcAft>
                          <a:spcPts val="0"/>
                        </a:spcAft>
                      </a:pPr>
                      <a:r>
                        <a:rPr lang="it-IT" sz="1600">
                          <a:effectLst/>
                        </a:rPr>
                        <a:t>3 stelle</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38</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a:effectLst/>
                        </a:rPr>
                        <a:t>3.190</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1.682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61925">
                <a:tc>
                  <a:txBody>
                    <a:bodyPr/>
                    <a:lstStyle/>
                    <a:p>
                      <a:pPr algn="r">
                        <a:lnSpc>
                          <a:spcPct val="107000"/>
                        </a:lnSpc>
                        <a:spcAft>
                          <a:spcPts val="0"/>
                        </a:spcAft>
                      </a:pPr>
                      <a:r>
                        <a:rPr lang="it-IT" sz="1600">
                          <a:effectLst/>
                        </a:rPr>
                        <a:t>2 stelle</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10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457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223</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61925">
                <a:tc>
                  <a:txBody>
                    <a:bodyPr/>
                    <a:lstStyle/>
                    <a:p>
                      <a:pPr algn="r">
                        <a:lnSpc>
                          <a:spcPct val="107000"/>
                        </a:lnSpc>
                        <a:spcAft>
                          <a:spcPts val="0"/>
                        </a:spcAft>
                      </a:pPr>
                      <a:r>
                        <a:rPr lang="it-IT" sz="1600">
                          <a:effectLst/>
                        </a:rPr>
                        <a:t>1 stella</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6</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228</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114</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61925">
                <a:tc>
                  <a:txBody>
                    <a:bodyPr/>
                    <a:lstStyle/>
                    <a:p>
                      <a:pPr algn="r">
                        <a:lnSpc>
                          <a:spcPct val="107000"/>
                        </a:lnSpc>
                        <a:spcAft>
                          <a:spcPts val="0"/>
                        </a:spcAft>
                      </a:pPr>
                      <a:r>
                        <a:rPr lang="it-IT" sz="1600">
                          <a:effectLst/>
                        </a:rPr>
                        <a:t>Rta</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a:effectLst/>
                        </a:rPr>
                        <a:t>3</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651</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a:effectLst/>
                        </a:rPr>
                        <a:t>413</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pic>
        <p:nvPicPr>
          <p:cNvPr id="6" name="Immagine 5"/>
          <p:cNvPicPr>
            <a:picLocks noChangeAspect="1"/>
          </p:cNvPicPr>
          <p:nvPr/>
        </p:nvPicPr>
        <p:blipFill>
          <a:blip r:embed="rId2"/>
          <a:stretch>
            <a:fillRect/>
          </a:stretch>
        </p:blipFill>
        <p:spPr>
          <a:xfrm>
            <a:off x="968991" y="3143020"/>
            <a:ext cx="10208525" cy="3096000"/>
          </a:xfrm>
          <a:prstGeom prst="rect">
            <a:avLst/>
          </a:prstGeom>
        </p:spPr>
      </p:pic>
      <p:graphicFrame>
        <p:nvGraphicFramePr>
          <p:cNvPr id="23" name="Tabella 22"/>
          <p:cNvGraphicFramePr>
            <a:graphicFrameLocks noGrp="1"/>
          </p:cNvGraphicFramePr>
          <p:nvPr>
            <p:extLst>
              <p:ext uri="{D42A27DB-BD31-4B8C-83A1-F6EECF244321}">
                <p14:modId xmlns:p14="http://schemas.microsoft.com/office/powerpoint/2010/main" val="2882808001"/>
              </p:ext>
            </p:extLst>
          </p:nvPr>
        </p:nvGraphicFramePr>
        <p:xfrm>
          <a:off x="7272997" y="948504"/>
          <a:ext cx="4248443" cy="2087376"/>
        </p:xfrm>
        <a:graphic>
          <a:graphicData uri="http://schemas.openxmlformats.org/drawingml/2006/table">
            <a:tbl>
              <a:tblPr firstRow="1" firstCol="1" bandRow="1">
                <a:tableStyleId>{5940675A-B579-460E-94D1-54222C63F5DA}</a:tableStyleId>
              </a:tblPr>
              <a:tblGrid>
                <a:gridCol w="2632199"/>
                <a:gridCol w="837518"/>
                <a:gridCol w="778726"/>
              </a:tblGrid>
              <a:tr h="161925">
                <a:tc gridSpan="3">
                  <a:txBody>
                    <a:bodyPr/>
                    <a:lstStyle/>
                    <a:p>
                      <a:pPr algn="ctr">
                        <a:lnSpc>
                          <a:spcPct val="107000"/>
                        </a:lnSpc>
                        <a:spcAft>
                          <a:spcPts val="0"/>
                        </a:spcAft>
                      </a:pPr>
                      <a:r>
                        <a:rPr lang="it-IT" sz="1600" dirty="0">
                          <a:effectLst/>
                        </a:rPr>
                        <a:t>L'offerta extralberghiera per tipologia</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it-IT"/>
                    </a:p>
                  </a:txBody>
                  <a:tcPr/>
                </a:tc>
                <a:tc hMerge="1">
                  <a:txBody>
                    <a:bodyPr/>
                    <a:lstStyle/>
                    <a:p>
                      <a:endParaRPr lang="it-IT"/>
                    </a:p>
                  </a:txBody>
                  <a:tcPr/>
                </a:tc>
              </a:tr>
              <a:tr h="161925">
                <a:tc>
                  <a:txBody>
                    <a:bodyPr/>
                    <a:lstStyle/>
                    <a:p>
                      <a:pPr algn="ct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Num.</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Letti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61925">
                <a:tc>
                  <a:txBody>
                    <a:bodyPr/>
                    <a:lstStyle/>
                    <a:p>
                      <a:pPr algn="r">
                        <a:lnSpc>
                          <a:spcPct val="107000"/>
                        </a:lnSpc>
                        <a:spcAft>
                          <a:spcPts val="0"/>
                        </a:spcAft>
                      </a:pPr>
                      <a:r>
                        <a:rPr lang="it-IT" sz="1600">
                          <a:effectLst/>
                        </a:rPr>
                        <a:t>Campeggi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1</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700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61925">
                <a:tc>
                  <a:txBody>
                    <a:bodyPr/>
                    <a:lstStyle/>
                    <a:p>
                      <a:pPr algn="r">
                        <a:lnSpc>
                          <a:spcPct val="107000"/>
                        </a:lnSpc>
                        <a:spcAft>
                          <a:spcPts val="0"/>
                        </a:spcAft>
                      </a:pPr>
                      <a:r>
                        <a:rPr lang="it-IT" sz="1600" dirty="0" smtClean="0">
                          <a:effectLst/>
                        </a:rPr>
                        <a:t>*Alloggi </a:t>
                      </a:r>
                      <a:r>
                        <a:rPr lang="it-IT" sz="1600" dirty="0">
                          <a:effectLst/>
                        </a:rPr>
                        <a:t>in affitto </a:t>
                      </a:r>
                      <a:r>
                        <a:rPr lang="it-IT" sz="1600" dirty="0" err="1">
                          <a:effectLst/>
                        </a:rPr>
                        <a:t>imprend</a:t>
                      </a:r>
                      <a:r>
                        <a:rPr lang="it-IT" sz="1600" dirty="0">
                          <a:effectLst/>
                        </a:rPr>
                        <a:t>.</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1.254</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a:effectLst/>
                        </a:rPr>
                        <a:t>4.812</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61925">
                <a:tc>
                  <a:txBody>
                    <a:bodyPr/>
                    <a:lstStyle/>
                    <a:p>
                      <a:pPr algn="r">
                        <a:lnSpc>
                          <a:spcPct val="107000"/>
                        </a:lnSpc>
                        <a:spcAft>
                          <a:spcPts val="0"/>
                        </a:spcAft>
                      </a:pPr>
                      <a:r>
                        <a:rPr lang="it-IT" sz="1600">
                          <a:effectLst/>
                        </a:rPr>
                        <a:t>Agriturismi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5</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72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61925">
                <a:tc>
                  <a:txBody>
                    <a:bodyPr/>
                    <a:lstStyle/>
                    <a:p>
                      <a:pPr algn="r">
                        <a:lnSpc>
                          <a:spcPct val="107000"/>
                        </a:lnSpc>
                        <a:spcAft>
                          <a:spcPts val="0"/>
                        </a:spcAft>
                      </a:pPr>
                      <a:r>
                        <a:rPr lang="it-IT" sz="1600">
                          <a:effectLst/>
                        </a:rPr>
                        <a:t>Ostelli per la gioventù</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3</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288</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61925">
                <a:tc>
                  <a:txBody>
                    <a:bodyPr/>
                    <a:lstStyle/>
                    <a:p>
                      <a:pPr algn="r">
                        <a:lnSpc>
                          <a:spcPct val="107000"/>
                        </a:lnSpc>
                        <a:spcAft>
                          <a:spcPts val="0"/>
                        </a:spcAft>
                      </a:pPr>
                      <a:r>
                        <a:rPr lang="it-IT" sz="1600">
                          <a:effectLst/>
                        </a:rPr>
                        <a:t>Case per Ferie</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24</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1.272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61925">
                <a:tc>
                  <a:txBody>
                    <a:bodyPr/>
                    <a:lstStyle/>
                    <a:p>
                      <a:pPr algn="r">
                        <a:lnSpc>
                          <a:spcPct val="107000"/>
                        </a:lnSpc>
                        <a:spcAft>
                          <a:spcPts val="0"/>
                        </a:spcAft>
                      </a:pPr>
                      <a:r>
                        <a:rPr lang="it-IT" sz="1600">
                          <a:effectLst/>
                        </a:rPr>
                        <a:t>Bed&amp; Breakfast</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363</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a:effectLst/>
                        </a:rPr>
                        <a:t>1.212</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24" name="Rettangolo 23"/>
          <p:cNvSpPr/>
          <p:nvPr/>
        </p:nvSpPr>
        <p:spPr>
          <a:xfrm>
            <a:off x="3120787" y="6119336"/>
            <a:ext cx="6096000" cy="738664"/>
          </a:xfrm>
          <a:prstGeom prst="rect">
            <a:avLst/>
          </a:prstGeom>
        </p:spPr>
        <p:txBody>
          <a:bodyPr>
            <a:spAutoFit/>
          </a:bodyPr>
          <a:lstStyle/>
          <a:p>
            <a:r>
              <a:rPr lang="it-IT" baseline="30000" dirty="0" smtClean="0">
                <a:latin typeface="Calibri" panose="020F0502020204030204" pitchFamily="34" charset="0"/>
                <a:ea typeface="Calibri" panose="020F0502020204030204" pitchFamily="34" charset="0"/>
                <a:cs typeface="Times New Roman" panose="02020603050405020304" pitchFamily="18" charset="0"/>
              </a:rPr>
              <a:t>*Alloggi </a:t>
            </a:r>
            <a:r>
              <a:rPr lang="it-IT" baseline="30000" dirty="0">
                <a:latin typeface="Calibri" panose="020F0502020204030204" pitchFamily="34" charset="0"/>
                <a:ea typeface="Calibri" panose="020F0502020204030204" pitchFamily="34" charset="0"/>
                <a:cs typeface="Times New Roman" panose="02020603050405020304" pitchFamily="18" charset="0"/>
              </a:rPr>
              <a:t>in affitto gestiti in forma imprenditoriale: camere, case e appartamenti per vacanze, affittacamere, attività ricettive in esercizi di ristorazione, unità abitative ammobiliate per uso turistico, residence locande.</a:t>
            </a:r>
            <a:endParaRPr lang="it-IT" dirty="0"/>
          </a:p>
        </p:txBody>
      </p:sp>
      <p:sp>
        <p:nvSpPr>
          <p:cNvPr id="37" name="Rettangolo 36"/>
          <p:cNvSpPr/>
          <p:nvPr/>
        </p:nvSpPr>
        <p:spPr>
          <a:xfrm>
            <a:off x="4244454" y="1460077"/>
            <a:ext cx="3016155" cy="865173"/>
          </a:xfrm>
          <a:prstGeom prst="rect">
            <a:avLst/>
          </a:prstGeom>
        </p:spPr>
        <p:txBody>
          <a:bodyPr wrap="square">
            <a:spAutoFit/>
          </a:bodyPr>
          <a:lstStyle/>
          <a:p>
            <a:pPr algn="ctr">
              <a:lnSpc>
                <a:spcPct val="107000"/>
              </a:lnSpc>
              <a:spcAft>
                <a:spcPts val="300"/>
              </a:spcAft>
            </a:pPr>
            <a:r>
              <a:rPr lang="it-IT" sz="2400" b="1" i="1" dirty="0" smtClean="0">
                <a:solidFill>
                  <a:srgbClr val="FF0000"/>
                </a:solidFill>
                <a:latin typeface="Calibri" panose="020F0502020204030204" pitchFamily="34" charset="0"/>
                <a:ea typeface="Calibri" panose="020F0502020204030204" pitchFamily="34" charset="0"/>
                <a:cs typeface="Calibri" panose="020F0502020204030204" pitchFamily="34" charset="0"/>
              </a:rPr>
              <a:t>COMUNE DI BOLOGNA</a:t>
            </a:r>
            <a:endParaRPr lang="it-IT" sz="2400" b="1"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6"/>
          <p:cNvSpPr txBox="1"/>
          <p:nvPr/>
        </p:nvSpPr>
        <p:spPr>
          <a:xfrm>
            <a:off x="1961832" y="327024"/>
            <a:ext cx="8268336"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sz="2800">
                <a:solidFill>
                  <a:srgbClr val="FFFFFF"/>
                </a:solidFill>
                <a:latin typeface="Century Gothic"/>
                <a:ea typeface="Century Gothic"/>
                <a:cs typeface="Century Gothic"/>
                <a:sym typeface="Century Gothic"/>
              </a:defRPr>
            </a:lvl1pPr>
          </a:lstStyle>
          <a:p>
            <a:r>
              <a:rPr dirty="0"/>
              <a:t>BOLOGNA: </a:t>
            </a:r>
            <a:r>
              <a:rPr lang="it-IT" dirty="0" smtClean="0"/>
              <a:t>scenari nuovi per il turismo</a:t>
            </a:r>
            <a:endParaRPr dirty="0"/>
          </a:p>
        </p:txBody>
      </p:sp>
      <p:sp>
        <p:nvSpPr>
          <p:cNvPr id="2" name="Rettangolo 1"/>
          <p:cNvSpPr/>
          <p:nvPr/>
        </p:nvSpPr>
        <p:spPr>
          <a:xfrm>
            <a:off x="600501" y="6029869"/>
            <a:ext cx="2238233" cy="646329"/>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it-IT" sz="1800" b="0" i="0" u="none" strike="noStrike" cap="none" spc="0" normalizeH="0" baseline="0" dirty="0" smtClean="0">
                <a:ln>
                  <a:noFill/>
                </a:ln>
                <a:solidFill>
                  <a:srgbClr val="000000"/>
                </a:solidFill>
                <a:effectLst/>
                <a:uFillTx/>
                <a:latin typeface="Segoe UI Light"/>
                <a:ea typeface="Segoe UI Light"/>
                <a:cs typeface="Segoe UI Light"/>
                <a:sym typeface="Segoe UI Light"/>
              </a:rPr>
              <a:t>Calo di 2 alberghi</a:t>
            </a:r>
          </a:p>
          <a:p>
            <a:pPr marL="0" marR="0" indent="0" algn="l" defTabSz="914400" rtl="0" fontAlgn="auto" latinLnBrk="0" hangingPunct="0">
              <a:lnSpc>
                <a:spcPct val="100000"/>
              </a:lnSpc>
              <a:spcBef>
                <a:spcPts val="0"/>
              </a:spcBef>
              <a:spcAft>
                <a:spcPts val="0"/>
              </a:spcAft>
              <a:buClrTx/>
              <a:buSzTx/>
              <a:buFontTx/>
              <a:buNone/>
              <a:tabLst/>
            </a:pPr>
            <a:r>
              <a:rPr lang="it-IT" dirty="0" smtClean="0"/>
              <a:t>Aumento 390 PL</a:t>
            </a:r>
            <a:endParaRPr kumimoji="0" lang="it-IT" sz="1800" b="0" i="0" u="none" strike="noStrike" cap="none" spc="0" normalizeH="0" baseline="0" dirty="0">
              <a:ln>
                <a:noFill/>
              </a:ln>
              <a:solidFill>
                <a:srgbClr val="000000"/>
              </a:solidFill>
              <a:effectLst/>
              <a:uFillTx/>
              <a:latin typeface="Segoe UI Light"/>
              <a:ea typeface="Segoe UI Light"/>
              <a:cs typeface="Segoe UI Light"/>
              <a:sym typeface="Segoe UI Light"/>
            </a:endParaRPr>
          </a:p>
        </p:txBody>
      </p:sp>
      <p:sp>
        <p:nvSpPr>
          <p:cNvPr id="15" name="Rettangolo 14"/>
          <p:cNvSpPr/>
          <p:nvPr/>
        </p:nvSpPr>
        <p:spPr>
          <a:xfrm>
            <a:off x="9378286" y="6018496"/>
            <a:ext cx="2238233" cy="646329"/>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it-IT" sz="1800" b="0" i="0" u="none" strike="noStrike" cap="none" spc="0" normalizeH="0" baseline="0" dirty="0" smtClean="0">
                <a:ln>
                  <a:noFill/>
                </a:ln>
                <a:solidFill>
                  <a:srgbClr val="000000"/>
                </a:solidFill>
                <a:effectLst/>
                <a:uFillTx/>
                <a:latin typeface="Segoe UI Light"/>
                <a:ea typeface="Segoe UI Light"/>
                <a:cs typeface="Segoe UI Light"/>
                <a:sym typeface="Segoe UI Light"/>
              </a:rPr>
              <a:t>Aumento</a:t>
            </a:r>
            <a:r>
              <a:rPr kumimoji="0" lang="it-IT" sz="1800" b="0" i="0" u="none" strike="noStrike" cap="none" spc="0" normalizeH="0" dirty="0" smtClean="0">
                <a:ln>
                  <a:noFill/>
                </a:ln>
                <a:solidFill>
                  <a:srgbClr val="000000"/>
                </a:solidFill>
                <a:effectLst/>
                <a:uFillTx/>
                <a:latin typeface="Segoe UI Light"/>
                <a:ea typeface="Segoe UI Light"/>
                <a:cs typeface="Segoe UI Light"/>
                <a:sym typeface="Segoe UI Light"/>
              </a:rPr>
              <a:t> 1035 alloggi</a:t>
            </a:r>
            <a:endParaRPr kumimoji="0" lang="it-IT" sz="1800" b="0" i="0" u="none" strike="noStrike" cap="none" spc="0" normalizeH="0" baseline="0" dirty="0" smtClean="0">
              <a:ln>
                <a:noFill/>
              </a:ln>
              <a:solidFill>
                <a:srgbClr val="000000"/>
              </a:solidFill>
              <a:effectLst/>
              <a:uFillTx/>
              <a:latin typeface="Segoe UI Light"/>
              <a:ea typeface="Segoe UI Light"/>
              <a:cs typeface="Segoe UI Light"/>
              <a:sym typeface="Segoe UI Light"/>
            </a:endParaRPr>
          </a:p>
          <a:p>
            <a:pPr marL="0" marR="0" indent="0" algn="l" defTabSz="914400" rtl="0" fontAlgn="auto" latinLnBrk="0" hangingPunct="0">
              <a:lnSpc>
                <a:spcPct val="100000"/>
              </a:lnSpc>
              <a:spcBef>
                <a:spcPts val="0"/>
              </a:spcBef>
              <a:spcAft>
                <a:spcPts val="0"/>
              </a:spcAft>
              <a:buClrTx/>
              <a:buSzTx/>
              <a:buFontTx/>
              <a:buNone/>
              <a:tabLst/>
            </a:pPr>
            <a:r>
              <a:rPr lang="it-IT" dirty="0" smtClean="0"/>
              <a:t>per +3064 PL</a:t>
            </a:r>
            <a:endParaRPr kumimoji="0" lang="it-IT" sz="1800" b="0" i="0" u="none" strike="noStrike" cap="none" spc="0" normalizeH="0" baseline="0" dirty="0">
              <a:ln>
                <a:noFill/>
              </a:ln>
              <a:solidFill>
                <a:srgbClr val="000000"/>
              </a:solidFill>
              <a:effectLst/>
              <a:uFillTx/>
              <a:latin typeface="Segoe UI Light"/>
              <a:ea typeface="Segoe UI Light"/>
              <a:cs typeface="Segoe UI Light"/>
              <a:sym typeface="Segoe UI Light"/>
            </a:endParaRPr>
          </a:p>
        </p:txBody>
      </p:sp>
    </p:spTree>
    <p:extLst>
      <p:ext uri="{BB962C8B-B14F-4D97-AF65-F5344CB8AC3E}">
        <p14:creationId xmlns:p14="http://schemas.microsoft.com/office/powerpoint/2010/main" val="2170951744"/>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lide Number Placeholder 14"/>
          <p:cNvSpPr txBox="1">
            <a:spLocks noGrp="1"/>
          </p:cNvSpPr>
          <p:nvPr>
            <p:ph type="sldNum" sz="quarter" idx="4294967295"/>
          </p:nvPr>
        </p:nvSpPr>
        <p:spPr>
          <a:xfrm>
            <a:off x="11080191" y="6404292"/>
            <a:ext cx="273610"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sp>
        <p:nvSpPr>
          <p:cNvPr id="315" name="Rectangle 1"/>
          <p:cNvSpPr/>
          <p:nvPr/>
        </p:nvSpPr>
        <p:spPr>
          <a:xfrm>
            <a:off x="0" y="266700"/>
            <a:ext cx="12192000" cy="552450"/>
          </a:xfrm>
          <a:prstGeom prst="rect">
            <a:avLst/>
          </a:prstGeom>
          <a:solidFill>
            <a:srgbClr val="3F3F3F"/>
          </a:solidFill>
          <a:ln w="12700">
            <a:miter lim="400000"/>
          </a:ln>
        </p:spPr>
        <p:txBody>
          <a:bodyPr lIns="45719" rIns="45719" anchor="ctr"/>
          <a:lstStyle/>
          <a:p>
            <a:pPr algn="ctr">
              <a:defRPr>
                <a:solidFill>
                  <a:srgbClr val="FFFFFF"/>
                </a:solidFill>
              </a:defRPr>
            </a:pPr>
            <a:endParaRPr/>
          </a:p>
        </p:txBody>
      </p:sp>
      <p:grpSp>
        <p:nvGrpSpPr>
          <p:cNvPr id="319" name="Group 7"/>
          <p:cNvGrpSpPr/>
          <p:nvPr/>
        </p:nvGrpSpPr>
        <p:grpSpPr>
          <a:xfrm>
            <a:off x="271463" y="171449"/>
            <a:ext cx="790576" cy="742951"/>
            <a:chOff x="0" y="0"/>
            <a:chExt cx="790575" cy="742950"/>
          </a:xfrm>
        </p:grpSpPr>
        <p:sp>
          <p:nvSpPr>
            <p:cNvPr id="316" name="Rectangle 2"/>
            <p:cNvSpPr/>
            <p:nvPr/>
          </p:nvSpPr>
          <p:spPr>
            <a:xfrm>
              <a:off x="-1" y="0"/>
              <a:ext cx="742951" cy="742950"/>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7" name="Right Triangle 4"/>
            <p:cNvSpPr/>
            <p:nvPr/>
          </p:nvSpPr>
          <p:spPr>
            <a:xfrm>
              <a:off x="742950" y="-1"/>
              <a:ext cx="47625"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8" name="Right Triangle 5"/>
            <p:cNvSpPr/>
            <p:nvPr/>
          </p:nvSpPr>
          <p:spPr>
            <a:xfrm rot="10800000" flipH="1">
              <a:off x="742950" y="647700"/>
              <a:ext cx="47625" cy="952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aphicFrame>
        <p:nvGraphicFramePr>
          <p:cNvPr id="9" name="Tabella 8"/>
          <p:cNvGraphicFramePr>
            <a:graphicFrameLocks noGrp="1"/>
          </p:cNvGraphicFramePr>
          <p:nvPr>
            <p:extLst>
              <p:ext uri="{D42A27DB-BD31-4B8C-83A1-F6EECF244321}">
                <p14:modId xmlns:p14="http://schemas.microsoft.com/office/powerpoint/2010/main" val="1989455686"/>
              </p:ext>
            </p:extLst>
          </p:nvPr>
        </p:nvGraphicFramePr>
        <p:xfrm>
          <a:off x="0" y="1041637"/>
          <a:ext cx="4080681" cy="2239414"/>
        </p:xfrm>
        <a:graphic>
          <a:graphicData uri="http://schemas.openxmlformats.org/drawingml/2006/table">
            <a:tbl>
              <a:tblPr firstRow="1" firstCol="1" bandRow="1">
                <a:tableStyleId>{5940675A-B579-460E-94D1-54222C63F5DA}</a:tableStyleId>
              </a:tblPr>
              <a:tblGrid>
                <a:gridCol w="1213348"/>
                <a:gridCol w="904690"/>
                <a:gridCol w="905753"/>
                <a:gridCol w="1056890"/>
              </a:tblGrid>
              <a:tr h="412960">
                <a:tc gridSpan="4">
                  <a:txBody>
                    <a:bodyPr/>
                    <a:lstStyle/>
                    <a:p>
                      <a:pPr algn="ctr">
                        <a:lnSpc>
                          <a:spcPct val="107000"/>
                        </a:lnSpc>
                        <a:spcAft>
                          <a:spcPts val="0"/>
                        </a:spcAft>
                      </a:pPr>
                      <a:r>
                        <a:rPr lang="it-IT" sz="1600">
                          <a:effectLst/>
                        </a:rPr>
                        <a:t>L'offerta alberghiera per categoria</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it-IT"/>
                    </a:p>
                  </a:txBody>
                  <a:tcPr/>
                </a:tc>
                <a:tc hMerge="1">
                  <a:txBody>
                    <a:bodyPr/>
                    <a:lstStyle/>
                    <a:p>
                      <a:endParaRPr lang="it-IT"/>
                    </a:p>
                  </a:txBody>
                  <a:tcPr/>
                </a:tc>
                <a:tc hMerge="1">
                  <a:txBody>
                    <a:bodyPr/>
                    <a:lstStyle/>
                    <a:p>
                      <a:endParaRPr lang="it-IT"/>
                    </a:p>
                  </a:txBody>
                  <a:tcPr/>
                </a:tc>
              </a:tr>
              <a:tr h="241256">
                <a:tc>
                  <a:txBody>
                    <a:bodyPr/>
                    <a:lstStyle/>
                    <a:p>
                      <a:pPr algn="r">
                        <a:lnSpc>
                          <a:spcPct val="107000"/>
                        </a:lnSpc>
                      </a:pPr>
                      <a:endParaRPr lang="it-IT" sz="16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Num.</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Letti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Camere</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41256">
                <a:tc>
                  <a:txBody>
                    <a:bodyPr/>
                    <a:lstStyle/>
                    <a:p>
                      <a:pPr algn="r">
                        <a:lnSpc>
                          <a:spcPct val="107000"/>
                        </a:lnSpc>
                        <a:spcAft>
                          <a:spcPts val="0"/>
                        </a:spcAft>
                      </a:pPr>
                      <a:r>
                        <a:rPr lang="it-IT" sz="1600">
                          <a:effectLst/>
                        </a:rPr>
                        <a:t>5 stelle</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41256">
                <a:tc>
                  <a:txBody>
                    <a:bodyPr/>
                    <a:lstStyle/>
                    <a:p>
                      <a:pPr algn="r">
                        <a:lnSpc>
                          <a:spcPct val="107000"/>
                        </a:lnSpc>
                        <a:spcAft>
                          <a:spcPts val="0"/>
                        </a:spcAft>
                      </a:pPr>
                      <a:r>
                        <a:rPr lang="it-IT" sz="1600">
                          <a:effectLst/>
                        </a:rPr>
                        <a:t>4 stelle</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36</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6.130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3.110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41256">
                <a:tc>
                  <a:txBody>
                    <a:bodyPr/>
                    <a:lstStyle/>
                    <a:p>
                      <a:pPr algn="r">
                        <a:lnSpc>
                          <a:spcPct val="107000"/>
                        </a:lnSpc>
                        <a:spcAft>
                          <a:spcPts val="0"/>
                        </a:spcAft>
                      </a:pPr>
                      <a:r>
                        <a:rPr lang="it-IT" sz="1600">
                          <a:effectLst/>
                        </a:rPr>
                        <a:t>3 stelle</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90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4.393</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2.340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41256">
                <a:tc>
                  <a:txBody>
                    <a:bodyPr/>
                    <a:lstStyle/>
                    <a:p>
                      <a:pPr algn="r">
                        <a:lnSpc>
                          <a:spcPct val="107000"/>
                        </a:lnSpc>
                        <a:spcAft>
                          <a:spcPts val="0"/>
                        </a:spcAft>
                      </a:pPr>
                      <a:r>
                        <a:rPr lang="it-IT" sz="1600">
                          <a:effectLst/>
                        </a:rPr>
                        <a:t>2 stelle</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37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946</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517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41256">
                <a:tc>
                  <a:txBody>
                    <a:bodyPr/>
                    <a:lstStyle/>
                    <a:p>
                      <a:pPr algn="r">
                        <a:lnSpc>
                          <a:spcPct val="107000"/>
                        </a:lnSpc>
                        <a:spcAft>
                          <a:spcPts val="0"/>
                        </a:spcAft>
                      </a:pPr>
                      <a:r>
                        <a:rPr lang="it-IT" sz="1600">
                          <a:effectLst/>
                        </a:rPr>
                        <a:t>1 stella</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22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450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257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41256">
                <a:tc>
                  <a:txBody>
                    <a:bodyPr/>
                    <a:lstStyle/>
                    <a:p>
                      <a:pPr algn="r">
                        <a:lnSpc>
                          <a:spcPct val="107000"/>
                        </a:lnSpc>
                        <a:spcAft>
                          <a:spcPts val="0"/>
                        </a:spcAft>
                      </a:pPr>
                      <a:r>
                        <a:rPr lang="it-IT" sz="1600">
                          <a:effectLst/>
                        </a:rPr>
                        <a:t>Rta</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38</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213</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a:effectLst/>
                        </a:rPr>
                        <a:t>116</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11" name="Rettangolo 10"/>
          <p:cNvSpPr/>
          <p:nvPr/>
        </p:nvSpPr>
        <p:spPr>
          <a:xfrm>
            <a:off x="4244454" y="1460077"/>
            <a:ext cx="3016155" cy="882678"/>
          </a:xfrm>
          <a:prstGeom prst="rect">
            <a:avLst/>
          </a:prstGeom>
        </p:spPr>
        <p:txBody>
          <a:bodyPr wrap="square">
            <a:spAutoFit/>
          </a:bodyPr>
          <a:lstStyle/>
          <a:p>
            <a:pPr algn="ctr">
              <a:lnSpc>
                <a:spcPct val="107000"/>
              </a:lnSpc>
              <a:spcAft>
                <a:spcPts val="300"/>
              </a:spcAft>
            </a:pPr>
            <a:r>
              <a:rPr lang="it-IT" sz="2400" b="1" i="1" dirty="0" smtClean="0">
                <a:solidFill>
                  <a:srgbClr val="FF0000"/>
                </a:solidFill>
                <a:latin typeface="Calibri" panose="020F0502020204030204" pitchFamily="34" charset="0"/>
                <a:ea typeface="Calibri" panose="020F0502020204030204" pitchFamily="34" charset="0"/>
                <a:cs typeface="Calibri" panose="020F0502020204030204" pitchFamily="34" charset="0"/>
              </a:rPr>
              <a:t>ALTRI COMUNI CITTA’ METROPOLITANA</a:t>
            </a:r>
            <a:endParaRPr lang="it-IT" sz="2400" b="1"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ella 5"/>
          <p:cNvGraphicFramePr>
            <a:graphicFrameLocks noGrp="1"/>
          </p:cNvGraphicFramePr>
          <p:nvPr>
            <p:extLst>
              <p:ext uri="{D42A27DB-BD31-4B8C-83A1-F6EECF244321}">
                <p14:modId xmlns:p14="http://schemas.microsoft.com/office/powerpoint/2010/main" val="1606229824"/>
              </p:ext>
            </p:extLst>
          </p:nvPr>
        </p:nvGraphicFramePr>
        <p:xfrm>
          <a:off x="7315202" y="893417"/>
          <a:ext cx="4876798" cy="2609220"/>
        </p:xfrm>
        <a:graphic>
          <a:graphicData uri="http://schemas.openxmlformats.org/drawingml/2006/table">
            <a:tbl>
              <a:tblPr firstRow="1" firstCol="1" bandRow="1">
                <a:tableStyleId>{5940675A-B579-460E-94D1-54222C63F5DA}</a:tableStyleId>
              </a:tblPr>
              <a:tblGrid>
                <a:gridCol w="3141177"/>
                <a:gridCol w="899377"/>
                <a:gridCol w="836244"/>
              </a:tblGrid>
              <a:tr h="161925">
                <a:tc gridSpan="3">
                  <a:txBody>
                    <a:bodyPr/>
                    <a:lstStyle/>
                    <a:p>
                      <a:pPr algn="ctr">
                        <a:lnSpc>
                          <a:spcPct val="107000"/>
                        </a:lnSpc>
                        <a:spcAft>
                          <a:spcPts val="0"/>
                        </a:spcAft>
                      </a:pPr>
                      <a:r>
                        <a:rPr lang="it-IT" sz="1600">
                          <a:effectLst/>
                        </a:rPr>
                        <a:t>L'offerta extralberghiera per tipologia</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it-IT"/>
                    </a:p>
                  </a:txBody>
                  <a:tcPr/>
                </a:tc>
                <a:tc hMerge="1">
                  <a:txBody>
                    <a:bodyPr/>
                    <a:lstStyle/>
                    <a:p>
                      <a:endParaRPr lang="it-IT"/>
                    </a:p>
                  </a:txBody>
                  <a:tcPr/>
                </a:tc>
              </a:tr>
              <a:tr h="161925">
                <a:tc>
                  <a:txBody>
                    <a:bodyPr/>
                    <a:lstStyle/>
                    <a:p>
                      <a:pPr algn="ct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Num.</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Letti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61925">
                <a:tc>
                  <a:txBody>
                    <a:bodyPr/>
                    <a:lstStyle/>
                    <a:p>
                      <a:pPr algn="l">
                        <a:lnSpc>
                          <a:spcPct val="107000"/>
                        </a:lnSpc>
                        <a:spcAft>
                          <a:spcPts val="0"/>
                        </a:spcAft>
                      </a:pPr>
                      <a:r>
                        <a:rPr lang="it-IT" sz="1600">
                          <a:effectLst/>
                        </a:rPr>
                        <a:t>Campeggi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10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1.915</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61925">
                <a:tc>
                  <a:txBody>
                    <a:bodyPr/>
                    <a:lstStyle/>
                    <a:p>
                      <a:pPr algn="l">
                        <a:lnSpc>
                          <a:spcPct val="107000"/>
                        </a:lnSpc>
                        <a:spcAft>
                          <a:spcPts val="0"/>
                        </a:spcAft>
                      </a:pPr>
                      <a:r>
                        <a:rPr lang="it-IT" sz="1600">
                          <a:effectLst/>
                        </a:rPr>
                        <a:t>Villaggi turistici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1</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6</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61925">
                <a:tc>
                  <a:txBody>
                    <a:bodyPr/>
                    <a:lstStyle/>
                    <a:p>
                      <a:pPr algn="l">
                        <a:lnSpc>
                          <a:spcPct val="107000"/>
                        </a:lnSpc>
                        <a:spcAft>
                          <a:spcPts val="0"/>
                        </a:spcAft>
                      </a:pPr>
                      <a:r>
                        <a:rPr lang="it-IT" sz="1600">
                          <a:effectLst/>
                        </a:rPr>
                        <a:t>Alloggi in affitto imprend.</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223</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1.607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61925">
                <a:tc>
                  <a:txBody>
                    <a:bodyPr/>
                    <a:lstStyle/>
                    <a:p>
                      <a:pPr algn="l">
                        <a:lnSpc>
                          <a:spcPct val="107000"/>
                        </a:lnSpc>
                        <a:spcAft>
                          <a:spcPts val="0"/>
                        </a:spcAft>
                      </a:pPr>
                      <a:r>
                        <a:rPr lang="it-IT" sz="1600">
                          <a:effectLst/>
                        </a:rPr>
                        <a:t>Agriturismi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154</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2.025</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61925">
                <a:tc>
                  <a:txBody>
                    <a:bodyPr/>
                    <a:lstStyle/>
                    <a:p>
                      <a:pPr algn="l">
                        <a:lnSpc>
                          <a:spcPct val="107000"/>
                        </a:lnSpc>
                        <a:spcAft>
                          <a:spcPts val="0"/>
                        </a:spcAft>
                      </a:pPr>
                      <a:r>
                        <a:rPr lang="it-IT" sz="1600">
                          <a:effectLst/>
                        </a:rPr>
                        <a:t>Ostelli per la gioventù</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9</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195</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61925">
                <a:tc>
                  <a:txBody>
                    <a:bodyPr/>
                    <a:lstStyle/>
                    <a:p>
                      <a:pPr algn="l">
                        <a:lnSpc>
                          <a:spcPct val="107000"/>
                        </a:lnSpc>
                        <a:spcAft>
                          <a:spcPts val="0"/>
                        </a:spcAft>
                      </a:pPr>
                      <a:r>
                        <a:rPr lang="it-IT" sz="1600">
                          <a:effectLst/>
                        </a:rPr>
                        <a:t>Case per Ferie</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6</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270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61925">
                <a:tc>
                  <a:txBody>
                    <a:bodyPr/>
                    <a:lstStyle/>
                    <a:p>
                      <a:pPr algn="l">
                        <a:lnSpc>
                          <a:spcPct val="107000"/>
                        </a:lnSpc>
                        <a:spcAft>
                          <a:spcPts val="0"/>
                        </a:spcAft>
                      </a:pPr>
                      <a:r>
                        <a:rPr lang="it-IT" sz="1600">
                          <a:effectLst/>
                        </a:rPr>
                        <a:t>Rifugi alpini o escursionistici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3</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43</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61925">
                <a:tc>
                  <a:txBody>
                    <a:bodyPr/>
                    <a:lstStyle/>
                    <a:p>
                      <a:pPr algn="l">
                        <a:lnSpc>
                          <a:spcPct val="107000"/>
                        </a:lnSpc>
                        <a:spcAft>
                          <a:spcPts val="0"/>
                        </a:spcAft>
                      </a:pPr>
                      <a:r>
                        <a:rPr lang="it-IT" sz="1600">
                          <a:effectLst/>
                        </a:rPr>
                        <a:t>Bed&amp; Breakfast</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437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a:effectLst/>
                        </a:rPr>
                        <a:t>1.844</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pic>
        <p:nvPicPr>
          <p:cNvPr id="8" name="Immagine 7"/>
          <p:cNvPicPr>
            <a:picLocks noChangeAspect="1"/>
          </p:cNvPicPr>
          <p:nvPr/>
        </p:nvPicPr>
        <p:blipFill>
          <a:blip r:embed="rId2"/>
          <a:stretch>
            <a:fillRect/>
          </a:stretch>
        </p:blipFill>
        <p:spPr>
          <a:xfrm>
            <a:off x="600501" y="3683288"/>
            <a:ext cx="11027392" cy="2635625"/>
          </a:xfrm>
          <a:prstGeom prst="rect">
            <a:avLst/>
          </a:prstGeom>
        </p:spPr>
      </p:pic>
      <p:sp>
        <p:nvSpPr>
          <p:cNvPr id="12" name="Rettangolo 11"/>
          <p:cNvSpPr/>
          <p:nvPr/>
        </p:nvSpPr>
        <p:spPr>
          <a:xfrm>
            <a:off x="2061059" y="3327456"/>
            <a:ext cx="5226110" cy="388696"/>
          </a:xfrm>
          <a:prstGeom prst="rect">
            <a:avLst/>
          </a:prstGeom>
        </p:spPr>
        <p:txBody>
          <a:bodyPr wrap="none">
            <a:spAutoFit/>
          </a:bodyPr>
          <a:lstStyle/>
          <a:p>
            <a:pPr algn="ctr">
              <a:lnSpc>
                <a:spcPct val="107000"/>
              </a:lnSpc>
            </a:pPr>
            <a:r>
              <a:rPr lang="it-IT" dirty="0">
                <a:latin typeface="Calibri" panose="020F0502020204030204" pitchFamily="34" charset="0"/>
                <a:ea typeface="Calibri" panose="020F0502020204030204" pitchFamily="34" charset="0"/>
                <a:cs typeface="Calibri" panose="020F0502020204030204" pitchFamily="34" charset="0"/>
              </a:rPr>
              <a:t>Evoluzione dell'offerta ricettiva– Periodo 2016 – 2020</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6"/>
          <p:cNvSpPr txBox="1"/>
          <p:nvPr/>
        </p:nvSpPr>
        <p:spPr>
          <a:xfrm>
            <a:off x="1961832" y="327024"/>
            <a:ext cx="8268336"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sz="2800">
                <a:solidFill>
                  <a:srgbClr val="FFFFFF"/>
                </a:solidFill>
                <a:latin typeface="Century Gothic"/>
                <a:ea typeface="Century Gothic"/>
                <a:cs typeface="Century Gothic"/>
                <a:sym typeface="Century Gothic"/>
              </a:defRPr>
            </a:lvl1pPr>
          </a:lstStyle>
          <a:p>
            <a:r>
              <a:rPr dirty="0"/>
              <a:t>BOLOGNA: </a:t>
            </a:r>
            <a:r>
              <a:rPr lang="it-IT" dirty="0" smtClean="0"/>
              <a:t>scenari nuovi per il turismo</a:t>
            </a:r>
            <a:endParaRPr dirty="0"/>
          </a:p>
        </p:txBody>
      </p:sp>
      <p:sp>
        <p:nvSpPr>
          <p:cNvPr id="15" name="Rettangolo 14"/>
          <p:cNvSpPr/>
          <p:nvPr/>
        </p:nvSpPr>
        <p:spPr>
          <a:xfrm>
            <a:off x="600501" y="6029869"/>
            <a:ext cx="2238233" cy="646329"/>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it-IT" sz="1800" b="0" i="0" u="none" strike="noStrike" cap="none" spc="0" normalizeH="0" baseline="0" dirty="0" smtClean="0">
                <a:ln>
                  <a:noFill/>
                </a:ln>
                <a:solidFill>
                  <a:srgbClr val="000000"/>
                </a:solidFill>
                <a:effectLst/>
                <a:uFillTx/>
                <a:latin typeface="Segoe UI Light"/>
                <a:ea typeface="Segoe UI Light"/>
                <a:cs typeface="Segoe UI Light"/>
                <a:sym typeface="Segoe UI Light"/>
              </a:rPr>
              <a:t>Calo di 38 alberghi</a:t>
            </a:r>
          </a:p>
          <a:p>
            <a:pPr marL="0" marR="0" indent="0" algn="l" defTabSz="914400" rtl="0" fontAlgn="auto" latinLnBrk="0" hangingPunct="0">
              <a:lnSpc>
                <a:spcPct val="100000"/>
              </a:lnSpc>
              <a:spcBef>
                <a:spcPts val="0"/>
              </a:spcBef>
              <a:spcAft>
                <a:spcPts val="0"/>
              </a:spcAft>
              <a:buClrTx/>
              <a:buSzTx/>
              <a:buFontTx/>
              <a:buNone/>
              <a:tabLst/>
            </a:pPr>
            <a:r>
              <a:rPr lang="it-IT" dirty="0" smtClean="0"/>
              <a:t>Calo di 2.390 PL</a:t>
            </a:r>
            <a:endParaRPr kumimoji="0" lang="it-IT" sz="1800" b="0" i="0" u="none" strike="noStrike" cap="none" spc="0" normalizeH="0" baseline="0" dirty="0">
              <a:ln>
                <a:noFill/>
              </a:ln>
              <a:solidFill>
                <a:srgbClr val="000000"/>
              </a:solidFill>
              <a:effectLst/>
              <a:uFillTx/>
              <a:latin typeface="Segoe UI Light"/>
              <a:ea typeface="Segoe UI Light"/>
              <a:cs typeface="Segoe UI Light"/>
              <a:sym typeface="Segoe UI Light"/>
            </a:endParaRPr>
          </a:p>
        </p:txBody>
      </p:sp>
      <p:sp>
        <p:nvSpPr>
          <p:cNvPr id="16" name="Rettangolo 15"/>
          <p:cNvSpPr/>
          <p:nvPr/>
        </p:nvSpPr>
        <p:spPr>
          <a:xfrm>
            <a:off x="9225888" y="6100382"/>
            <a:ext cx="2690882" cy="646329"/>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it-IT" sz="1800" b="0" i="0" u="none" strike="noStrike" cap="none" spc="0" normalizeH="0" baseline="0" dirty="0" smtClean="0">
                <a:ln>
                  <a:noFill/>
                </a:ln>
                <a:solidFill>
                  <a:srgbClr val="000000"/>
                </a:solidFill>
                <a:effectLst/>
                <a:uFillTx/>
                <a:latin typeface="Segoe UI Light"/>
                <a:ea typeface="Segoe UI Light"/>
                <a:cs typeface="Segoe UI Light"/>
                <a:sym typeface="Segoe UI Light"/>
              </a:rPr>
              <a:t>Aumento di alloggi e BB</a:t>
            </a:r>
          </a:p>
          <a:p>
            <a:pPr marL="0" marR="0" indent="0" algn="ctr" defTabSz="914400" rtl="0" fontAlgn="auto" latinLnBrk="0" hangingPunct="0">
              <a:lnSpc>
                <a:spcPct val="100000"/>
              </a:lnSpc>
              <a:spcBef>
                <a:spcPts val="0"/>
              </a:spcBef>
              <a:spcAft>
                <a:spcPts val="0"/>
              </a:spcAft>
              <a:buClrTx/>
              <a:buSzTx/>
              <a:buFontTx/>
              <a:buNone/>
              <a:tabLst/>
            </a:pPr>
            <a:r>
              <a:rPr kumimoji="0" lang="it-IT" sz="1800" b="0" i="0" u="none" strike="noStrike" cap="none" spc="0" normalizeH="0" baseline="0" dirty="0" smtClean="0">
                <a:ln>
                  <a:noFill/>
                </a:ln>
                <a:solidFill>
                  <a:srgbClr val="000000"/>
                </a:solidFill>
                <a:effectLst/>
                <a:uFillTx/>
                <a:latin typeface="Segoe UI Light"/>
                <a:ea typeface="Segoe UI Light"/>
                <a:cs typeface="Segoe UI Light"/>
                <a:sym typeface="Segoe UI Light"/>
              </a:rPr>
              <a:t>+167 es.   +900 </a:t>
            </a:r>
            <a:r>
              <a:rPr kumimoji="0" lang="it-IT" sz="1800" b="0" i="0" u="none" strike="noStrike" cap="none" spc="0" normalizeH="0" baseline="0" dirty="0" err="1" smtClean="0">
                <a:ln>
                  <a:noFill/>
                </a:ln>
                <a:solidFill>
                  <a:srgbClr val="000000"/>
                </a:solidFill>
                <a:effectLst/>
                <a:uFillTx/>
                <a:latin typeface="Segoe UI Light"/>
                <a:ea typeface="Segoe UI Light"/>
                <a:cs typeface="Segoe UI Light"/>
                <a:sym typeface="Segoe UI Light"/>
              </a:rPr>
              <a:t>pl</a:t>
            </a:r>
            <a:endParaRPr kumimoji="0" lang="it-IT" sz="1800" b="0" i="0" u="none" strike="noStrike" cap="none" spc="0" normalizeH="0" baseline="0" dirty="0">
              <a:ln>
                <a:noFill/>
              </a:ln>
              <a:solidFill>
                <a:srgbClr val="000000"/>
              </a:solidFill>
              <a:effectLst/>
              <a:uFillTx/>
              <a:latin typeface="Segoe UI Light"/>
              <a:ea typeface="Segoe UI Light"/>
              <a:cs typeface="Segoe UI Light"/>
              <a:sym typeface="Segoe UI Light"/>
            </a:endParaRPr>
          </a:p>
        </p:txBody>
      </p:sp>
    </p:spTree>
    <p:extLst>
      <p:ext uri="{BB962C8B-B14F-4D97-AF65-F5344CB8AC3E}">
        <p14:creationId xmlns:p14="http://schemas.microsoft.com/office/powerpoint/2010/main" val="1962454601"/>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lide Number Placeholder 14"/>
          <p:cNvSpPr txBox="1">
            <a:spLocks noGrp="1"/>
          </p:cNvSpPr>
          <p:nvPr>
            <p:ph type="sldNum" sz="quarter" idx="4294967295"/>
          </p:nvPr>
        </p:nvSpPr>
        <p:spPr>
          <a:xfrm>
            <a:off x="11080191" y="6404292"/>
            <a:ext cx="273610"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sp>
        <p:nvSpPr>
          <p:cNvPr id="315" name="Rectangle 1"/>
          <p:cNvSpPr/>
          <p:nvPr/>
        </p:nvSpPr>
        <p:spPr>
          <a:xfrm>
            <a:off x="0" y="266700"/>
            <a:ext cx="12192000" cy="552450"/>
          </a:xfrm>
          <a:prstGeom prst="rect">
            <a:avLst/>
          </a:prstGeom>
          <a:solidFill>
            <a:srgbClr val="3F3F3F"/>
          </a:solidFill>
          <a:ln w="12700">
            <a:miter lim="400000"/>
          </a:ln>
        </p:spPr>
        <p:txBody>
          <a:bodyPr lIns="45719" rIns="45719" anchor="ctr"/>
          <a:lstStyle/>
          <a:p>
            <a:pPr algn="ctr">
              <a:defRPr>
                <a:solidFill>
                  <a:srgbClr val="FFFFFF"/>
                </a:solidFill>
              </a:defRPr>
            </a:pPr>
            <a:endParaRPr/>
          </a:p>
        </p:txBody>
      </p:sp>
      <p:grpSp>
        <p:nvGrpSpPr>
          <p:cNvPr id="319" name="Group 7"/>
          <p:cNvGrpSpPr/>
          <p:nvPr/>
        </p:nvGrpSpPr>
        <p:grpSpPr>
          <a:xfrm>
            <a:off x="271463" y="171449"/>
            <a:ext cx="790576" cy="742951"/>
            <a:chOff x="0" y="0"/>
            <a:chExt cx="790575" cy="742950"/>
          </a:xfrm>
        </p:grpSpPr>
        <p:sp>
          <p:nvSpPr>
            <p:cNvPr id="316" name="Rectangle 2"/>
            <p:cNvSpPr/>
            <p:nvPr/>
          </p:nvSpPr>
          <p:spPr>
            <a:xfrm>
              <a:off x="-1" y="0"/>
              <a:ext cx="742951" cy="742950"/>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7" name="Right Triangle 4"/>
            <p:cNvSpPr/>
            <p:nvPr/>
          </p:nvSpPr>
          <p:spPr>
            <a:xfrm>
              <a:off x="742950" y="-1"/>
              <a:ext cx="47625"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8" name="Right Triangle 5"/>
            <p:cNvSpPr/>
            <p:nvPr/>
          </p:nvSpPr>
          <p:spPr>
            <a:xfrm rot="10800000" flipH="1">
              <a:off x="742950" y="647700"/>
              <a:ext cx="47625" cy="952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aphicFrame>
        <p:nvGraphicFramePr>
          <p:cNvPr id="2" name="Tabella 1"/>
          <p:cNvGraphicFramePr>
            <a:graphicFrameLocks noGrp="1"/>
          </p:cNvGraphicFramePr>
          <p:nvPr>
            <p:extLst>
              <p:ext uri="{D42A27DB-BD31-4B8C-83A1-F6EECF244321}">
                <p14:modId xmlns:p14="http://schemas.microsoft.com/office/powerpoint/2010/main" val="778728086"/>
              </p:ext>
            </p:extLst>
          </p:nvPr>
        </p:nvGraphicFramePr>
        <p:xfrm>
          <a:off x="783171" y="1363647"/>
          <a:ext cx="5401995" cy="2641473"/>
        </p:xfrm>
        <a:graphic>
          <a:graphicData uri="http://schemas.openxmlformats.org/drawingml/2006/table">
            <a:tbl>
              <a:tblPr firstRow="1" firstCol="1" bandRow="1">
                <a:tableStyleId>{5940675A-B579-460E-94D1-54222C63F5DA}</a:tableStyleId>
              </a:tblPr>
              <a:tblGrid>
                <a:gridCol w="2290626"/>
                <a:gridCol w="1037123"/>
                <a:gridCol w="1037123"/>
                <a:gridCol w="1037123"/>
              </a:tblGrid>
              <a:tr h="190500">
                <a:tc>
                  <a:txBody>
                    <a:bodyPr/>
                    <a:lstStyle/>
                    <a:p>
                      <a:pPr>
                        <a:lnSpc>
                          <a:spcPct val="107000"/>
                        </a:lnSpc>
                        <a:spcAft>
                          <a:spcPts val="0"/>
                        </a:spcAft>
                      </a:pPr>
                      <a:r>
                        <a:rPr lang="it-IT" sz="1800" dirty="0">
                          <a:effectLst/>
                        </a:rPr>
                        <a:t> </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a:effectLst/>
                        </a:rPr>
                        <a:t>Arrivi</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a:effectLst/>
                        </a:rPr>
                        <a:t>Presenze</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a:effectLst/>
                        </a:rPr>
                        <a:t>Pm</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50495">
                <a:tc>
                  <a:txBody>
                    <a:bodyPr/>
                    <a:lstStyle/>
                    <a:p>
                      <a:pPr>
                        <a:lnSpc>
                          <a:spcPct val="107000"/>
                        </a:lnSpc>
                        <a:spcAft>
                          <a:spcPts val="0"/>
                        </a:spcAft>
                      </a:pPr>
                      <a:r>
                        <a:rPr lang="it-IT" sz="1800">
                          <a:effectLst/>
                        </a:rPr>
                        <a:t>Anno 2016</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a:effectLst/>
                        </a:rPr>
                        <a:t>1.286.397</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a:effectLst/>
                        </a:rPr>
                        <a:t>2.587.122</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a:effectLst/>
                        </a:rPr>
                        <a:t>2,0 notti</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36525">
                <a:tc>
                  <a:txBody>
                    <a:bodyPr/>
                    <a:lstStyle/>
                    <a:p>
                      <a:pPr>
                        <a:lnSpc>
                          <a:spcPct val="107000"/>
                        </a:lnSpc>
                        <a:spcAft>
                          <a:spcPts val="0"/>
                        </a:spcAft>
                      </a:pPr>
                      <a:r>
                        <a:rPr lang="it-IT" sz="1800">
                          <a:effectLst/>
                        </a:rPr>
                        <a:t>Anno 2019</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a:effectLst/>
                        </a:rPr>
                        <a:t>1.592.490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a:effectLst/>
                        </a:rPr>
                        <a:t>3.188.040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a:effectLst/>
                        </a:rPr>
                        <a:t>2,0 notti</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spcAft>
                          <a:spcPts val="0"/>
                        </a:spcAft>
                      </a:pPr>
                      <a:r>
                        <a:rPr lang="it-IT" sz="1800">
                          <a:effectLst/>
                        </a:rPr>
                        <a:t>Anno 2020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a:effectLst/>
                        </a:rPr>
                        <a:t>537.889</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a:effectLst/>
                        </a:rPr>
                        <a:t>1.243.598</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a:effectLst/>
                        </a:rPr>
                        <a:t>2,3 notti</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spcAft>
                          <a:spcPts val="0"/>
                        </a:spcAft>
                      </a:pPr>
                      <a:r>
                        <a:rPr lang="it-IT" sz="1800" dirty="0" smtClean="0">
                          <a:effectLst/>
                          <a:latin typeface="Calibri" panose="020F0502020204030204" pitchFamily="34" charset="0"/>
                          <a:ea typeface="Calibri" panose="020F0502020204030204" pitchFamily="34" charset="0"/>
                          <a:cs typeface="Times New Roman" panose="02020603050405020304" pitchFamily="18" charset="0"/>
                        </a:rPr>
                        <a:t>(</a:t>
                      </a:r>
                      <a:r>
                        <a:rPr lang="it-IT" sz="1800" dirty="0" err="1" smtClean="0">
                          <a:effectLst/>
                          <a:latin typeface="Calibri" panose="020F0502020204030204" pitchFamily="34" charset="0"/>
                          <a:ea typeface="Calibri" panose="020F0502020204030204" pitchFamily="34" charset="0"/>
                          <a:cs typeface="Times New Roman" panose="02020603050405020304" pitchFamily="18" charset="0"/>
                        </a:rPr>
                        <a:t>Gen</a:t>
                      </a:r>
                      <a:r>
                        <a:rPr lang="it-IT" sz="1800" dirty="0" smtClean="0">
                          <a:effectLst/>
                          <a:latin typeface="Calibri" panose="020F0502020204030204" pitchFamily="34" charset="0"/>
                          <a:ea typeface="Calibri" panose="020F0502020204030204" pitchFamily="34" charset="0"/>
                          <a:cs typeface="Times New Roman" panose="02020603050405020304" pitchFamily="18" charset="0"/>
                        </a:rPr>
                        <a:t>- ago) Anno 2021 </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dirty="0" smtClean="0">
                          <a:effectLst/>
                          <a:latin typeface="Calibri" panose="020F0502020204030204" pitchFamily="34" charset="0"/>
                          <a:ea typeface="Calibri" panose="020F0502020204030204" pitchFamily="34" charset="0"/>
                          <a:cs typeface="Times New Roman" panose="02020603050405020304" pitchFamily="18" charset="0"/>
                        </a:rPr>
                        <a:t>435.309</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dirty="0" smtClean="0">
                          <a:effectLst/>
                          <a:latin typeface="Calibri" panose="020F0502020204030204" pitchFamily="34" charset="0"/>
                          <a:ea typeface="Calibri" panose="020F0502020204030204" pitchFamily="34" charset="0"/>
                          <a:cs typeface="Times New Roman" panose="02020603050405020304" pitchFamily="18" charset="0"/>
                        </a:rPr>
                        <a:t>937.487</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r>
                        <a:rPr lang="it-IT" sz="1800" dirty="0" smtClean="0">
                          <a:effectLst/>
                          <a:latin typeface="Calibri" panose="020F0502020204030204" pitchFamily="34" charset="0"/>
                          <a:cs typeface="Times New Roman" panose="02020603050405020304" pitchFamily="18" charset="0"/>
                        </a:rPr>
                        <a:t>2,2 notti</a:t>
                      </a:r>
                      <a:endParaRPr lang="it-IT" sz="1800" dirty="0">
                        <a:effectLst/>
                        <a:latin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spcAft>
                          <a:spcPts val="0"/>
                        </a:spcAft>
                      </a:pPr>
                      <a:r>
                        <a:rPr lang="it-IT" sz="1800" dirty="0" err="1">
                          <a:effectLst/>
                        </a:rPr>
                        <a:t>Var</a:t>
                      </a:r>
                      <a:r>
                        <a:rPr lang="it-IT" sz="1800" dirty="0">
                          <a:effectLst/>
                        </a:rPr>
                        <a:t>. % 2020/2016</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dirty="0">
                          <a:effectLst/>
                        </a:rPr>
                        <a:t>-58,19</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dirty="0">
                          <a:effectLst/>
                        </a:rPr>
                        <a:t>-51,93</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it-IT" sz="1800" dirty="0">
                        <a:effectLst/>
                        <a:latin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spcAft>
                          <a:spcPts val="0"/>
                        </a:spcAft>
                      </a:pPr>
                      <a:r>
                        <a:rPr lang="it-IT" sz="1800" dirty="0" err="1">
                          <a:effectLst/>
                        </a:rPr>
                        <a:t>Var</a:t>
                      </a:r>
                      <a:r>
                        <a:rPr lang="it-IT" sz="1800" dirty="0">
                          <a:effectLst/>
                        </a:rPr>
                        <a:t>. % 2019/2016</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a:txBody>
                    <a:bodyPr/>
                    <a:lstStyle/>
                    <a:p>
                      <a:pPr algn="r">
                        <a:lnSpc>
                          <a:spcPct val="107000"/>
                        </a:lnSpc>
                        <a:spcAft>
                          <a:spcPts val="0"/>
                        </a:spcAft>
                      </a:pPr>
                      <a:r>
                        <a:rPr lang="it-IT" sz="1800" dirty="0">
                          <a:effectLst/>
                        </a:rPr>
                        <a:t>23,79</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a:txBody>
                    <a:bodyPr/>
                    <a:lstStyle/>
                    <a:p>
                      <a:pPr algn="r">
                        <a:lnSpc>
                          <a:spcPct val="107000"/>
                        </a:lnSpc>
                        <a:spcAft>
                          <a:spcPts val="0"/>
                        </a:spcAft>
                      </a:pPr>
                      <a:r>
                        <a:rPr lang="it-IT" sz="1800" dirty="0">
                          <a:effectLst/>
                        </a:rPr>
                        <a:t>23,23</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a:txBody>
                    <a:bodyPr/>
                    <a:lstStyle/>
                    <a:p>
                      <a:pPr>
                        <a:lnSpc>
                          <a:spcPct val="107000"/>
                        </a:lnSpc>
                      </a:pPr>
                      <a:endParaRPr lang="it-IT" sz="1800" dirty="0">
                        <a:effectLst/>
                        <a:latin typeface="Calibri" panose="020F0502020204030204" pitchFamily="34" charset="0"/>
                        <a:cs typeface="Times New Roman" panose="02020603050405020304" pitchFamily="18" charset="0"/>
                      </a:endParaRPr>
                    </a:p>
                  </a:txBody>
                  <a:tcPr marL="44450" marR="44450" marT="0" marB="0" anchor="ctr">
                    <a:solidFill>
                      <a:srgbClr val="FFFF00"/>
                    </a:solidFill>
                  </a:tcPr>
                </a:tc>
              </a:tr>
              <a:tr h="200025">
                <a:tc>
                  <a:txBody>
                    <a:bodyPr/>
                    <a:lstStyle/>
                    <a:p>
                      <a:pPr>
                        <a:lnSpc>
                          <a:spcPct val="107000"/>
                        </a:lnSpc>
                        <a:spcAft>
                          <a:spcPts val="0"/>
                        </a:spcAft>
                      </a:pPr>
                      <a:r>
                        <a:rPr lang="it-IT" sz="1800">
                          <a:effectLst/>
                        </a:rPr>
                        <a:t>Var. % 2020/2019</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dirty="0">
                          <a:effectLst/>
                        </a:rPr>
                        <a:t>-66,22</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dirty="0">
                          <a:effectLst/>
                        </a:rPr>
                        <a:t>-60,99</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dirty="0">
                          <a:effectLst/>
                        </a:rPr>
                        <a:t> </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0025">
                <a:tc>
                  <a:txBody>
                    <a:bodyPr/>
                    <a:lstStyle/>
                    <a:p>
                      <a:pPr>
                        <a:lnSpc>
                          <a:spcPct val="107000"/>
                        </a:lnSpc>
                        <a:spcAft>
                          <a:spcPts val="0"/>
                        </a:spcAft>
                      </a:pPr>
                      <a:r>
                        <a:rPr lang="it-IT" sz="1800" dirty="0" err="1" smtClean="0">
                          <a:effectLst/>
                          <a:latin typeface="Calibri" panose="020F0502020204030204" pitchFamily="34" charset="0"/>
                          <a:ea typeface="Calibri" panose="020F0502020204030204" pitchFamily="34" charset="0"/>
                          <a:cs typeface="Times New Roman" panose="02020603050405020304" pitchFamily="18" charset="0"/>
                        </a:rPr>
                        <a:t>Var</a:t>
                      </a:r>
                      <a:r>
                        <a:rPr lang="it-IT" sz="1800" dirty="0" smtClean="0">
                          <a:effectLst/>
                          <a:latin typeface="Calibri" panose="020F0502020204030204" pitchFamily="34" charset="0"/>
                          <a:ea typeface="Calibri" panose="020F0502020204030204" pitchFamily="34" charset="0"/>
                          <a:cs typeface="Times New Roman" panose="02020603050405020304" pitchFamily="18" charset="0"/>
                        </a:rPr>
                        <a:t>.</a:t>
                      </a:r>
                      <a:r>
                        <a:rPr lang="it-IT" sz="1800" baseline="0" dirty="0" smtClean="0">
                          <a:effectLst/>
                          <a:latin typeface="Calibri" panose="020F0502020204030204" pitchFamily="34" charset="0"/>
                          <a:ea typeface="Calibri" panose="020F0502020204030204" pitchFamily="34" charset="0"/>
                          <a:cs typeface="Times New Roman" panose="02020603050405020304" pitchFamily="18" charset="0"/>
                        </a:rPr>
                        <a:t> % 2021/2019</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dirty="0" smtClean="0">
                          <a:effectLst/>
                          <a:latin typeface="Calibri" panose="020F0502020204030204" pitchFamily="34" charset="0"/>
                          <a:ea typeface="Calibri" panose="020F0502020204030204" pitchFamily="34" charset="0"/>
                          <a:cs typeface="Times New Roman" panose="02020603050405020304" pitchFamily="18" charset="0"/>
                        </a:rPr>
                        <a:t>-58,40</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dirty="0" smtClean="0">
                          <a:effectLst/>
                          <a:latin typeface="Calibri" panose="020F0502020204030204" pitchFamily="34" charset="0"/>
                          <a:ea typeface="Calibri" panose="020F0502020204030204" pitchFamily="34" charset="0"/>
                          <a:cs typeface="Times New Roman" panose="02020603050405020304" pitchFamily="18" charset="0"/>
                        </a:rPr>
                        <a:t>-53,40</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3" name="Rettangolo 2"/>
          <p:cNvSpPr/>
          <p:nvPr/>
        </p:nvSpPr>
        <p:spPr>
          <a:xfrm>
            <a:off x="-276524" y="906398"/>
            <a:ext cx="8083044" cy="388696"/>
          </a:xfrm>
          <a:prstGeom prst="rect">
            <a:avLst/>
          </a:prstGeom>
        </p:spPr>
        <p:txBody>
          <a:bodyPr wrap="square">
            <a:spAutoFit/>
          </a:bodyPr>
          <a:lstStyle/>
          <a:p>
            <a:pPr algn="ctr">
              <a:lnSpc>
                <a:spcPct val="107000"/>
              </a:lnSpc>
              <a:spcAft>
                <a:spcPts val="300"/>
              </a:spcAft>
            </a:pPr>
            <a:r>
              <a:rPr lang="it-IT" dirty="0">
                <a:latin typeface="Calibri" panose="020F0502020204030204" pitchFamily="34" charset="0"/>
                <a:ea typeface="Calibri" panose="020F0502020204030204" pitchFamily="34" charset="0"/>
                <a:cs typeface="Calibri" panose="020F0502020204030204" pitchFamily="34" charset="0"/>
              </a:rPr>
              <a:t>Evoluzione della domanda turistica Comune di Bologna – Periodo 2016 – </a:t>
            </a:r>
            <a:r>
              <a:rPr lang="it-IT" dirty="0" smtClean="0">
                <a:latin typeface="Calibri" panose="020F0502020204030204" pitchFamily="34" charset="0"/>
                <a:ea typeface="Calibri" panose="020F0502020204030204" pitchFamily="34" charset="0"/>
                <a:cs typeface="Calibri" panose="020F0502020204030204" pitchFamily="34" charset="0"/>
              </a:rPr>
              <a:t>2021</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ella 3"/>
          <p:cNvGraphicFramePr>
            <a:graphicFrameLocks noGrp="1"/>
          </p:cNvGraphicFramePr>
          <p:nvPr>
            <p:extLst>
              <p:ext uri="{D42A27DB-BD31-4B8C-83A1-F6EECF244321}">
                <p14:modId xmlns:p14="http://schemas.microsoft.com/office/powerpoint/2010/main" val="300058870"/>
              </p:ext>
            </p:extLst>
          </p:nvPr>
        </p:nvGraphicFramePr>
        <p:xfrm>
          <a:off x="5882185" y="4059832"/>
          <a:ext cx="6059186" cy="2641473"/>
        </p:xfrm>
        <a:graphic>
          <a:graphicData uri="http://schemas.openxmlformats.org/drawingml/2006/table">
            <a:tbl>
              <a:tblPr firstRow="1" firstCol="1" bandRow="1">
                <a:tableStyleId>{5940675A-B579-460E-94D1-54222C63F5DA}</a:tableStyleId>
              </a:tblPr>
              <a:tblGrid>
                <a:gridCol w="2512968"/>
                <a:gridCol w="1199081"/>
                <a:gridCol w="1441448"/>
                <a:gridCol w="905689"/>
              </a:tblGrid>
              <a:tr h="190500">
                <a:tc>
                  <a:txBody>
                    <a:bodyPr/>
                    <a:lstStyle/>
                    <a:p>
                      <a:pPr>
                        <a:lnSpc>
                          <a:spcPct val="107000"/>
                        </a:lnSpc>
                        <a:spcAft>
                          <a:spcPts val="0"/>
                        </a:spcAft>
                      </a:pPr>
                      <a:r>
                        <a:rPr lang="it-IT" sz="1800" dirty="0">
                          <a:effectLst/>
                        </a:rPr>
                        <a:t> </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a:effectLst/>
                        </a:rPr>
                        <a:t>Arrivi</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a:effectLst/>
                        </a:rPr>
                        <a:t>Presenze</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a:effectLst/>
                        </a:rPr>
                        <a:t>Pm</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spcAft>
                          <a:spcPts val="0"/>
                        </a:spcAft>
                      </a:pPr>
                      <a:r>
                        <a:rPr lang="it-IT" sz="1800">
                          <a:effectLst/>
                        </a:rPr>
                        <a:t>Anno 2016</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a:effectLst/>
                        </a:rPr>
                        <a:t>680.172</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a:effectLst/>
                        </a:rPr>
                        <a:t>1.382.681</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a:effectLst/>
                        </a:rPr>
                        <a:t>2,0 notti</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spcAft>
                          <a:spcPts val="0"/>
                        </a:spcAft>
                      </a:pPr>
                      <a:r>
                        <a:rPr lang="it-IT" sz="1800">
                          <a:effectLst/>
                        </a:rPr>
                        <a:t>Anno 2019</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a:effectLst/>
                        </a:rPr>
                        <a:t>816.328</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a:effectLst/>
                        </a:rPr>
                        <a:t>1.634.408</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a:effectLst/>
                        </a:rPr>
                        <a:t>2,0 notti</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spcAft>
                          <a:spcPts val="0"/>
                        </a:spcAft>
                      </a:pPr>
                      <a:r>
                        <a:rPr lang="it-IT" sz="1800" dirty="0">
                          <a:effectLst/>
                        </a:rPr>
                        <a:t>Anno 2020</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a:effectLst/>
                        </a:rPr>
                        <a:t>298.720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800">
                          <a:effectLst/>
                        </a:rPr>
                        <a:t>792.049</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a:effectLst/>
                        </a:rPr>
                        <a:t>2,7 notti</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spcAft>
                          <a:spcPts val="0"/>
                        </a:spcAft>
                      </a:pPr>
                      <a:r>
                        <a:rPr lang="it-IT" sz="1800" dirty="0" smtClean="0">
                          <a:effectLst/>
                          <a:latin typeface="Calibri" panose="020F0502020204030204" pitchFamily="34" charset="0"/>
                          <a:ea typeface="Calibri" panose="020F0502020204030204" pitchFamily="34" charset="0"/>
                          <a:cs typeface="Times New Roman" panose="02020603050405020304" pitchFamily="18" charset="0"/>
                        </a:rPr>
                        <a:t>(</a:t>
                      </a:r>
                      <a:r>
                        <a:rPr lang="it-IT" sz="1800" dirty="0" err="1" smtClean="0">
                          <a:effectLst/>
                          <a:latin typeface="Calibri" panose="020F0502020204030204" pitchFamily="34" charset="0"/>
                          <a:ea typeface="Calibri" panose="020F0502020204030204" pitchFamily="34" charset="0"/>
                          <a:cs typeface="Times New Roman" panose="02020603050405020304" pitchFamily="18" charset="0"/>
                        </a:rPr>
                        <a:t>Gen</a:t>
                      </a:r>
                      <a:r>
                        <a:rPr lang="it-IT" sz="1800" dirty="0" smtClean="0">
                          <a:effectLst/>
                          <a:latin typeface="Calibri" panose="020F0502020204030204" pitchFamily="34" charset="0"/>
                          <a:ea typeface="Calibri" panose="020F0502020204030204" pitchFamily="34" charset="0"/>
                          <a:cs typeface="Times New Roman" panose="02020603050405020304" pitchFamily="18" charset="0"/>
                        </a:rPr>
                        <a:t>-</a:t>
                      </a:r>
                      <a:r>
                        <a:rPr lang="it-IT" sz="1800" baseline="0" dirty="0" smtClean="0">
                          <a:effectLst/>
                          <a:latin typeface="Calibri" panose="020F0502020204030204" pitchFamily="34" charset="0"/>
                          <a:ea typeface="Calibri" panose="020F0502020204030204" pitchFamily="34" charset="0"/>
                          <a:cs typeface="Times New Roman" panose="02020603050405020304" pitchFamily="18" charset="0"/>
                        </a:rPr>
                        <a:t> Ago) </a:t>
                      </a:r>
                      <a:r>
                        <a:rPr lang="it-IT" sz="1800" dirty="0" smtClean="0">
                          <a:effectLst/>
                          <a:latin typeface="Calibri" panose="020F0502020204030204" pitchFamily="34" charset="0"/>
                          <a:ea typeface="Calibri" panose="020F0502020204030204" pitchFamily="34" charset="0"/>
                          <a:cs typeface="Times New Roman" panose="02020603050405020304" pitchFamily="18" charset="0"/>
                        </a:rPr>
                        <a:t>Anno 2021</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dirty="0" smtClean="0">
                          <a:effectLst/>
                          <a:latin typeface="Calibri" panose="020F0502020204030204" pitchFamily="34" charset="0"/>
                          <a:ea typeface="Calibri" panose="020F0502020204030204" pitchFamily="34" charset="0"/>
                          <a:cs typeface="Times New Roman" panose="02020603050405020304" pitchFamily="18" charset="0"/>
                        </a:rPr>
                        <a:t>239.336</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dirty="0" smtClean="0">
                          <a:effectLst/>
                          <a:latin typeface="Calibri" panose="020F0502020204030204" pitchFamily="34" charset="0"/>
                          <a:ea typeface="Calibri" panose="020F0502020204030204" pitchFamily="34" charset="0"/>
                          <a:cs typeface="Times New Roman" panose="02020603050405020304" pitchFamily="18" charset="0"/>
                        </a:rPr>
                        <a:t>655.858</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r>
                        <a:rPr lang="it-IT" sz="1800" dirty="0" smtClean="0">
                          <a:effectLst/>
                          <a:latin typeface="Calibri" panose="020F0502020204030204" pitchFamily="34" charset="0"/>
                          <a:cs typeface="Times New Roman" panose="02020603050405020304" pitchFamily="18" charset="0"/>
                        </a:rPr>
                        <a:t>2,7 notti</a:t>
                      </a:r>
                      <a:endParaRPr lang="it-IT" sz="1800" dirty="0">
                        <a:effectLst/>
                        <a:latin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spcAft>
                          <a:spcPts val="0"/>
                        </a:spcAft>
                      </a:pPr>
                      <a:r>
                        <a:rPr lang="it-IT" sz="1800" dirty="0" err="1">
                          <a:effectLst/>
                        </a:rPr>
                        <a:t>Var</a:t>
                      </a:r>
                      <a:r>
                        <a:rPr lang="it-IT" sz="1800" dirty="0">
                          <a:effectLst/>
                        </a:rPr>
                        <a:t>. % 2020/2016</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dirty="0">
                          <a:effectLst/>
                        </a:rPr>
                        <a:t>-56,08</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dirty="0">
                          <a:effectLst/>
                        </a:rPr>
                        <a:t>-42,72</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it-IT" sz="1800" dirty="0">
                        <a:effectLst/>
                        <a:latin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spcAft>
                          <a:spcPts val="0"/>
                        </a:spcAft>
                      </a:pPr>
                      <a:r>
                        <a:rPr lang="it-IT" sz="1800" dirty="0" err="1">
                          <a:effectLst/>
                        </a:rPr>
                        <a:t>Var</a:t>
                      </a:r>
                      <a:r>
                        <a:rPr lang="it-IT" sz="1800" dirty="0">
                          <a:effectLst/>
                        </a:rPr>
                        <a:t>. % 2019/2016</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a:txBody>
                    <a:bodyPr/>
                    <a:lstStyle/>
                    <a:p>
                      <a:pPr algn="r">
                        <a:lnSpc>
                          <a:spcPct val="107000"/>
                        </a:lnSpc>
                        <a:spcAft>
                          <a:spcPts val="0"/>
                        </a:spcAft>
                      </a:pPr>
                      <a:r>
                        <a:rPr lang="it-IT" sz="1800" dirty="0">
                          <a:effectLst/>
                        </a:rPr>
                        <a:t>20,02</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a:txBody>
                    <a:bodyPr/>
                    <a:lstStyle/>
                    <a:p>
                      <a:pPr algn="r">
                        <a:lnSpc>
                          <a:spcPct val="107000"/>
                        </a:lnSpc>
                        <a:spcAft>
                          <a:spcPts val="0"/>
                        </a:spcAft>
                      </a:pPr>
                      <a:r>
                        <a:rPr lang="it-IT" sz="1800" dirty="0">
                          <a:effectLst/>
                        </a:rPr>
                        <a:t>18,21</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a:txBody>
                    <a:bodyPr/>
                    <a:lstStyle/>
                    <a:p>
                      <a:pPr>
                        <a:lnSpc>
                          <a:spcPct val="107000"/>
                        </a:lnSpc>
                      </a:pPr>
                      <a:endParaRPr lang="it-IT" sz="1800" dirty="0">
                        <a:effectLst/>
                        <a:latin typeface="Calibri" panose="020F0502020204030204" pitchFamily="34" charset="0"/>
                        <a:cs typeface="Times New Roman" panose="02020603050405020304" pitchFamily="18" charset="0"/>
                      </a:endParaRPr>
                    </a:p>
                  </a:txBody>
                  <a:tcPr marL="44450" marR="44450" marT="0" marB="0" anchor="ctr">
                    <a:solidFill>
                      <a:srgbClr val="FFFF00"/>
                    </a:solidFill>
                  </a:tcPr>
                </a:tc>
              </a:tr>
              <a:tr h="200025">
                <a:tc>
                  <a:txBody>
                    <a:bodyPr/>
                    <a:lstStyle/>
                    <a:p>
                      <a:pPr>
                        <a:lnSpc>
                          <a:spcPct val="107000"/>
                        </a:lnSpc>
                        <a:spcAft>
                          <a:spcPts val="0"/>
                        </a:spcAft>
                      </a:pPr>
                      <a:r>
                        <a:rPr lang="it-IT" sz="1800" dirty="0" err="1">
                          <a:effectLst/>
                        </a:rPr>
                        <a:t>Var</a:t>
                      </a:r>
                      <a:r>
                        <a:rPr lang="it-IT" sz="1800" dirty="0">
                          <a:effectLst/>
                        </a:rPr>
                        <a:t>. % 2020/2019</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a:effectLst/>
                        </a:rPr>
                        <a:t>-63,41</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a:effectLst/>
                        </a:rPr>
                        <a:t>-51,54</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dirty="0">
                          <a:effectLst/>
                        </a:rPr>
                        <a:t> </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0025">
                <a:tc>
                  <a:txBody>
                    <a:bodyPr/>
                    <a:lstStyle/>
                    <a:p>
                      <a:pPr>
                        <a:lnSpc>
                          <a:spcPct val="107000"/>
                        </a:lnSpc>
                        <a:spcAft>
                          <a:spcPts val="0"/>
                        </a:spcAft>
                      </a:pPr>
                      <a:r>
                        <a:rPr lang="it-IT" sz="1800" dirty="0" err="1" smtClean="0">
                          <a:effectLst/>
                          <a:latin typeface="Calibri" panose="020F0502020204030204" pitchFamily="34" charset="0"/>
                          <a:ea typeface="Calibri" panose="020F0502020204030204" pitchFamily="34" charset="0"/>
                          <a:cs typeface="Times New Roman" panose="02020603050405020304" pitchFamily="18" charset="0"/>
                        </a:rPr>
                        <a:t>Var</a:t>
                      </a:r>
                      <a:r>
                        <a:rPr lang="it-IT" sz="1800" dirty="0" smtClean="0">
                          <a:effectLst/>
                          <a:latin typeface="Calibri" panose="020F0502020204030204" pitchFamily="34" charset="0"/>
                          <a:ea typeface="Calibri" panose="020F0502020204030204" pitchFamily="34" charset="0"/>
                          <a:cs typeface="Times New Roman" panose="02020603050405020304" pitchFamily="18" charset="0"/>
                        </a:rPr>
                        <a:t>. % 2021/2019</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dirty="0" smtClean="0">
                          <a:effectLst/>
                          <a:latin typeface="Calibri" panose="020F0502020204030204" pitchFamily="34" charset="0"/>
                          <a:ea typeface="Calibri" panose="020F0502020204030204" pitchFamily="34" charset="0"/>
                          <a:cs typeface="Times New Roman" panose="02020603050405020304" pitchFamily="18" charset="0"/>
                        </a:rPr>
                        <a:t>-55,60</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800" dirty="0" smtClean="0">
                          <a:effectLst/>
                          <a:latin typeface="Calibri" panose="020F0502020204030204" pitchFamily="34" charset="0"/>
                          <a:ea typeface="Calibri" panose="020F0502020204030204" pitchFamily="34" charset="0"/>
                          <a:cs typeface="Times New Roman" panose="02020603050405020304" pitchFamily="18" charset="0"/>
                        </a:rPr>
                        <a:t>-40,98</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5" name="Rettangolo 4"/>
          <p:cNvSpPr/>
          <p:nvPr/>
        </p:nvSpPr>
        <p:spPr>
          <a:xfrm>
            <a:off x="6414448" y="3181585"/>
            <a:ext cx="5777552" cy="685059"/>
          </a:xfrm>
          <a:prstGeom prst="rect">
            <a:avLst/>
          </a:prstGeom>
        </p:spPr>
        <p:txBody>
          <a:bodyPr wrap="square">
            <a:spAutoFit/>
          </a:bodyPr>
          <a:lstStyle/>
          <a:p>
            <a:pPr algn="ctr">
              <a:lnSpc>
                <a:spcPct val="107000"/>
              </a:lnSpc>
              <a:spcAft>
                <a:spcPts val="300"/>
              </a:spcAft>
            </a:pPr>
            <a:r>
              <a:rPr lang="it-IT" dirty="0">
                <a:latin typeface="Calibri" panose="020F0502020204030204" pitchFamily="34" charset="0"/>
                <a:ea typeface="Calibri" panose="020F0502020204030204" pitchFamily="34" charset="0"/>
                <a:cs typeface="Calibri" panose="020F0502020204030204" pitchFamily="34" charset="0"/>
              </a:rPr>
              <a:t>Evoluzione della domanda turistica Altri </a:t>
            </a:r>
            <a:r>
              <a:rPr lang="it-IT" dirty="0" smtClean="0">
                <a:latin typeface="Calibri" panose="020F0502020204030204" pitchFamily="34" charset="0"/>
                <a:ea typeface="Calibri" panose="020F0502020204030204" pitchFamily="34" charset="0"/>
                <a:cs typeface="Calibri" panose="020F0502020204030204" pitchFamily="34" charset="0"/>
              </a:rPr>
              <a:t>Comuni– </a:t>
            </a:r>
            <a:r>
              <a:rPr lang="it-IT" dirty="0">
                <a:latin typeface="Calibri" panose="020F0502020204030204" pitchFamily="34" charset="0"/>
                <a:ea typeface="Calibri" panose="020F0502020204030204" pitchFamily="34" charset="0"/>
                <a:cs typeface="Calibri" panose="020F0502020204030204" pitchFamily="34" charset="0"/>
              </a:rPr>
              <a:t>Periodo 2016 – </a:t>
            </a:r>
            <a:r>
              <a:rPr lang="it-IT" dirty="0" smtClean="0">
                <a:latin typeface="Calibri" panose="020F0502020204030204" pitchFamily="34" charset="0"/>
                <a:ea typeface="Calibri" panose="020F0502020204030204" pitchFamily="34" charset="0"/>
                <a:cs typeface="Calibri" panose="020F0502020204030204" pitchFamily="34" charset="0"/>
              </a:rPr>
              <a:t>2021</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6"/>
          <p:cNvSpPr txBox="1"/>
          <p:nvPr/>
        </p:nvSpPr>
        <p:spPr>
          <a:xfrm>
            <a:off x="1961832" y="327024"/>
            <a:ext cx="8268336"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sz="2800">
                <a:solidFill>
                  <a:srgbClr val="FFFFFF"/>
                </a:solidFill>
                <a:latin typeface="Century Gothic"/>
                <a:ea typeface="Century Gothic"/>
                <a:cs typeface="Century Gothic"/>
                <a:sym typeface="Century Gothic"/>
              </a:defRPr>
            </a:lvl1pPr>
          </a:lstStyle>
          <a:p>
            <a:r>
              <a:rPr dirty="0"/>
              <a:t>BOLOGNA: </a:t>
            </a:r>
            <a:r>
              <a:rPr lang="it-IT" dirty="0" smtClean="0"/>
              <a:t>scenari nuovi per il turismo</a:t>
            </a:r>
            <a:endParaRPr dirty="0"/>
          </a:p>
        </p:txBody>
      </p:sp>
    </p:spTree>
    <p:extLst>
      <p:ext uri="{BB962C8B-B14F-4D97-AF65-F5344CB8AC3E}">
        <p14:creationId xmlns:p14="http://schemas.microsoft.com/office/powerpoint/2010/main" val="2336863687"/>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94" name="Rectangle 3"/>
          <p:cNvSpPr/>
          <p:nvPr/>
        </p:nvSpPr>
        <p:spPr>
          <a:xfrm>
            <a:off x="0" y="1972495"/>
            <a:ext cx="12192000" cy="3636735"/>
          </a:xfrm>
          <a:prstGeom prst="rect">
            <a:avLst/>
          </a:prstGeom>
          <a:solidFill>
            <a:srgbClr val="808080"/>
          </a:solidFill>
          <a:ln w="12700">
            <a:miter lim="400000"/>
          </a:ln>
        </p:spPr>
        <p:txBody>
          <a:bodyPr lIns="45719" rIns="45719" anchor="ctr"/>
          <a:lstStyle/>
          <a:p>
            <a:pPr algn="ctr">
              <a:defRPr>
                <a:solidFill>
                  <a:srgbClr val="FFFFFF"/>
                </a:solidFill>
              </a:defRPr>
            </a:pPr>
            <a:endParaRPr/>
          </a:p>
        </p:txBody>
      </p:sp>
      <p:sp>
        <p:nvSpPr>
          <p:cNvPr id="95" name="Rectangle 4"/>
          <p:cNvSpPr/>
          <p:nvPr/>
        </p:nvSpPr>
        <p:spPr>
          <a:xfrm>
            <a:off x="228853" y="1484392"/>
            <a:ext cx="3949701" cy="4800601"/>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96" name="Right Triangle 5"/>
          <p:cNvSpPr/>
          <p:nvPr/>
        </p:nvSpPr>
        <p:spPr>
          <a:xfrm flipV="1">
            <a:off x="4224558" y="5826673"/>
            <a:ext cx="228600" cy="457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a:miter lim="400000"/>
          </a:ln>
        </p:spPr>
        <p:txBody>
          <a:bodyPr lIns="45719" rIns="45719" anchor="ctr"/>
          <a:lstStyle/>
          <a:p>
            <a:pPr algn="ctr">
              <a:defRPr>
                <a:solidFill>
                  <a:srgbClr val="FFFFFF"/>
                </a:solidFill>
              </a:defRPr>
            </a:pPr>
            <a:endParaRPr/>
          </a:p>
        </p:txBody>
      </p:sp>
      <p:sp>
        <p:nvSpPr>
          <p:cNvPr id="97" name="Right Triangle 8"/>
          <p:cNvSpPr/>
          <p:nvPr/>
        </p:nvSpPr>
        <p:spPr>
          <a:xfrm>
            <a:off x="4169545" y="1508053"/>
            <a:ext cx="228600" cy="457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a:miter lim="400000"/>
          </a:ln>
        </p:spPr>
        <p:txBody>
          <a:bodyPr lIns="45719" rIns="45719" anchor="ctr"/>
          <a:lstStyle/>
          <a:p>
            <a:pPr algn="ctr">
              <a:defRPr>
                <a:solidFill>
                  <a:srgbClr val="FFFFFF"/>
                </a:solidFill>
              </a:defRPr>
            </a:pPr>
            <a:endParaRPr/>
          </a:p>
        </p:txBody>
      </p:sp>
      <p:sp>
        <p:nvSpPr>
          <p:cNvPr id="98" name="TextBox 7"/>
          <p:cNvSpPr txBox="1"/>
          <p:nvPr/>
        </p:nvSpPr>
        <p:spPr>
          <a:xfrm>
            <a:off x="4685899" y="2415639"/>
            <a:ext cx="7259157" cy="861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defRPr sz="2800">
                <a:solidFill>
                  <a:srgbClr val="FFFFFF"/>
                </a:solidFill>
              </a:defRPr>
            </a:pPr>
            <a:r>
              <a:rPr lang="it-IT" b="1" i="1" dirty="0" smtClean="0"/>
              <a:t>Analisi e tendenze per la ripartenza  </a:t>
            </a:r>
          </a:p>
          <a:p>
            <a:pPr algn="ctr">
              <a:defRPr sz="2800">
                <a:solidFill>
                  <a:srgbClr val="FFFFFF"/>
                </a:solidFill>
              </a:defRPr>
            </a:pPr>
            <a:r>
              <a:rPr lang="it-IT" b="1" i="1" dirty="0" smtClean="0"/>
              <a:t>nell’Area Metropolitana  Bolognese</a:t>
            </a:r>
            <a:endParaRPr b="1" i="1" dirty="0"/>
          </a:p>
        </p:txBody>
      </p:sp>
      <p:grpSp>
        <p:nvGrpSpPr>
          <p:cNvPr id="209" name="Group 206"/>
          <p:cNvGrpSpPr/>
          <p:nvPr/>
        </p:nvGrpSpPr>
        <p:grpSpPr>
          <a:xfrm>
            <a:off x="530383" y="1778712"/>
            <a:ext cx="3612576" cy="3845119"/>
            <a:chOff x="0" y="0"/>
            <a:chExt cx="3612574" cy="3845118"/>
          </a:xfrm>
        </p:grpSpPr>
        <p:sp>
          <p:nvSpPr>
            <p:cNvPr id="99" name="Freeform 5"/>
            <p:cNvSpPr/>
            <p:nvPr/>
          </p:nvSpPr>
          <p:spPr>
            <a:xfrm>
              <a:off x="1317813" y="3362456"/>
              <a:ext cx="373667" cy="472051"/>
            </a:xfrm>
            <a:custGeom>
              <a:avLst/>
              <a:gdLst/>
              <a:ahLst/>
              <a:cxnLst>
                <a:cxn ang="0">
                  <a:pos x="wd2" y="hd2"/>
                </a:cxn>
                <a:cxn ang="5400000">
                  <a:pos x="wd2" y="hd2"/>
                </a:cxn>
                <a:cxn ang="10800000">
                  <a:pos x="wd2" y="hd2"/>
                </a:cxn>
                <a:cxn ang="16200000">
                  <a:pos x="wd2" y="hd2"/>
                </a:cxn>
              </a:cxnLst>
              <a:rect l="0" t="0" r="r" b="b"/>
              <a:pathLst>
                <a:path w="21451" h="21004" extrusionOk="0">
                  <a:moveTo>
                    <a:pt x="0" y="19633"/>
                  </a:moveTo>
                  <a:cubicBezTo>
                    <a:pt x="0" y="19975"/>
                    <a:pt x="214" y="21004"/>
                    <a:pt x="428" y="21004"/>
                  </a:cubicBezTo>
                  <a:cubicBezTo>
                    <a:pt x="428" y="21004"/>
                    <a:pt x="2994" y="21004"/>
                    <a:pt x="5988" y="21004"/>
                  </a:cubicBezTo>
                  <a:cubicBezTo>
                    <a:pt x="7699" y="21004"/>
                    <a:pt x="9196" y="21004"/>
                    <a:pt x="10693" y="21004"/>
                  </a:cubicBezTo>
                  <a:cubicBezTo>
                    <a:pt x="12190" y="21004"/>
                    <a:pt x="13901" y="21004"/>
                    <a:pt x="15398" y="21004"/>
                  </a:cubicBezTo>
                  <a:cubicBezTo>
                    <a:pt x="18392" y="21004"/>
                    <a:pt x="20958" y="21004"/>
                    <a:pt x="20958" y="21004"/>
                  </a:cubicBezTo>
                  <a:cubicBezTo>
                    <a:pt x="21386" y="21004"/>
                    <a:pt x="21386" y="19975"/>
                    <a:pt x="21386" y="19633"/>
                  </a:cubicBezTo>
                  <a:cubicBezTo>
                    <a:pt x="21600" y="17747"/>
                    <a:pt x="21386" y="16033"/>
                    <a:pt x="19248" y="15004"/>
                  </a:cubicBezTo>
                  <a:cubicBezTo>
                    <a:pt x="18606" y="14490"/>
                    <a:pt x="16681" y="13975"/>
                    <a:pt x="15612" y="13461"/>
                  </a:cubicBezTo>
                  <a:cubicBezTo>
                    <a:pt x="14543" y="13118"/>
                    <a:pt x="12832" y="11918"/>
                    <a:pt x="13687" y="10890"/>
                  </a:cubicBezTo>
                  <a:cubicBezTo>
                    <a:pt x="14329" y="10033"/>
                    <a:pt x="16040" y="10547"/>
                    <a:pt x="16681" y="9518"/>
                  </a:cubicBezTo>
                  <a:cubicBezTo>
                    <a:pt x="16895" y="9347"/>
                    <a:pt x="16467" y="9004"/>
                    <a:pt x="16467" y="8147"/>
                  </a:cubicBezTo>
                  <a:cubicBezTo>
                    <a:pt x="16467" y="7461"/>
                    <a:pt x="16467" y="4718"/>
                    <a:pt x="16253" y="3861"/>
                  </a:cubicBezTo>
                  <a:cubicBezTo>
                    <a:pt x="15612" y="2661"/>
                    <a:pt x="14970" y="1461"/>
                    <a:pt x="13473" y="604"/>
                  </a:cubicBezTo>
                  <a:cubicBezTo>
                    <a:pt x="11335" y="-596"/>
                    <a:pt x="8127" y="90"/>
                    <a:pt x="6416" y="1804"/>
                  </a:cubicBezTo>
                  <a:cubicBezTo>
                    <a:pt x="4919" y="3690"/>
                    <a:pt x="5133" y="6090"/>
                    <a:pt x="5133" y="8147"/>
                  </a:cubicBezTo>
                  <a:cubicBezTo>
                    <a:pt x="4919" y="9004"/>
                    <a:pt x="4491" y="9347"/>
                    <a:pt x="4705" y="9518"/>
                  </a:cubicBezTo>
                  <a:cubicBezTo>
                    <a:pt x="5347" y="10375"/>
                    <a:pt x="7057" y="10204"/>
                    <a:pt x="7699" y="10890"/>
                  </a:cubicBezTo>
                  <a:cubicBezTo>
                    <a:pt x="8768" y="11747"/>
                    <a:pt x="6844" y="13118"/>
                    <a:pt x="5988" y="13461"/>
                  </a:cubicBezTo>
                  <a:cubicBezTo>
                    <a:pt x="4705" y="13975"/>
                    <a:pt x="2994" y="14490"/>
                    <a:pt x="2139" y="15004"/>
                  </a:cubicBezTo>
                  <a:cubicBezTo>
                    <a:pt x="214" y="16033"/>
                    <a:pt x="0" y="17747"/>
                    <a:pt x="0" y="19633"/>
                  </a:cubicBezTo>
                  <a:close/>
                </a:path>
              </a:pathLst>
            </a:custGeom>
            <a:noFill/>
            <a:ln w="3175" cap="flat">
              <a:solidFill>
                <a:srgbClr val="FE9E99"/>
              </a:solidFill>
              <a:prstDash val="solid"/>
              <a:miter lim="800000"/>
            </a:ln>
            <a:effectLst/>
          </p:spPr>
          <p:txBody>
            <a:bodyPr wrap="square" lIns="45719" tIns="45719" rIns="45719" bIns="45719" numCol="1" anchor="t">
              <a:noAutofit/>
            </a:bodyPr>
            <a:lstStyle/>
            <a:p>
              <a:endParaRPr/>
            </a:p>
          </p:txBody>
        </p:sp>
        <p:sp>
          <p:nvSpPr>
            <p:cNvPr id="100" name="Freeform 6"/>
            <p:cNvSpPr/>
            <p:nvPr/>
          </p:nvSpPr>
          <p:spPr>
            <a:xfrm>
              <a:off x="1636276" y="3329164"/>
              <a:ext cx="314124" cy="505343"/>
            </a:xfrm>
            <a:custGeom>
              <a:avLst/>
              <a:gdLst/>
              <a:ahLst/>
              <a:cxnLst>
                <a:cxn ang="0">
                  <a:pos x="wd2" y="hd2"/>
                </a:cxn>
                <a:cxn ang="5400000">
                  <a:pos x="wd2" y="hd2"/>
                </a:cxn>
                <a:cxn ang="10800000">
                  <a:pos x="wd2" y="hd2"/>
                </a:cxn>
                <a:cxn ang="16200000">
                  <a:pos x="wd2" y="hd2"/>
                </a:cxn>
              </a:cxnLst>
              <a:rect l="0" t="0" r="r" b="b"/>
              <a:pathLst>
                <a:path w="20884" h="21600" extrusionOk="0">
                  <a:moveTo>
                    <a:pt x="6122" y="989"/>
                  </a:moveTo>
                  <a:cubicBezTo>
                    <a:pt x="7860" y="989"/>
                    <a:pt x="9349" y="1484"/>
                    <a:pt x="10094" y="2473"/>
                  </a:cubicBezTo>
                  <a:cubicBezTo>
                    <a:pt x="10343" y="2968"/>
                    <a:pt x="10343" y="3298"/>
                    <a:pt x="10094" y="3957"/>
                  </a:cubicBezTo>
                  <a:cubicBezTo>
                    <a:pt x="10094" y="4287"/>
                    <a:pt x="10094" y="4947"/>
                    <a:pt x="10094" y="5606"/>
                  </a:cubicBezTo>
                  <a:cubicBezTo>
                    <a:pt x="10094" y="6101"/>
                    <a:pt x="10094" y="6101"/>
                    <a:pt x="10094" y="6101"/>
                  </a:cubicBezTo>
                  <a:cubicBezTo>
                    <a:pt x="10839" y="6266"/>
                    <a:pt x="10839" y="6266"/>
                    <a:pt x="10839" y="6266"/>
                  </a:cubicBezTo>
                  <a:cubicBezTo>
                    <a:pt x="10839" y="6266"/>
                    <a:pt x="10839" y="6431"/>
                    <a:pt x="10839" y="6595"/>
                  </a:cubicBezTo>
                  <a:cubicBezTo>
                    <a:pt x="10591" y="6760"/>
                    <a:pt x="10591" y="6760"/>
                    <a:pt x="10343" y="6925"/>
                  </a:cubicBezTo>
                  <a:cubicBezTo>
                    <a:pt x="9846" y="7090"/>
                    <a:pt x="9349" y="7420"/>
                    <a:pt x="9101" y="7915"/>
                  </a:cubicBezTo>
                  <a:cubicBezTo>
                    <a:pt x="9101" y="8079"/>
                    <a:pt x="9101" y="8079"/>
                    <a:pt x="9101" y="8244"/>
                  </a:cubicBezTo>
                  <a:cubicBezTo>
                    <a:pt x="8853" y="8904"/>
                    <a:pt x="8356" y="10058"/>
                    <a:pt x="8605" y="10882"/>
                  </a:cubicBezTo>
                  <a:cubicBezTo>
                    <a:pt x="8853" y="12366"/>
                    <a:pt x="10094" y="13521"/>
                    <a:pt x="12329" y="14015"/>
                  </a:cubicBezTo>
                  <a:cubicBezTo>
                    <a:pt x="13818" y="14510"/>
                    <a:pt x="15805" y="15334"/>
                    <a:pt x="17294" y="15994"/>
                  </a:cubicBezTo>
                  <a:cubicBezTo>
                    <a:pt x="19032" y="16818"/>
                    <a:pt x="19529" y="19456"/>
                    <a:pt x="19281" y="20611"/>
                  </a:cubicBezTo>
                  <a:cubicBezTo>
                    <a:pt x="7612" y="20611"/>
                    <a:pt x="7612" y="20611"/>
                    <a:pt x="7612" y="20611"/>
                  </a:cubicBezTo>
                  <a:cubicBezTo>
                    <a:pt x="7612" y="20611"/>
                    <a:pt x="7612" y="20611"/>
                    <a:pt x="7612" y="20611"/>
                  </a:cubicBezTo>
                  <a:cubicBezTo>
                    <a:pt x="7612" y="20446"/>
                    <a:pt x="7612" y="20446"/>
                    <a:pt x="7612" y="20446"/>
                  </a:cubicBezTo>
                  <a:cubicBezTo>
                    <a:pt x="7860" y="19292"/>
                    <a:pt x="8108" y="15664"/>
                    <a:pt x="3391" y="13521"/>
                  </a:cubicBezTo>
                  <a:cubicBezTo>
                    <a:pt x="3143" y="13356"/>
                    <a:pt x="2646" y="13191"/>
                    <a:pt x="2149" y="13026"/>
                  </a:cubicBezTo>
                  <a:cubicBezTo>
                    <a:pt x="3143" y="12531"/>
                    <a:pt x="3639" y="11707"/>
                    <a:pt x="3887" y="10882"/>
                  </a:cubicBezTo>
                  <a:cubicBezTo>
                    <a:pt x="3887" y="10058"/>
                    <a:pt x="3639" y="8904"/>
                    <a:pt x="3391" y="8244"/>
                  </a:cubicBezTo>
                  <a:cubicBezTo>
                    <a:pt x="3391" y="8079"/>
                    <a:pt x="3391" y="8079"/>
                    <a:pt x="3391" y="7915"/>
                  </a:cubicBezTo>
                  <a:cubicBezTo>
                    <a:pt x="3143" y="7420"/>
                    <a:pt x="2646" y="7090"/>
                    <a:pt x="2149" y="6925"/>
                  </a:cubicBezTo>
                  <a:cubicBezTo>
                    <a:pt x="1653" y="6760"/>
                    <a:pt x="1653" y="6760"/>
                    <a:pt x="1653" y="6595"/>
                  </a:cubicBezTo>
                  <a:cubicBezTo>
                    <a:pt x="1653" y="6431"/>
                    <a:pt x="1653" y="6431"/>
                    <a:pt x="1901" y="6101"/>
                  </a:cubicBezTo>
                  <a:cubicBezTo>
                    <a:pt x="1901" y="5771"/>
                    <a:pt x="2398" y="5441"/>
                    <a:pt x="2149" y="4782"/>
                  </a:cubicBezTo>
                  <a:cubicBezTo>
                    <a:pt x="2149" y="4617"/>
                    <a:pt x="2149" y="4287"/>
                    <a:pt x="2149" y="4122"/>
                  </a:cubicBezTo>
                  <a:cubicBezTo>
                    <a:pt x="1901" y="3463"/>
                    <a:pt x="1901" y="3133"/>
                    <a:pt x="2149" y="2803"/>
                  </a:cubicBezTo>
                  <a:cubicBezTo>
                    <a:pt x="2398" y="2144"/>
                    <a:pt x="3143" y="1484"/>
                    <a:pt x="4136" y="1154"/>
                  </a:cubicBezTo>
                  <a:cubicBezTo>
                    <a:pt x="4881" y="989"/>
                    <a:pt x="5377" y="989"/>
                    <a:pt x="6122" y="989"/>
                  </a:cubicBezTo>
                  <a:moveTo>
                    <a:pt x="6122" y="0"/>
                  </a:moveTo>
                  <a:cubicBezTo>
                    <a:pt x="5129" y="0"/>
                    <a:pt x="4384" y="0"/>
                    <a:pt x="3391" y="330"/>
                  </a:cubicBezTo>
                  <a:cubicBezTo>
                    <a:pt x="2149" y="824"/>
                    <a:pt x="1156" y="1484"/>
                    <a:pt x="660" y="2473"/>
                  </a:cubicBezTo>
                  <a:cubicBezTo>
                    <a:pt x="163" y="3298"/>
                    <a:pt x="660" y="3957"/>
                    <a:pt x="660" y="4947"/>
                  </a:cubicBezTo>
                  <a:cubicBezTo>
                    <a:pt x="908" y="5606"/>
                    <a:pt x="-85" y="5936"/>
                    <a:pt x="163" y="6760"/>
                  </a:cubicBezTo>
                  <a:cubicBezTo>
                    <a:pt x="412" y="7750"/>
                    <a:pt x="1653" y="7750"/>
                    <a:pt x="1901" y="8079"/>
                  </a:cubicBezTo>
                  <a:cubicBezTo>
                    <a:pt x="1901" y="8574"/>
                    <a:pt x="2398" y="9893"/>
                    <a:pt x="2398" y="10882"/>
                  </a:cubicBezTo>
                  <a:cubicBezTo>
                    <a:pt x="2149" y="11707"/>
                    <a:pt x="1405" y="12366"/>
                    <a:pt x="163" y="12861"/>
                  </a:cubicBezTo>
                  <a:cubicBezTo>
                    <a:pt x="-85" y="13191"/>
                    <a:pt x="-85" y="13356"/>
                    <a:pt x="412" y="13521"/>
                  </a:cubicBezTo>
                  <a:cubicBezTo>
                    <a:pt x="1156" y="13850"/>
                    <a:pt x="2149" y="14180"/>
                    <a:pt x="2646" y="14345"/>
                  </a:cubicBezTo>
                  <a:cubicBezTo>
                    <a:pt x="6618" y="16159"/>
                    <a:pt x="6370" y="19292"/>
                    <a:pt x="6122" y="20446"/>
                  </a:cubicBezTo>
                  <a:cubicBezTo>
                    <a:pt x="6122" y="20446"/>
                    <a:pt x="6122" y="20446"/>
                    <a:pt x="6122" y="20446"/>
                  </a:cubicBezTo>
                  <a:cubicBezTo>
                    <a:pt x="6122" y="20776"/>
                    <a:pt x="6122" y="21105"/>
                    <a:pt x="6122" y="21435"/>
                  </a:cubicBezTo>
                  <a:cubicBezTo>
                    <a:pt x="6122" y="21600"/>
                    <a:pt x="6122" y="21600"/>
                    <a:pt x="6370" y="21600"/>
                  </a:cubicBezTo>
                  <a:cubicBezTo>
                    <a:pt x="6867" y="21600"/>
                    <a:pt x="6867" y="21600"/>
                    <a:pt x="6867" y="21600"/>
                  </a:cubicBezTo>
                  <a:cubicBezTo>
                    <a:pt x="20522" y="21600"/>
                    <a:pt x="20522" y="21600"/>
                    <a:pt x="20522" y="21600"/>
                  </a:cubicBezTo>
                  <a:cubicBezTo>
                    <a:pt x="21018" y="21600"/>
                    <a:pt x="21515" y="16653"/>
                    <a:pt x="18287" y="15169"/>
                  </a:cubicBezTo>
                  <a:cubicBezTo>
                    <a:pt x="16549" y="14510"/>
                    <a:pt x="14563" y="13685"/>
                    <a:pt x="12825" y="13191"/>
                  </a:cubicBezTo>
                  <a:cubicBezTo>
                    <a:pt x="11087" y="12696"/>
                    <a:pt x="10343" y="11707"/>
                    <a:pt x="10094" y="10882"/>
                  </a:cubicBezTo>
                  <a:cubicBezTo>
                    <a:pt x="9846" y="9893"/>
                    <a:pt x="10343" y="8574"/>
                    <a:pt x="10591" y="8079"/>
                  </a:cubicBezTo>
                  <a:cubicBezTo>
                    <a:pt x="10591" y="7750"/>
                    <a:pt x="12081" y="7750"/>
                    <a:pt x="12329" y="6760"/>
                  </a:cubicBezTo>
                  <a:cubicBezTo>
                    <a:pt x="12329" y="6431"/>
                    <a:pt x="12329" y="5606"/>
                    <a:pt x="11584" y="5441"/>
                  </a:cubicBezTo>
                  <a:cubicBezTo>
                    <a:pt x="11336" y="4122"/>
                    <a:pt x="12329" y="3298"/>
                    <a:pt x="11336" y="1979"/>
                  </a:cubicBezTo>
                  <a:cubicBezTo>
                    <a:pt x="10343" y="660"/>
                    <a:pt x="8356" y="0"/>
                    <a:pt x="6122" y="0"/>
                  </a:cubicBezTo>
                  <a:close/>
                </a:path>
              </a:pathLst>
            </a:custGeom>
            <a:noFill/>
            <a:ln w="3175" cap="flat">
              <a:solidFill>
                <a:srgbClr val="FE9E99"/>
              </a:solidFill>
              <a:prstDash val="solid"/>
              <a:round/>
            </a:ln>
            <a:effectLst/>
          </p:spPr>
          <p:txBody>
            <a:bodyPr wrap="square" lIns="45719" tIns="45719" rIns="45719" bIns="45719" numCol="1" anchor="t">
              <a:noAutofit/>
            </a:bodyPr>
            <a:lstStyle/>
            <a:p>
              <a:endParaRPr/>
            </a:p>
          </p:txBody>
        </p:sp>
        <p:sp>
          <p:nvSpPr>
            <p:cNvPr id="101" name="Freeform 7"/>
            <p:cNvSpPr/>
            <p:nvPr/>
          </p:nvSpPr>
          <p:spPr>
            <a:xfrm>
              <a:off x="634648" y="3383544"/>
              <a:ext cx="455871" cy="461575"/>
            </a:xfrm>
            <a:custGeom>
              <a:avLst/>
              <a:gdLst/>
              <a:ahLst/>
              <a:cxnLst>
                <a:cxn ang="0">
                  <a:pos x="wd2" y="hd2"/>
                </a:cxn>
                <a:cxn ang="5400000">
                  <a:pos x="wd2" y="hd2"/>
                </a:cxn>
                <a:cxn ang="10800000">
                  <a:pos x="wd2" y="hd2"/>
                </a:cxn>
                <a:cxn ang="16200000">
                  <a:pos x="wd2" y="hd2"/>
                </a:cxn>
              </a:cxnLst>
              <a:rect l="0" t="0" r="r" b="b"/>
              <a:pathLst>
                <a:path w="21600" h="21600" extrusionOk="0">
                  <a:moveTo>
                    <a:pt x="10800" y="1080"/>
                  </a:moveTo>
                  <a:cubicBezTo>
                    <a:pt x="12216" y="1080"/>
                    <a:pt x="13279" y="1260"/>
                    <a:pt x="14518" y="1620"/>
                  </a:cubicBezTo>
                  <a:cubicBezTo>
                    <a:pt x="15757" y="2160"/>
                    <a:pt x="16643" y="2700"/>
                    <a:pt x="17528" y="3600"/>
                  </a:cubicBezTo>
                  <a:cubicBezTo>
                    <a:pt x="18413" y="4320"/>
                    <a:pt x="19298" y="5400"/>
                    <a:pt x="19830" y="6660"/>
                  </a:cubicBezTo>
                  <a:cubicBezTo>
                    <a:pt x="20361" y="7920"/>
                    <a:pt x="20538" y="9360"/>
                    <a:pt x="20538" y="10980"/>
                  </a:cubicBezTo>
                  <a:cubicBezTo>
                    <a:pt x="20538" y="11340"/>
                    <a:pt x="20538" y="11520"/>
                    <a:pt x="20538" y="12060"/>
                  </a:cubicBezTo>
                  <a:cubicBezTo>
                    <a:pt x="20538" y="12420"/>
                    <a:pt x="20361" y="12780"/>
                    <a:pt x="20361" y="13320"/>
                  </a:cubicBezTo>
                  <a:cubicBezTo>
                    <a:pt x="20184" y="13680"/>
                    <a:pt x="20184" y="14220"/>
                    <a:pt x="20007" y="14580"/>
                  </a:cubicBezTo>
                  <a:cubicBezTo>
                    <a:pt x="19830" y="15120"/>
                    <a:pt x="19475" y="15480"/>
                    <a:pt x="19298" y="16020"/>
                  </a:cubicBezTo>
                  <a:cubicBezTo>
                    <a:pt x="18944" y="16380"/>
                    <a:pt x="18590" y="16560"/>
                    <a:pt x="18059" y="16920"/>
                  </a:cubicBezTo>
                  <a:cubicBezTo>
                    <a:pt x="17705" y="17100"/>
                    <a:pt x="17174" y="17280"/>
                    <a:pt x="16466" y="17280"/>
                  </a:cubicBezTo>
                  <a:cubicBezTo>
                    <a:pt x="16111" y="17280"/>
                    <a:pt x="15580" y="17100"/>
                    <a:pt x="15403" y="17100"/>
                  </a:cubicBezTo>
                  <a:cubicBezTo>
                    <a:pt x="15049" y="16920"/>
                    <a:pt x="14695" y="16740"/>
                    <a:pt x="14518" y="16560"/>
                  </a:cubicBezTo>
                  <a:cubicBezTo>
                    <a:pt x="14341" y="16380"/>
                    <a:pt x="14341" y="16200"/>
                    <a:pt x="14164" y="15840"/>
                  </a:cubicBezTo>
                  <a:cubicBezTo>
                    <a:pt x="13987" y="15660"/>
                    <a:pt x="13987" y="15480"/>
                    <a:pt x="13987" y="15120"/>
                  </a:cubicBezTo>
                  <a:cubicBezTo>
                    <a:pt x="13456" y="15660"/>
                    <a:pt x="12748" y="16200"/>
                    <a:pt x="12039" y="16380"/>
                  </a:cubicBezTo>
                  <a:cubicBezTo>
                    <a:pt x="11331" y="16740"/>
                    <a:pt x="10446" y="16920"/>
                    <a:pt x="9561" y="16920"/>
                  </a:cubicBezTo>
                  <a:cubicBezTo>
                    <a:pt x="8321" y="16920"/>
                    <a:pt x="7436" y="16560"/>
                    <a:pt x="6728" y="15840"/>
                  </a:cubicBezTo>
                  <a:cubicBezTo>
                    <a:pt x="6020" y="15120"/>
                    <a:pt x="5666" y="14220"/>
                    <a:pt x="5666" y="13140"/>
                  </a:cubicBezTo>
                  <a:cubicBezTo>
                    <a:pt x="5666" y="12420"/>
                    <a:pt x="5843" y="11880"/>
                    <a:pt x="6020" y="11340"/>
                  </a:cubicBezTo>
                  <a:cubicBezTo>
                    <a:pt x="6374" y="10800"/>
                    <a:pt x="6728" y="10440"/>
                    <a:pt x="7259" y="10080"/>
                  </a:cubicBezTo>
                  <a:cubicBezTo>
                    <a:pt x="7613" y="9900"/>
                    <a:pt x="8144" y="9540"/>
                    <a:pt x="8675" y="9540"/>
                  </a:cubicBezTo>
                  <a:cubicBezTo>
                    <a:pt x="9207" y="9360"/>
                    <a:pt x="9915" y="9360"/>
                    <a:pt x="10446" y="9360"/>
                  </a:cubicBezTo>
                  <a:cubicBezTo>
                    <a:pt x="11154" y="9360"/>
                    <a:pt x="11685" y="9360"/>
                    <a:pt x="12216" y="9540"/>
                  </a:cubicBezTo>
                  <a:cubicBezTo>
                    <a:pt x="12570" y="9540"/>
                    <a:pt x="12925" y="9720"/>
                    <a:pt x="13279" y="9900"/>
                  </a:cubicBezTo>
                  <a:cubicBezTo>
                    <a:pt x="13279" y="9360"/>
                    <a:pt x="13102" y="9000"/>
                    <a:pt x="13102" y="8640"/>
                  </a:cubicBezTo>
                  <a:cubicBezTo>
                    <a:pt x="12925" y="8280"/>
                    <a:pt x="12925" y="8100"/>
                    <a:pt x="12570" y="7740"/>
                  </a:cubicBezTo>
                  <a:cubicBezTo>
                    <a:pt x="12393" y="7560"/>
                    <a:pt x="12216" y="7380"/>
                    <a:pt x="11862" y="7200"/>
                  </a:cubicBezTo>
                  <a:cubicBezTo>
                    <a:pt x="11331" y="7020"/>
                    <a:pt x="10977" y="7020"/>
                    <a:pt x="10446" y="7020"/>
                  </a:cubicBezTo>
                  <a:cubicBezTo>
                    <a:pt x="9738" y="7020"/>
                    <a:pt x="9030" y="7200"/>
                    <a:pt x="8498" y="7380"/>
                  </a:cubicBezTo>
                  <a:cubicBezTo>
                    <a:pt x="8321" y="7380"/>
                    <a:pt x="8144" y="7380"/>
                    <a:pt x="8144" y="7560"/>
                  </a:cubicBezTo>
                  <a:cubicBezTo>
                    <a:pt x="7967" y="7560"/>
                    <a:pt x="7790" y="7560"/>
                    <a:pt x="7613" y="7560"/>
                  </a:cubicBezTo>
                  <a:cubicBezTo>
                    <a:pt x="7259" y="7560"/>
                    <a:pt x="6728" y="7380"/>
                    <a:pt x="6551" y="6840"/>
                  </a:cubicBezTo>
                  <a:cubicBezTo>
                    <a:pt x="6551" y="6840"/>
                    <a:pt x="6551" y="6840"/>
                    <a:pt x="6551" y="6840"/>
                  </a:cubicBezTo>
                  <a:cubicBezTo>
                    <a:pt x="6374" y="6300"/>
                    <a:pt x="6728" y="5760"/>
                    <a:pt x="7082" y="5580"/>
                  </a:cubicBezTo>
                  <a:cubicBezTo>
                    <a:pt x="8144" y="5040"/>
                    <a:pt x="9384" y="4680"/>
                    <a:pt x="10800" y="4680"/>
                  </a:cubicBezTo>
                  <a:cubicBezTo>
                    <a:pt x="12039" y="4680"/>
                    <a:pt x="12925" y="4860"/>
                    <a:pt x="13456" y="5220"/>
                  </a:cubicBezTo>
                  <a:cubicBezTo>
                    <a:pt x="14164" y="5580"/>
                    <a:pt x="14695" y="5940"/>
                    <a:pt x="14872" y="6480"/>
                  </a:cubicBezTo>
                  <a:cubicBezTo>
                    <a:pt x="15226" y="7020"/>
                    <a:pt x="15403" y="7740"/>
                    <a:pt x="15580" y="8280"/>
                  </a:cubicBezTo>
                  <a:cubicBezTo>
                    <a:pt x="15580" y="9000"/>
                    <a:pt x="15580" y="9540"/>
                    <a:pt x="15580" y="10260"/>
                  </a:cubicBezTo>
                  <a:cubicBezTo>
                    <a:pt x="15580" y="12240"/>
                    <a:pt x="15580" y="12240"/>
                    <a:pt x="15580" y="12240"/>
                  </a:cubicBezTo>
                  <a:cubicBezTo>
                    <a:pt x="15580" y="12780"/>
                    <a:pt x="15580" y="13140"/>
                    <a:pt x="15580" y="13500"/>
                  </a:cubicBezTo>
                  <a:cubicBezTo>
                    <a:pt x="15757" y="13860"/>
                    <a:pt x="15757" y="14220"/>
                    <a:pt x="15757" y="14400"/>
                  </a:cubicBezTo>
                  <a:cubicBezTo>
                    <a:pt x="15934" y="14760"/>
                    <a:pt x="16111" y="14940"/>
                    <a:pt x="16289" y="15120"/>
                  </a:cubicBezTo>
                  <a:cubicBezTo>
                    <a:pt x="16289" y="15300"/>
                    <a:pt x="16643" y="15480"/>
                    <a:pt x="16820" y="15480"/>
                  </a:cubicBezTo>
                  <a:cubicBezTo>
                    <a:pt x="16997" y="15480"/>
                    <a:pt x="16997" y="15480"/>
                    <a:pt x="16997" y="15480"/>
                  </a:cubicBezTo>
                  <a:cubicBezTo>
                    <a:pt x="17351" y="15300"/>
                    <a:pt x="17705" y="15120"/>
                    <a:pt x="18059" y="14760"/>
                  </a:cubicBezTo>
                  <a:cubicBezTo>
                    <a:pt x="18236" y="14580"/>
                    <a:pt x="18413" y="14040"/>
                    <a:pt x="18590" y="13680"/>
                  </a:cubicBezTo>
                  <a:cubicBezTo>
                    <a:pt x="18767" y="13140"/>
                    <a:pt x="18767" y="12780"/>
                    <a:pt x="18767" y="12240"/>
                  </a:cubicBezTo>
                  <a:cubicBezTo>
                    <a:pt x="18944" y="11700"/>
                    <a:pt x="18944" y="11340"/>
                    <a:pt x="18944" y="10980"/>
                  </a:cubicBezTo>
                  <a:cubicBezTo>
                    <a:pt x="18944" y="9720"/>
                    <a:pt x="18767" y="8640"/>
                    <a:pt x="18413" y="7560"/>
                  </a:cubicBezTo>
                  <a:cubicBezTo>
                    <a:pt x="17882" y="6660"/>
                    <a:pt x="17351" y="5760"/>
                    <a:pt x="16643" y="5040"/>
                  </a:cubicBezTo>
                  <a:cubicBezTo>
                    <a:pt x="15934" y="4320"/>
                    <a:pt x="15049" y="3780"/>
                    <a:pt x="14164" y="3240"/>
                  </a:cubicBezTo>
                  <a:cubicBezTo>
                    <a:pt x="13102" y="2880"/>
                    <a:pt x="12039" y="2700"/>
                    <a:pt x="10800" y="2700"/>
                  </a:cubicBezTo>
                  <a:cubicBezTo>
                    <a:pt x="9561" y="2700"/>
                    <a:pt x="8498" y="2880"/>
                    <a:pt x="7436" y="3240"/>
                  </a:cubicBezTo>
                  <a:cubicBezTo>
                    <a:pt x="6374" y="3600"/>
                    <a:pt x="5666" y="4320"/>
                    <a:pt x="4957" y="5040"/>
                  </a:cubicBezTo>
                  <a:cubicBezTo>
                    <a:pt x="4249" y="5760"/>
                    <a:pt x="3718" y="6480"/>
                    <a:pt x="3187" y="7560"/>
                  </a:cubicBezTo>
                  <a:cubicBezTo>
                    <a:pt x="2833" y="8640"/>
                    <a:pt x="2656" y="9720"/>
                    <a:pt x="2656" y="10800"/>
                  </a:cubicBezTo>
                  <a:cubicBezTo>
                    <a:pt x="2656" y="11880"/>
                    <a:pt x="2833" y="12960"/>
                    <a:pt x="3187" y="14040"/>
                  </a:cubicBezTo>
                  <a:cubicBezTo>
                    <a:pt x="3541" y="14940"/>
                    <a:pt x="4072" y="15840"/>
                    <a:pt x="4780" y="16560"/>
                  </a:cubicBezTo>
                  <a:cubicBezTo>
                    <a:pt x="5489" y="17280"/>
                    <a:pt x="6197" y="18000"/>
                    <a:pt x="7259" y="18360"/>
                  </a:cubicBezTo>
                  <a:cubicBezTo>
                    <a:pt x="8144" y="18720"/>
                    <a:pt x="9207" y="19080"/>
                    <a:pt x="10446" y="19080"/>
                  </a:cubicBezTo>
                  <a:cubicBezTo>
                    <a:pt x="11331" y="19080"/>
                    <a:pt x="12039" y="18900"/>
                    <a:pt x="12570" y="18720"/>
                  </a:cubicBezTo>
                  <a:cubicBezTo>
                    <a:pt x="12925" y="18540"/>
                    <a:pt x="13279" y="18540"/>
                    <a:pt x="13633" y="18360"/>
                  </a:cubicBezTo>
                  <a:cubicBezTo>
                    <a:pt x="13810" y="18360"/>
                    <a:pt x="13810" y="18360"/>
                    <a:pt x="13987" y="18360"/>
                  </a:cubicBezTo>
                  <a:cubicBezTo>
                    <a:pt x="14341" y="18360"/>
                    <a:pt x="14518" y="18540"/>
                    <a:pt x="14695" y="18900"/>
                  </a:cubicBezTo>
                  <a:cubicBezTo>
                    <a:pt x="14872" y="19260"/>
                    <a:pt x="14518" y="19620"/>
                    <a:pt x="14164" y="19800"/>
                  </a:cubicBezTo>
                  <a:cubicBezTo>
                    <a:pt x="13633" y="19980"/>
                    <a:pt x="13102" y="20160"/>
                    <a:pt x="12748" y="20340"/>
                  </a:cubicBezTo>
                  <a:cubicBezTo>
                    <a:pt x="11862" y="20520"/>
                    <a:pt x="11154" y="20520"/>
                    <a:pt x="10269" y="20520"/>
                  </a:cubicBezTo>
                  <a:cubicBezTo>
                    <a:pt x="9030" y="20520"/>
                    <a:pt x="7790" y="20340"/>
                    <a:pt x="6728" y="19980"/>
                  </a:cubicBezTo>
                  <a:cubicBezTo>
                    <a:pt x="5666" y="19440"/>
                    <a:pt x="4603" y="18720"/>
                    <a:pt x="3718" y="18000"/>
                  </a:cubicBezTo>
                  <a:cubicBezTo>
                    <a:pt x="3010" y="17100"/>
                    <a:pt x="2302" y="16020"/>
                    <a:pt x="1770" y="14760"/>
                  </a:cubicBezTo>
                  <a:cubicBezTo>
                    <a:pt x="1239" y="13680"/>
                    <a:pt x="1062" y="12240"/>
                    <a:pt x="1062" y="10800"/>
                  </a:cubicBezTo>
                  <a:cubicBezTo>
                    <a:pt x="1062" y="9180"/>
                    <a:pt x="1239" y="7740"/>
                    <a:pt x="1770" y="6660"/>
                  </a:cubicBezTo>
                  <a:cubicBezTo>
                    <a:pt x="2479" y="5400"/>
                    <a:pt x="3187" y="4320"/>
                    <a:pt x="4072" y="3600"/>
                  </a:cubicBezTo>
                  <a:cubicBezTo>
                    <a:pt x="4957" y="2700"/>
                    <a:pt x="6020" y="2160"/>
                    <a:pt x="7082" y="1800"/>
                  </a:cubicBezTo>
                  <a:cubicBezTo>
                    <a:pt x="8321" y="1260"/>
                    <a:pt x="9561" y="1080"/>
                    <a:pt x="10800" y="1080"/>
                  </a:cubicBezTo>
                  <a:moveTo>
                    <a:pt x="9915" y="14940"/>
                  </a:moveTo>
                  <a:cubicBezTo>
                    <a:pt x="10269" y="14940"/>
                    <a:pt x="10446" y="14760"/>
                    <a:pt x="10977" y="14760"/>
                  </a:cubicBezTo>
                  <a:cubicBezTo>
                    <a:pt x="11331" y="14760"/>
                    <a:pt x="11685" y="14580"/>
                    <a:pt x="12039" y="14400"/>
                  </a:cubicBezTo>
                  <a:cubicBezTo>
                    <a:pt x="12393" y="14220"/>
                    <a:pt x="12748" y="14040"/>
                    <a:pt x="12925" y="13680"/>
                  </a:cubicBezTo>
                  <a:cubicBezTo>
                    <a:pt x="13102" y="13500"/>
                    <a:pt x="13279" y="13140"/>
                    <a:pt x="13279" y="12780"/>
                  </a:cubicBezTo>
                  <a:cubicBezTo>
                    <a:pt x="13279" y="11700"/>
                    <a:pt x="13279" y="11700"/>
                    <a:pt x="13279" y="11700"/>
                  </a:cubicBezTo>
                  <a:cubicBezTo>
                    <a:pt x="12925" y="11700"/>
                    <a:pt x="12570" y="11520"/>
                    <a:pt x="12039" y="11340"/>
                  </a:cubicBezTo>
                  <a:cubicBezTo>
                    <a:pt x="11508" y="11340"/>
                    <a:pt x="10977" y="11160"/>
                    <a:pt x="10446" y="11160"/>
                  </a:cubicBezTo>
                  <a:cubicBezTo>
                    <a:pt x="9738" y="11160"/>
                    <a:pt x="9207" y="11340"/>
                    <a:pt x="8675" y="11700"/>
                  </a:cubicBezTo>
                  <a:cubicBezTo>
                    <a:pt x="8321" y="12060"/>
                    <a:pt x="8144" y="12420"/>
                    <a:pt x="8144" y="13140"/>
                  </a:cubicBezTo>
                  <a:cubicBezTo>
                    <a:pt x="8144" y="13680"/>
                    <a:pt x="8144" y="14040"/>
                    <a:pt x="8498" y="14400"/>
                  </a:cubicBezTo>
                  <a:cubicBezTo>
                    <a:pt x="8852" y="14760"/>
                    <a:pt x="9207" y="14940"/>
                    <a:pt x="9915" y="14940"/>
                  </a:cubicBezTo>
                  <a:moveTo>
                    <a:pt x="10800" y="0"/>
                  </a:moveTo>
                  <a:cubicBezTo>
                    <a:pt x="9384" y="0"/>
                    <a:pt x="8144" y="180"/>
                    <a:pt x="6728" y="720"/>
                  </a:cubicBezTo>
                  <a:cubicBezTo>
                    <a:pt x="5489" y="1080"/>
                    <a:pt x="4249" y="1800"/>
                    <a:pt x="3364" y="2700"/>
                  </a:cubicBezTo>
                  <a:cubicBezTo>
                    <a:pt x="2302" y="3600"/>
                    <a:pt x="1416" y="4860"/>
                    <a:pt x="885" y="6120"/>
                  </a:cubicBezTo>
                  <a:cubicBezTo>
                    <a:pt x="354" y="7560"/>
                    <a:pt x="0" y="9000"/>
                    <a:pt x="0" y="10800"/>
                  </a:cubicBezTo>
                  <a:cubicBezTo>
                    <a:pt x="0" y="12420"/>
                    <a:pt x="177" y="13860"/>
                    <a:pt x="708" y="15300"/>
                  </a:cubicBezTo>
                  <a:cubicBezTo>
                    <a:pt x="1416" y="16560"/>
                    <a:pt x="2125" y="17820"/>
                    <a:pt x="3010" y="18720"/>
                  </a:cubicBezTo>
                  <a:cubicBezTo>
                    <a:pt x="3895" y="19620"/>
                    <a:pt x="5134" y="20340"/>
                    <a:pt x="6374" y="20880"/>
                  </a:cubicBezTo>
                  <a:cubicBezTo>
                    <a:pt x="7613" y="21420"/>
                    <a:pt x="8852" y="21600"/>
                    <a:pt x="10269" y="21600"/>
                  </a:cubicBezTo>
                  <a:cubicBezTo>
                    <a:pt x="11154" y="21600"/>
                    <a:pt x="12039" y="21600"/>
                    <a:pt x="12925" y="21420"/>
                  </a:cubicBezTo>
                  <a:cubicBezTo>
                    <a:pt x="13456" y="21240"/>
                    <a:pt x="13987" y="21060"/>
                    <a:pt x="14518" y="20880"/>
                  </a:cubicBezTo>
                  <a:cubicBezTo>
                    <a:pt x="15580" y="20520"/>
                    <a:pt x="15934" y="19440"/>
                    <a:pt x="15757" y="18540"/>
                  </a:cubicBezTo>
                  <a:cubicBezTo>
                    <a:pt x="15580" y="18360"/>
                    <a:pt x="15580" y="18360"/>
                    <a:pt x="15580" y="18180"/>
                  </a:cubicBezTo>
                  <a:cubicBezTo>
                    <a:pt x="15934" y="18180"/>
                    <a:pt x="16111" y="18360"/>
                    <a:pt x="16466" y="18360"/>
                  </a:cubicBezTo>
                  <a:cubicBezTo>
                    <a:pt x="17351" y="18360"/>
                    <a:pt x="18059" y="18180"/>
                    <a:pt x="18590" y="17820"/>
                  </a:cubicBezTo>
                  <a:cubicBezTo>
                    <a:pt x="19121" y="17460"/>
                    <a:pt x="19652" y="17100"/>
                    <a:pt x="20184" y="16560"/>
                  </a:cubicBezTo>
                  <a:cubicBezTo>
                    <a:pt x="20538" y="16200"/>
                    <a:pt x="20715" y="15660"/>
                    <a:pt x="20892" y="15120"/>
                  </a:cubicBezTo>
                  <a:cubicBezTo>
                    <a:pt x="21069" y="14580"/>
                    <a:pt x="21246" y="14040"/>
                    <a:pt x="21423" y="13500"/>
                  </a:cubicBezTo>
                  <a:cubicBezTo>
                    <a:pt x="21423" y="12960"/>
                    <a:pt x="21600" y="12600"/>
                    <a:pt x="21600" y="12060"/>
                  </a:cubicBezTo>
                  <a:cubicBezTo>
                    <a:pt x="21600" y="11700"/>
                    <a:pt x="21600" y="11340"/>
                    <a:pt x="21600" y="10980"/>
                  </a:cubicBezTo>
                  <a:cubicBezTo>
                    <a:pt x="21600" y="9180"/>
                    <a:pt x="21246" y="7560"/>
                    <a:pt x="20715" y="6300"/>
                  </a:cubicBezTo>
                  <a:cubicBezTo>
                    <a:pt x="20184" y="4860"/>
                    <a:pt x="19298" y="3600"/>
                    <a:pt x="18236" y="2700"/>
                  </a:cubicBezTo>
                  <a:cubicBezTo>
                    <a:pt x="17351" y="1800"/>
                    <a:pt x="16111" y="1080"/>
                    <a:pt x="14872" y="720"/>
                  </a:cubicBezTo>
                  <a:cubicBezTo>
                    <a:pt x="13633" y="180"/>
                    <a:pt x="12216" y="0"/>
                    <a:pt x="10800" y="0"/>
                  </a:cubicBezTo>
                  <a:close/>
                  <a:moveTo>
                    <a:pt x="16997" y="14400"/>
                  </a:moveTo>
                  <a:cubicBezTo>
                    <a:pt x="16820" y="14220"/>
                    <a:pt x="16820" y="14220"/>
                    <a:pt x="16820" y="14040"/>
                  </a:cubicBezTo>
                  <a:cubicBezTo>
                    <a:pt x="16820" y="13860"/>
                    <a:pt x="16820" y="13680"/>
                    <a:pt x="16643" y="13320"/>
                  </a:cubicBezTo>
                  <a:cubicBezTo>
                    <a:pt x="16643" y="12960"/>
                    <a:pt x="16643" y="12600"/>
                    <a:pt x="16643" y="12240"/>
                  </a:cubicBezTo>
                  <a:cubicBezTo>
                    <a:pt x="16643" y="10260"/>
                    <a:pt x="16643" y="10260"/>
                    <a:pt x="16643" y="10260"/>
                  </a:cubicBezTo>
                  <a:cubicBezTo>
                    <a:pt x="16643" y="9540"/>
                    <a:pt x="16643" y="9000"/>
                    <a:pt x="16643" y="8280"/>
                  </a:cubicBezTo>
                  <a:cubicBezTo>
                    <a:pt x="16466" y="7380"/>
                    <a:pt x="16289" y="6660"/>
                    <a:pt x="15934" y="5940"/>
                  </a:cubicBezTo>
                  <a:cubicBezTo>
                    <a:pt x="15757" y="5760"/>
                    <a:pt x="15403" y="5400"/>
                    <a:pt x="15226" y="5220"/>
                  </a:cubicBezTo>
                  <a:cubicBezTo>
                    <a:pt x="15403" y="5400"/>
                    <a:pt x="15757" y="5580"/>
                    <a:pt x="15934" y="5760"/>
                  </a:cubicBezTo>
                  <a:cubicBezTo>
                    <a:pt x="16466" y="6480"/>
                    <a:pt x="16997" y="7200"/>
                    <a:pt x="17351" y="8100"/>
                  </a:cubicBezTo>
                  <a:cubicBezTo>
                    <a:pt x="17705" y="9000"/>
                    <a:pt x="17882" y="9900"/>
                    <a:pt x="17882" y="10980"/>
                  </a:cubicBezTo>
                  <a:cubicBezTo>
                    <a:pt x="17882" y="11160"/>
                    <a:pt x="17882" y="11700"/>
                    <a:pt x="17705" y="12060"/>
                  </a:cubicBezTo>
                  <a:cubicBezTo>
                    <a:pt x="17705" y="12600"/>
                    <a:pt x="17705" y="12960"/>
                    <a:pt x="17528" y="13320"/>
                  </a:cubicBezTo>
                  <a:cubicBezTo>
                    <a:pt x="17528" y="13680"/>
                    <a:pt x="17351" y="14040"/>
                    <a:pt x="17174" y="14220"/>
                  </a:cubicBezTo>
                  <a:cubicBezTo>
                    <a:pt x="16997" y="14220"/>
                    <a:pt x="16997" y="14400"/>
                    <a:pt x="16997" y="14400"/>
                  </a:cubicBezTo>
                  <a:cubicBezTo>
                    <a:pt x="16997" y="14400"/>
                    <a:pt x="16997" y="14400"/>
                    <a:pt x="16997" y="14400"/>
                  </a:cubicBezTo>
                  <a:close/>
                  <a:moveTo>
                    <a:pt x="4957" y="15120"/>
                  </a:moveTo>
                  <a:cubicBezTo>
                    <a:pt x="4603" y="14580"/>
                    <a:pt x="4426" y="14220"/>
                    <a:pt x="4249" y="13680"/>
                  </a:cubicBezTo>
                  <a:cubicBezTo>
                    <a:pt x="3895" y="12780"/>
                    <a:pt x="3718" y="11880"/>
                    <a:pt x="3718" y="10800"/>
                  </a:cubicBezTo>
                  <a:cubicBezTo>
                    <a:pt x="3718" y="9720"/>
                    <a:pt x="3895" y="8820"/>
                    <a:pt x="4249" y="7920"/>
                  </a:cubicBezTo>
                  <a:cubicBezTo>
                    <a:pt x="4603" y="7200"/>
                    <a:pt x="4957" y="6480"/>
                    <a:pt x="5666" y="5760"/>
                  </a:cubicBezTo>
                  <a:cubicBezTo>
                    <a:pt x="5489" y="6300"/>
                    <a:pt x="5489" y="6660"/>
                    <a:pt x="5666" y="7200"/>
                  </a:cubicBezTo>
                  <a:cubicBezTo>
                    <a:pt x="5666" y="7200"/>
                    <a:pt x="5666" y="7200"/>
                    <a:pt x="5666" y="7200"/>
                  </a:cubicBezTo>
                  <a:cubicBezTo>
                    <a:pt x="5843" y="8100"/>
                    <a:pt x="6728" y="8640"/>
                    <a:pt x="7613" y="8640"/>
                  </a:cubicBezTo>
                  <a:cubicBezTo>
                    <a:pt x="7613" y="8640"/>
                    <a:pt x="7613" y="8640"/>
                    <a:pt x="7613" y="8640"/>
                  </a:cubicBezTo>
                  <a:cubicBezTo>
                    <a:pt x="7259" y="8820"/>
                    <a:pt x="6905" y="9000"/>
                    <a:pt x="6551" y="9180"/>
                  </a:cubicBezTo>
                  <a:cubicBezTo>
                    <a:pt x="6020" y="9720"/>
                    <a:pt x="5489" y="10080"/>
                    <a:pt x="5134" y="10800"/>
                  </a:cubicBezTo>
                  <a:cubicBezTo>
                    <a:pt x="4780" y="11520"/>
                    <a:pt x="4603" y="12240"/>
                    <a:pt x="4603" y="13140"/>
                  </a:cubicBezTo>
                  <a:cubicBezTo>
                    <a:pt x="4603" y="13860"/>
                    <a:pt x="4780" y="14400"/>
                    <a:pt x="4957" y="15120"/>
                  </a:cubicBezTo>
                  <a:close/>
                  <a:moveTo>
                    <a:pt x="8675" y="8460"/>
                  </a:moveTo>
                  <a:cubicBezTo>
                    <a:pt x="8675" y="8280"/>
                    <a:pt x="8852" y="8280"/>
                    <a:pt x="8852" y="8280"/>
                  </a:cubicBezTo>
                  <a:cubicBezTo>
                    <a:pt x="9207" y="8100"/>
                    <a:pt x="9738" y="8100"/>
                    <a:pt x="10446" y="8100"/>
                  </a:cubicBezTo>
                  <a:cubicBezTo>
                    <a:pt x="10977" y="8100"/>
                    <a:pt x="11154" y="8100"/>
                    <a:pt x="11331" y="8280"/>
                  </a:cubicBezTo>
                  <a:cubicBezTo>
                    <a:pt x="11508" y="8280"/>
                    <a:pt x="11508" y="8280"/>
                    <a:pt x="11508" y="8280"/>
                  </a:cubicBezTo>
                  <a:cubicBezTo>
                    <a:pt x="11154" y="8280"/>
                    <a:pt x="10800" y="8280"/>
                    <a:pt x="10446" y="8280"/>
                  </a:cubicBezTo>
                  <a:cubicBezTo>
                    <a:pt x="9915" y="8280"/>
                    <a:pt x="9207" y="8280"/>
                    <a:pt x="8675" y="8460"/>
                  </a:cubicBezTo>
                  <a:close/>
                  <a:moveTo>
                    <a:pt x="9915" y="13860"/>
                  </a:moveTo>
                  <a:cubicBezTo>
                    <a:pt x="9561" y="13860"/>
                    <a:pt x="9384" y="13680"/>
                    <a:pt x="9207" y="13680"/>
                  </a:cubicBezTo>
                  <a:cubicBezTo>
                    <a:pt x="9207" y="13500"/>
                    <a:pt x="9207" y="13320"/>
                    <a:pt x="9207" y="13140"/>
                  </a:cubicBezTo>
                  <a:cubicBezTo>
                    <a:pt x="9207" y="12600"/>
                    <a:pt x="9207" y="12600"/>
                    <a:pt x="9384" y="12600"/>
                  </a:cubicBezTo>
                  <a:cubicBezTo>
                    <a:pt x="9561" y="12420"/>
                    <a:pt x="9738" y="12240"/>
                    <a:pt x="10446" y="12240"/>
                  </a:cubicBezTo>
                  <a:cubicBezTo>
                    <a:pt x="10977" y="12240"/>
                    <a:pt x="11331" y="12420"/>
                    <a:pt x="11862" y="12420"/>
                  </a:cubicBezTo>
                  <a:cubicBezTo>
                    <a:pt x="11862" y="12420"/>
                    <a:pt x="12039" y="12420"/>
                    <a:pt x="12216" y="12600"/>
                  </a:cubicBezTo>
                  <a:cubicBezTo>
                    <a:pt x="12216" y="12780"/>
                    <a:pt x="12216" y="12780"/>
                    <a:pt x="12216" y="12780"/>
                  </a:cubicBezTo>
                  <a:cubicBezTo>
                    <a:pt x="12216" y="12780"/>
                    <a:pt x="12039" y="12960"/>
                    <a:pt x="12039" y="12960"/>
                  </a:cubicBezTo>
                  <a:cubicBezTo>
                    <a:pt x="11862" y="13140"/>
                    <a:pt x="11862" y="13320"/>
                    <a:pt x="11508" y="13320"/>
                  </a:cubicBezTo>
                  <a:cubicBezTo>
                    <a:pt x="11508" y="13320"/>
                    <a:pt x="11508" y="13320"/>
                    <a:pt x="11508" y="13500"/>
                  </a:cubicBezTo>
                  <a:cubicBezTo>
                    <a:pt x="11331" y="13500"/>
                    <a:pt x="10977" y="13680"/>
                    <a:pt x="10800" y="13680"/>
                  </a:cubicBezTo>
                  <a:cubicBezTo>
                    <a:pt x="10446" y="13680"/>
                    <a:pt x="10092" y="13860"/>
                    <a:pt x="9915" y="13860"/>
                  </a:cubicBezTo>
                  <a:close/>
                  <a:moveTo>
                    <a:pt x="10446" y="18000"/>
                  </a:moveTo>
                  <a:cubicBezTo>
                    <a:pt x="11154" y="17820"/>
                    <a:pt x="11862" y="17640"/>
                    <a:pt x="12393" y="17460"/>
                  </a:cubicBezTo>
                  <a:cubicBezTo>
                    <a:pt x="12748" y="17280"/>
                    <a:pt x="13102" y="17100"/>
                    <a:pt x="13456" y="16920"/>
                  </a:cubicBezTo>
                  <a:cubicBezTo>
                    <a:pt x="13633" y="17100"/>
                    <a:pt x="13633" y="17100"/>
                    <a:pt x="13810" y="17280"/>
                  </a:cubicBezTo>
                  <a:cubicBezTo>
                    <a:pt x="13633" y="17280"/>
                    <a:pt x="13456" y="17280"/>
                    <a:pt x="13279" y="17280"/>
                  </a:cubicBezTo>
                  <a:cubicBezTo>
                    <a:pt x="12925" y="17460"/>
                    <a:pt x="12570" y="17640"/>
                    <a:pt x="12216" y="17640"/>
                  </a:cubicBezTo>
                  <a:cubicBezTo>
                    <a:pt x="11862" y="17820"/>
                    <a:pt x="11154" y="18000"/>
                    <a:pt x="10446" y="18000"/>
                  </a:cubicBezTo>
                  <a:close/>
                </a:path>
              </a:pathLst>
            </a:custGeom>
            <a:noFill/>
            <a:ln w="3175" cap="flat">
              <a:solidFill>
                <a:srgbClr val="FE9E99"/>
              </a:solidFill>
              <a:prstDash val="solid"/>
              <a:round/>
            </a:ln>
            <a:effectLst/>
          </p:spPr>
          <p:txBody>
            <a:bodyPr wrap="square" lIns="45719" tIns="45719" rIns="45719" bIns="45719" numCol="1" anchor="t">
              <a:noAutofit/>
            </a:bodyPr>
            <a:lstStyle/>
            <a:p>
              <a:endParaRPr/>
            </a:p>
          </p:txBody>
        </p:sp>
        <p:sp>
          <p:nvSpPr>
            <p:cNvPr id="102" name="Freeform 8"/>
            <p:cNvSpPr/>
            <p:nvPr/>
          </p:nvSpPr>
          <p:spPr>
            <a:xfrm>
              <a:off x="2704686" y="3150117"/>
              <a:ext cx="339015" cy="374034"/>
            </a:xfrm>
            <a:custGeom>
              <a:avLst/>
              <a:gdLst/>
              <a:ahLst/>
              <a:cxnLst>
                <a:cxn ang="0">
                  <a:pos x="wd2" y="hd2"/>
                </a:cxn>
                <a:cxn ang="5400000">
                  <a:pos x="wd2" y="hd2"/>
                </a:cxn>
                <a:cxn ang="10800000">
                  <a:pos x="wd2" y="hd2"/>
                </a:cxn>
                <a:cxn ang="16200000">
                  <a:pos x="wd2" y="hd2"/>
                </a:cxn>
              </a:cxnLst>
              <a:rect l="0" t="0" r="r" b="b"/>
              <a:pathLst>
                <a:path w="21600" h="21600" extrusionOk="0">
                  <a:moveTo>
                    <a:pt x="20413" y="8907"/>
                  </a:moveTo>
                  <a:cubicBezTo>
                    <a:pt x="16853" y="8907"/>
                    <a:pt x="16853" y="8907"/>
                    <a:pt x="16853" y="8907"/>
                  </a:cubicBezTo>
                  <a:cubicBezTo>
                    <a:pt x="15903" y="12470"/>
                    <a:pt x="15903" y="12470"/>
                    <a:pt x="15903" y="12470"/>
                  </a:cubicBezTo>
                  <a:cubicBezTo>
                    <a:pt x="18752" y="12470"/>
                    <a:pt x="18752" y="12470"/>
                    <a:pt x="18752" y="12470"/>
                  </a:cubicBezTo>
                  <a:cubicBezTo>
                    <a:pt x="19464" y="12470"/>
                    <a:pt x="20176" y="13138"/>
                    <a:pt x="20176" y="13806"/>
                  </a:cubicBezTo>
                  <a:cubicBezTo>
                    <a:pt x="20176" y="14697"/>
                    <a:pt x="20176" y="14697"/>
                    <a:pt x="20176" y="14697"/>
                  </a:cubicBezTo>
                  <a:cubicBezTo>
                    <a:pt x="20176" y="15365"/>
                    <a:pt x="19464" y="16033"/>
                    <a:pt x="18752" y="16033"/>
                  </a:cubicBezTo>
                  <a:cubicBezTo>
                    <a:pt x="14954" y="16033"/>
                    <a:pt x="14954" y="16033"/>
                    <a:pt x="14954" y="16033"/>
                  </a:cubicBezTo>
                  <a:cubicBezTo>
                    <a:pt x="13767" y="20264"/>
                    <a:pt x="13767" y="20264"/>
                    <a:pt x="13767" y="20264"/>
                  </a:cubicBezTo>
                  <a:cubicBezTo>
                    <a:pt x="13767" y="20932"/>
                    <a:pt x="13055" y="21600"/>
                    <a:pt x="12343" y="21600"/>
                  </a:cubicBezTo>
                  <a:cubicBezTo>
                    <a:pt x="11393" y="21600"/>
                    <a:pt x="11393" y="21600"/>
                    <a:pt x="11393" y="21600"/>
                  </a:cubicBezTo>
                  <a:cubicBezTo>
                    <a:pt x="10444" y="21600"/>
                    <a:pt x="9732" y="20487"/>
                    <a:pt x="9969" y="19596"/>
                  </a:cubicBezTo>
                  <a:cubicBezTo>
                    <a:pt x="10919" y="16033"/>
                    <a:pt x="10919" y="16033"/>
                    <a:pt x="10919" y="16033"/>
                  </a:cubicBezTo>
                  <a:cubicBezTo>
                    <a:pt x="7833" y="16033"/>
                    <a:pt x="7833" y="16033"/>
                    <a:pt x="7833" y="16033"/>
                  </a:cubicBezTo>
                  <a:cubicBezTo>
                    <a:pt x="6884" y="20264"/>
                    <a:pt x="6884" y="20264"/>
                    <a:pt x="6884" y="20264"/>
                  </a:cubicBezTo>
                  <a:cubicBezTo>
                    <a:pt x="6646" y="20932"/>
                    <a:pt x="5934" y="21600"/>
                    <a:pt x="5222" y="21600"/>
                  </a:cubicBezTo>
                  <a:cubicBezTo>
                    <a:pt x="4273" y="21600"/>
                    <a:pt x="4273" y="21600"/>
                    <a:pt x="4273" y="21600"/>
                  </a:cubicBezTo>
                  <a:cubicBezTo>
                    <a:pt x="3323" y="21600"/>
                    <a:pt x="2611" y="20487"/>
                    <a:pt x="2848" y="19596"/>
                  </a:cubicBezTo>
                  <a:cubicBezTo>
                    <a:pt x="3798" y="16033"/>
                    <a:pt x="3798" y="16033"/>
                    <a:pt x="3798" y="16033"/>
                  </a:cubicBezTo>
                  <a:cubicBezTo>
                    <a:pt x="1424" y="16033"/>
                    <a:pt x="1424" y="16033"/>
                    <a:pt x="1424" y="16033"/>
                  </a:cubicBezTo>
                  <a:cubicBezTo>
                    <a:pt x="712" y="16033"/>
                    <a:pt x="0" y="15588"/>
                    <a:pt x="0" y="14920"/>
                  </a:cubicBezTo>
                  <a:cubicBezTo>
                    <a:pt x="0" y="13806"/>
                    <a:pt x="0" y="13806"/>
                    <a:pt x="0" y="13806"/>
                  </a:cubicBezTo>
                  <a:cubicBezTo>
                    <a:pt x="0" y="12915"/>
                    <a:pt x="712" y="12470"/>
                    <a:pt x="1424" y="12470"/>
                  </a:cubicBezTo>
                  <a:cubicBezTo>
                    <a:pt x="4747" y="12470"/>
                    <a:pt x="4747" y="12470"/>
                    <a:pt x="4747" y="12470"/>
                  </a:cubicBezTo>
                  <a:cubicBezTo>
                    <a:pt x="5459" y="8907"/>
                    <a:pt x="5459" y="8907"/>
                    <a:pt x="5459" y="8907"/>
                  </a:cubicBezTo>
                  <a:cubicBezTo>
                    <a:pt x="3086" y="8907"/>
                    <a:pt x="3086" y="8907"/>
                    <a:pt x="3086" y="8907"/>
                  </a:cubicBezTo>
                  <a:cubicBezTo>
                    <a:pt x="2374" y="8907"/>
                    <a:pt x="1662" y="8462"/>
                    <a:pt x="1662" y="7794"/>
                  </a:cubicBezTo>
                  <a:cubicBezTo>
                    <a:pt x="1662" y="6903"/>
                    <a:pt x="1662" y="6903"/>
                    <a:pt x="1662" y="6903"/>
                  </a:cubicBezTo>
                  <a:cubicBezTo>
                    <a:pt x="1662" y="6235"/>
                    <a:pt x="2374" y="5567"/>
                    <a:pt x="3086" y="5567"/>
                  </a:cubicBezTo>
                  <a:cubicBezTo>
                    <a:pt x="5697" y="5567"/>
                    <a:pt x="5697" y="5567"/>
                    <a:pt x="5697" y="5567"/>
                  </a:cubicBezTo>
                  <a:cubicBezTo>
                    <a:pt x="6171" y="5567"/>
                    <a:pt x="6409" y="5344"/>
                    <a:pt x="6646" y="4899"/>
                  </a:cubicBezTo>
                  <a:cubicBezTo>
                    <a:pt x="7596" y="1113"/>
                    <a:pt x="7596" y="1113"/>
                    <a:pt x="7596" y="1113"/>
                  </a:cubicBezTo>
                  <a:cubicBezTo>
                    <a:pt x="7833" y="445"/>
                    <a:pt x="8308" y="0"/>
                    <a:pt x="9020" y="0"/>
                  </a:cubicBezTo>
                  <a:cubicBezTo>
                    <a:pt x="10207" y="0"/>
                    <a:pt x="10207" y="0"/>
                    <a:pt x="10207" y="0"/>
                  </a:cubicBezTo>
                  <a:cubicBezTo>
                    <a:pt x="11156" y="0"/>
                    <a:pt x="11868" y="891"/>
                    <a:pt x="11631" y="1781"/>
                  </a:cubicBezTo>
                  <a:cubicBezTo>
                    <a:pt x="10919" y="4454"/>
                    <a:pt x="10919" y="4454"/>
                    <a:pt x="10919" y="4454"/>
                  </a:cubicBezTo>
                  <a:cubicBezTo>
                    <a:pt x="10681" y="5122"/>
                    <a:pt x="11156" y="5567"/>
                    <a:pt x="11868" y="5567"/>
                  </a:cubicBezTo>
                  <a:cubicBezTo>
                    <a:pt x="12818" y="5567"/>
                    <a:pt x="12818" y="5567"/>
                    <a:pt x="12818" y="5567"/>
                  </a:cubicBezTo>
                  <a:cubicBezTo>
                    <a:pt x="13292" y="5567"/>
                    <a:pt x="13530" y="5344"/>
                    <a:pt x="13767" y="4899"/>
                  </a:cubicBezTo>
                  <a:cubicBezTo>
                    <a:pt x="14716" y="1113"/>
                    <a:pt x="14716" y="1113"/>
                    <a:pt x="14716" y="1113"/>
                  </a:cubicBezTo>
                  <a:cubicBezTo>
                    <a:pt x="14954" y="445"/>
                    <a:pt x="15429" y="0"/>
                    <a:pt x="16141" y="0"/>
                  </a:cubicBezTo>
                  <a:cubicBezTo>
                    <a:pt x="17090" y="0"/>
                    <a:pt x="17090" y="0"/>
                    <a:pt x="17090" y="0"/>
                  </a:cubicBezTo>
                  <a:cubicBezTo>
                    <a:pt x="18277" y="0"/>
                    <a:pt x="18989" y="891"/>
                    <a:pt x="18752" y="1781"/>
                  </a:cubicBezTo>
                  <a:cubicBezTo>
                    <a:pt x="18040" y="4454"/>
                    <a:pt x="18040" y="4454"/>
                    <a:pt x="18040" y="4454"/>
                  </a:cubicBezTo>
                  <a:cubicBezTo>
                    <a:pt x="17802" y="5122"/>
                    <a:pt x="18277" y="5567"/>
                    <a:pt x="18989" y="5567"/>
                  </a:cubicBezTo>
                  <a:cubicBezTo>
                    <a:pt x="20413" y="5567"/>
                    <a:pt x="20413" y="5567"/>
                    <a:pt x="20413" y="5567"/>
                  </a:cubicBezTo>
                  <a:cubicBezTo>
                    <a:pt x="21125" y="5567"/>
                    <a:pt x="21600" y="6235"/>
                    <a:pt x="21600" y="6903"/>
                  </a:cubicBezTo>
                  <a:cubicBezTo>
                    <a:pt x="21600" y="7794"/>
                    <a:pt x="21600" y="7794"/>
                    <a:pt x="21600" y="7794"/>
                  </a:cubicBezTo>
                  <a:cubicBezTo>
                    <a:pt x="21600" y="8462"/>
                    <a:pt x="21125" y="8907"/>
                    <a:pt x="20413" y="8907"/>
                  </a:cubicBezTo>
                  <a:close/>
                  <a:moveTo>
                    <a:pt x="11868" y="11802"/>
                  </a:moveTo>
                  <a:cubicBezTo>
                    <a:pt x="12343" y="10021"/>
                    <a:pt x="12343" y="10021"/>
                    <a:pt x="12343" y="10021"/>
                  </a:cubicBezTo>
                  <a:cubicBezTo>
                    <a:pt x="12580" y="9353"/>
                    <a:pt x="12105" y="8907"/>
                    <a:pt x="11631" y="8907"/>
                  </a:cubicBezTo>
                  <a:cubicBezTo>
                    <a:pt x="10444" y="8907"/>
                    <a:pt x="10444" y="8907"/>
                    <a:pt x="10444" y="8907"/>
                  </a:cubicBezTo>
                  <a:cubicBezTo>
                    <a:pt x="9969" y="8907"/>
                    <a:pt x="9495" y="9130"/>
                    <a:pt x="9495" y="9575"/>
                  </a:cubicBezTo>
                  <a:cubicBezTo>
                    <a:pt x="9020" y="11579"/>
                    <a:pt x="9020" y="11579"/>
                    <a:pt x="9020" y="11579"/>
                  </a:cubicBezTo>
                  <a:cubicBezTo>
                    <a:pt x="9020" y="12025"/>
                    <a:pt x="9257" y="12470"/>
                    <a:pt x="9969" y="12470"/>
                  </a:cubicBezTo>
                  <a:cubicBezTo>
                    <a:pt x="11156" y="12470"/>
                    <a:pt x="11156" y="12470"/>
                    <a:pt x="11156" y="12470"/>
                  </a:cubicBezTo>
                  <a:cubicBezTo>
                    <a:pt x="11393" y="12470"/>
                    <a:pt x="11868" y="12247"/>
                    <a:pt x="11868" y="11802"/>
                  </a:cubicBezTo>
                  <a:close/>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03" name="Freeform 9"/>
            <p:cNvSpPr/>
            <p:nvPr/>
          </p:nvSpPr>
          <p:spPr>
            <a:xfrm>
              <a:off x="2141777" y="536980"/>
              <a:ext cx="515246" cy="153046"/>
            </a:xfrm>
            <a:custGeom>
              <a:avLst/>
              <a:gdLst/>
              <a:ahLst/>
              <a:cxnLst>
                <a:cxn ang="0">
                  <a:pos x="wd2" y="hd2"/>
                </a:cxn>
                <a:cxn ang="5400000">
                  <a:pos x="wd2" y="hd2"/>
                </a:cxn>
                <a:cxn ang="10800000">
                  <a:pos x="wd2" y="hd2"/>
                </a:cxn>
                <a:cxn ang="16200000">
                  <a:pos x="wd2" y="hd2"/>
                </a:cxn>
              </a:cxnLst>
              <a:rect l="0" t="0" r="r" b="b"/>
              <a:pathLst>
                <a:path w="21138" h="20429" extrusionOk="0">
                  <a:moveTo>
                    <a:pt x="12116" y="170"/>
                  </a:moveTo>
                  <a:cubicBezTo>
                    <a:pt x="13035" y="684"/>
                    <a:pt x="13955" y="1198"/>
                    <a:pt x="14874" y="1712"/>
                  </a:cubicBezTo>
                  <a:cubicBezTo>
                    <a:pt x="16252" y="3255"/>
                    <a:pt x="17784" y="5312"/>
                    <a:pt x="19010" y="7884"/>
                  </a:cubicBezTo>
                  <a:cubicBezTo>
                    <a:pt x="19776" y="9427"/>
                    <a:pt x="20082" y="10455"/>
                    <a:pt x="20695" y="11998"/>
                  </a:cubicBezTo>
                  <a:cubicBezTo>
                    <a:pt x="21461" y="14570"/>
                    <a:pt x="21155" y="16112"/>
                    <a:pt x="20389" y="18170"/>
                  </a:cubicBezTo>
                  <a:cubicBezTo>
                    <a:pt x="19929" y="19712"/>
                    <a:pt x="19163" y="20227"/>
                    <a:pt x="18550" y="18684"/>
                  </a:cubicBezTo>
                  <a:cubicBezTo>
                    <a:pt x="15487" y="10455"/>
                    <a:pt x="11350" y="7370"/>
                    <a:pt x="7521" y="10970"/>
                  </a:cubicBezTo>
                  <a:cubicBezTo>
                    <a:pt x="6448" y="11484"/>
                    <a:pt x="5223" y="13027"/>
                    <a:pt x="4304" y="15084"/>
                  </a:cubicBezTo>
                  <a:cubicBezTo>
                    <a:pt x="3538" y="16627"/>
                    <a:pt x="3078" y="18170"/>
                    <a:pt x="2465" y="19712"/>
                  </a:cubicBezTo>
                  <a:cubicBezTo>
                    <a:pt x="2006" y="20741"/>
                    <a:pt x="1240" y="20741"/>
                    <a:pt x="780" y="19198"/>
                  </a:cubicBezTo>
                  <a:cubicBezTo>
                    <a:pt x="627" y="18684"/>
                    <a:pt x="474" y="17655"/>
                    <a:pt x="167" y="17141"/>
                  </a:cubicBezTo>
                  <a:cubicBezTo>
                    <a:pt x="-139" y="15598"/>
                    <a:pt x="14" y="13541"/>
                    <a:pt x="321" y="12512"/>
                  </a:cubicBezTo>
                  <a:cubicBezTo>
                    <a:pt x="321" y="12512"/>
                    <a:pt x="321" y="12512"/>
                    <a:pt x="321" y="12512"/>
                  </a:cubicBezTo>
                  <a:cubicBezTo>
                    <a:pt x="3538" y="2741"/>
                    <a:pt x="7827" y="-859"/>
                    <a:pt x="12116" y="170"/>
                  </a:cubicBezTo>
                  <a:close/>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04" name="Freeform 10"/>
            <p:cNvSpPr/>
            <p:nvPr/>
          </p:nvSpPr>
          <p:spPr>
            <a:xfrm>
              <a:off x="2333853" y="795762"/>
              <a:ext cx="136888" cy="139322"/>
            </a:xfrm>
            <a:custGeom>
              <a:avLst/>
              <a:gdLst/>
              <a:ahLst/>
              <a:cxnLst>
                <a:cxn ang="0">
                  <a:pos x="wd2" y="hd2"/>
                </a:cxn>
                <a:cxn ang="5400000">
                  <a:pos x="wd2" y="hd2"/>
                </a:cxn>
                <a:cxn ang="10800000">
                  <a:pos x="wd2" y="hd2"/>
                </a:cxn>
                <a:cxn ang="16200000">
                  <a:pos x="wd2" y="hd2"/>
                </a:cxn>
              </a:cxnLst>
              <a:rect l="0" t="0" r="r" b="b"/>
              <a:pathLst>
                <a:path w="19188" h="20079" extrusionOk="0">
                  <a:moveTo>
                    <a:pt x="8183" y="20079"/>
                  </a:moveTo>
                  <a:cubicBezTo>
                    <a:pt x="5022" y="19525"/>
                    <a:pt x="2388" y="17864"/>
                    <a:pt x="807" y="14541"/>
                  </a:cubicBezTo>
                  <a:cubicBezTo>
                    <a:pt x="-1300" y="9002"/>
                    <a:pt x="807" y="2910"/>
                    <a:pt x="6076" y="694"/>
                  </a:cubicBezTo>
                  <a:cubicBezTo>
                    <a:pt x="11344" y="-1521"/>
                    <a:pt x="17139" y="1802"/>
                    <a:pt x="18720" y="7341"/>
                  </a:cubicBezTo>
                  <a:cubicBezTo>
                    <a:pt x="20300" y="11771"/>
                    <a:pt x="17666" y="16756"/>
                    <a:pt x="13978" y="18971"/>
                  </a:cubicBezTo>
                  <a:cubicBezTo>
                    <a:pt x="11871" y="20079"/>
                    <a:pt x="10290" y="20079"/>
                    <a:pt x="8183" y="20079"/>
                  </a:cubicBezTo>
                  <a:close/>
                </a:path>
              </a:pathLst>
            </a:custGeom>
            <a:noFill/>
            <a:ln w="3175" cap="flat">
              <a:solidFill>
                <a:srgbClr val="FE9E99"/>
              </a:solidFill>
              <a:prstDash val="solid"/>
              <a:miter lim="800000"/>
            </a:ln>
            <a:effectLst/>
          </p:spPr>
          <p:txBody>
            <a:bodyPr wrap="square" lIns="45719" tIns="45719" rIns="45719" bIns="45719" numCol="1" anchor="t">
              <a:noAutofit/>
            </a:bodyPr>
            <a:lstStyle/>
            <a:p>
              <a:endParaRPr/>
            </a:p>
          </p:txBody>
        </p:sp>
        <p:sp>
          <p:nvSpPr>
            <p:cNvPr id="105" name="Freeform 11"/>
            <p:cNvSpPr/>
            <p:nvPr/>
          </p:nvSpPr>
          <p:spPr>
            <a:xfrm>
              <a:off x="2213146" y="653895"/>
              <a:ext cx="376722" cy="126184"/>
            </a:xfrm>
            <a:custGeom>
              <a:avLst/>
              <a:gdLst/>
              <a:ahLst/>
              <a:cxnLst>
                <a:cxn ang="0">
                  <a:pos x="wd2" y="hd2"/>
                </a:cxn>
                <a:cxn ang="5400000">
                  <a:pos x="wd2" y="hd2"/>
                </a:cxn>
                <a:cxn ang="10800000">
                  <a:pos x="wd2" y="hd2"/>
                </a:cxn>
                <a:cxn ang="16200000">
                  <a:pos x="wd2" y="hd2"/>
                </a:cxn>
              </a:cxnLst>
              <a:rect l="0" t="0" r="r" b="b"/>
              <a:pathLst>
                <a:path w="21122" h="20757" extrusionOk="0">
                  <a:moveTo>
                    <a:pt x="10673" y="0"/>
                  </a:moveTo>
                  <a:cubicBezTo>
                    <a:pt x="14448" y="635"/>
                    <a:pt x="17593" y="3176"/>
                    <a:pt x="20529" y="10800"/>
                  </a:cubicBezTo>
                  <a:cubicBezTo>
                    <a:pt x="20949" y="12071"/>
                    <a:pt x="21368" y="13341"/>
                    <a:pt x="20949" y="14612"/>
                  </a:cubicBezTo>
                  <a:cubicBezTo>
                    <a:pt x="20110" y="17788"/>
                    <a:pt x="19900" y="18424"/>
                    <a:pt x="19271" y="20329"/>
                  </a:cubicBezTo>
                  <a:cubicBezTo>
                    <a:pt x="18432" y="21600"/>
                    <a:pt x="17593" y="19694"/>
                    <a:pt x="17384" y="19059"/>
                  </a:cubicBezTo>
                  <a:cubicBezTo>
                    <a:pt x="14867" y="12706"/>
                    <a:pt x="12770" y="10800"/>
                    <a:pt x="9415" y="12071"/>
                  </a:cubicBezTo>
                  <a:cubicBezTo>
                    <a:pt x="7108" y="12706"/>
                    <a:pt x="5011" y="15247"/>
                    <a:pt x="3123" y="19694"/>
                  </a:cubicBezTo>
                  <a:cubicBezTo>
                    <a:pt x="2704" y="20965"/>
                    <a:pt x="2075" y="20965"/>
                    <a:pt x="1655" y="19694"/>
                  </a:cubicBezTo>
                  <a:cubicBezTo>
                    <a:pt x="1236" y="17788"/>
                    <a:pt x="817" y="17153"/>
                    <a:pt x="397" y="15882"/>
                  </a:cubicBezTo>
                  <a:cubicBezTo>
                    <a:pt x="-22" y="14612"/>
                    <a:pt x="-232" y="13341"/>
                    <a:pt x="397" y="12071"/>
                  </a:cubicBezTo>
                  <a:cubicBezTo>
                    <a:pt x="3333" y="3812"/>
                    <a:pt x="6479" y="635"/>
                    <a:pt x="10673" y="0"/>
                  </a:cubicBezTo>
                  <a:close/>
                </a:path>
              </a:pathLst>
            </a:custGeom>
            <a:noFill/>
            <a:ln w="3175" cap="flat">
              <a:solidFill>
                <a:srgbClr val="FE9E99"/>
              </a:solidFill>
              <a:prstDash val="solid"/>
              <a:miter lim="800000"/>
            </a:ln>
            <a:effectLst/>
          </p:spPr>
          <p:txBody>
            <a:bodyPr wrap="square" lIns="45719" tIns="45719" rIns="45719" bIns="45719" numCol="1" anchor="t">
              <a:noAutofit/>
            </a:bodyPr>
            <a:lstStyle/>
            <a:p>
              <a:endParaRPr/>
            </a:p>
          </p:txBody>
        </p:sp>
        <p:sp>
          <p:nvSpPr>
            <p:cNvPr id="106" name="Freeform 12"/>
            <p:cNvSpPr/>
            <p:nvPr/>
          </p:nvSpPr>
          <p:spPr>
            <a:xfrm>
              <a:off x="2698265" y="2171251"/>
              <a:ext cx="152813" cy="15385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60"/>
                    <a:pt x="6322" y="0"/>
                    <a:pt x="11590" y="0"/>
                  </a:cubicBezTo>
                  <a:cubicBezTo>
                    <a:pt x="16859" y="0"/>
                    <a:pt x="21600" y="4860"/>
                    <a:pt x="21600" y="10260"/>
                  </a:cubicBezTo>
                  <a:cubicBezTo>
                    <a:pt x="21600" y="15660"/>
                    <a:pt x="16332" y="21600"/>
                    <a:pt x="11063" y="21600"/>
                  </a:cubicBezTo>
                  <a:cubicBezTo>
                    <a:pt x="5795" y="21600"/>
                    <a:pt x="0" y="16200"/>
                    <a:pt x="0" y="10800"/>
                  </a:cubicBezTo>
                  <a:close/>
                </a:path>
              </a:pathLst>
            </a:custGeom>
            <a:noFill/>
            <a:ln w="3175" cap="flat">
              <a:solidFill>
                <a:srgbClr val="FE9E99"/>
              </a:solidFill>
              <a:prstDash val="solid"/>
              <a:miter lim="800000"/>
            </a:ln>
            <a:effectLst/>
          </p:spPr>
          <p:txBody>
            <a:bodyPr wrap="square" lIns="45719" tIns="45719" rIns="45719" bIns="45719" numCol="1" anchor="t">
              <a:noAutofit/>
            </a:bodyPr>
            <a:lstStyle/>
            <a:p>
              <a:endParaRPr/>
            </a:p>
          </p:txBody>
        </p:sp>
        <p:sp>
          <p:nvSpPr>
            <p:cNvPr id="107" name="Freeform 13"/>
            <p:cNvSpPr/>
            <p:nvPr/>
          </p:nvSpPr>
          <p:spPr>
            <a:xfrm>
              <a:off x="2907137" y="1985133"/>
              <a:ext cx="142180" cy="148082"/>
            </a:xfrm>
            <a:custGeom>
              <a:avLst/>
              <a:gdLst/>
              <a:ahLst/>
              <a:cxnLst>
                <a:cxn ang="0">
                  <a:pos x="wd2" y="hd2"/>
                </a:cxn>
                <a:cxn ang="5400000">
                  <a:pos x="wd2" y="hd2"/>
                </a:cxn>
                <a:cxn ang="10800000">
                  <a:pos x="wd2" y="hd2"/>
                </a:cxn>
                <a:cxn ang="16200000">
                  <a:pos x="wd2" y="hd2"/>
                </a:cxn>
              </a:cxnLst>
              <a:rect l="0" t="0" r="r" b="b"/>
              <a:pathLst>
                <a:path w="20617" h="20611" extrusionOk="0">
                  <a:moveTo>
                    <a:pt x="46" y="9226"/>
                  </a:moveTo>
                  <a:cubicBezTo>
                    <a:pt x="1126" y="3826"/>
                    <a:pt x="5986" y="-494"/>
                    <a:pt x="11386" y="46"/>
                  </a:cubicBezTo>
                  <a:cubicBezTo>
                    <a:pt x="17326" y="586"/>
                    <a:pt x="21106" y="5446"/>
                    <a:pt x="20566" y="11386"/>
                  </a:cubicBezTo>
                  <a:cubicBezTo>
                    <a:pt x="20026" y="16786"/>
                    <a:pt x="15166" y="21106"/>
                    <a:pt x="9766" y="20566"/>
                  </a:cubicBezTo>
                  <a:cubicBezTo>
                    <a:pt x="3826" y="20026"/>
                    <a:pt x="-494" y="15166"/>
                    <a:pt x="46" y="9226"/>
                  </a:cubicBezTo>
                  <a:close/>
                </a:path>
              </a:pathLst>
            </a:custGeom>
            <a:noFill/>
            <a:ln w="3175" cap="flat">
              <a:solidFill>
                <a:srgbClr val="FE9E99"/>
              </a:solidFill>
              <a:prstDash val="solid"/>
              <a:miter lim="800000"/>
            </a:ln>
            <a:effectLst/>
          </p:spPr>
          <p:txBody>
            <a:bodyPr wrap="square" lIns="45719" tIns="45719" rIns="45719" bIns="45719" numCol="1" anchor="t">
              <a:noAutofit/>
            </a:bodyPr>
            <a:lstStyle/>
            <a:p>
              <a:endParaRPr/>
            </a:p>
          </p:txBody>
        </p:sp>
        <p:sp>
          <p:nvSpPr>
            <p:cNvPr id="108" name="Line 14"/>
            <p:cNvSpPr/>
            <p:nvPr/>
          </p:nvSpPr>
          <p:spPr>
            <a:xfrm flipH="1">
              <a:off x="2843374" y="2128807"/>
              <a:ext cx="105300" cy="87541"/>
            </a:xfrm>
            <a:prstGeom prst="line">
              <a:avLst/>
            </a:prstGeom>
            <a:solidFill>
              <a:srgbClr val="FFFFFF"/>
            </a:solidFill>
            <a:ln w="3175" cap="flat">
              <a:solidFill>
                <a:srgbClr val="FE9E99"/>
              </a:solidFill>
              <a:prstDash val="solid"/>
              <a:miter lim="800000"/>
            </a:ln>
            <a:effectLst/>
          </p:spPr>
          <p:txBody>
            <a:bodyPr wrap="square" lIns="45719" tIns="45719" rIns="45719" bIns="45719" numCol="1" anchor="t">
              <a:noAutofit/>
            </a:bodyPr>
            <a:lstStyle/>
            <a:p>
              <a:endParaRPr/>
            </a:p>
          </p:txBody>
        </p:sp>
        <p:sp>
          <p:nvSpPr>
            <p:cNvPr id="109" name="Line 15"/>
            <p:cNvSpPr/>
            <p:nvPr/>
          </p:nvSpPr>
          <p:spPr>
            <a:xfrm flipV="1">
              <a:off x="2798428" y="2078406"/>
              <a:ext cx="113005" cy="92846"/>
            </a:xfrm>
            <a:prstGeom prst="line">
              <a:avLst/>
            </a:prstGeom>
            <a:solidFill>
              <a:srgbClr val="FFFFFF"/>
            </a:solidFill>
            <a:ln w="3175" cap="flat">
              <a:solidFill>
                <a:srgbClr val="FE9E99"/>
              </a:solidFill>
              <a:prstDash val="solid"/>
              <a:miter lim="800000"/>
            </a:ln>
            <a:effectLst/>
          </p:spPr>
          <p:txBody>
            <a:bodyPr wrap="square" lIns="45719" tIns="45719" rIns="45719" bIns="45719" numCol="1" anchor="t">
              <a:noAutofit/>
            </a:bodyPr>
            <a:lstStyle/>
            <a:p>
              <a:endParaRPr/>
            </a:p>
          </p:txBody>
        </p:sp>
        <p:sp>
          <p:nvSpPr>
            <p:cNvPr id="110" name="Freeform 16"/>
            <p:cNvSpPr/>
            <p:nvPr/>
          </p:nvSpPr>
          <p:spPr>
            <a:xfrm>
              <a:off x="2907145" y="2347205"/>
              <a:ext cx="153652" cy="154703"/>
            </a:xfrm>
            <a:custGeom>
              <a:avLst/>
              <a:gdLst/>
              <a:ahLst/>
              <a:cxnLst>
                <a:cxn ang="0">
                  <a:pos x="wd2" y="hd2"/>
                </a:cxn>
                <a:cxn ang="5400000">
                  <a:pos x="wd2" y="hd2"/>
                </a:cxn>
                <a:cxn ang="10800000">
                  <a:pos x="wd2" y="hd2"/>
                </a:cxn>
                <a:cxn ang="16200000">
                  <a:pos x="wd2" y="hd2"/>
                </a:cxn>
              </a:cxnLst>
              <a:rect l="0" t="0" r="r" b="b"/>
              <a:pathLst>
                <a:path w="20676" h="20650" extrusionOk="0">
                  <a:moveTo>
                    <a:pt x="42" y="10843"/>
                  </a:moveTo>
                  <a:cubicBezTo>
                    <a:pt x="1047" y="15986"/>
                    <a:pt x="6070" y="21129"/>
                    <a:pt x="11596" y="20615"/>
                  </a:cubicBezTo>
                  <a:cubicBezTo>
                    <a:pt x="16619" y="20100"/>
                    <a:pt x="21140" y="14443"/>
                    <a:pt x="20638" y="9300"/>
                  </a:cubicBezTo>
                  <a:cubicBezTo>
                    <a:pt x="20135" y="3643"/>
                    <a:pt x="14107" y="-471"/>
                    <a:pt x="9084" y="43"/>
                  </a:cubicBezTo>
                  <a:cubicBezTo>
                    <a:pt x="3559" y="558"/>
                    <a:pt x="-460" y="5186"/>
                    <a:pt x="42" y="10843"/>
                  </a:cubicBezTo>
                  <a:close/>
                </a:path>
              </a:pathLst>
            </a:custGeom>
            <a:noFill/>
            <a:ln w="3175" cap="flat">
              <a:solidFill>
                <a:srgbClr val="FE9E99"/>
              </a:solidFill>
              <a:prstDash val="solid"/>
              <a:miter lim="800000"/>
            </a:ln>
            <a:effectLst/>
          </p:spPr>
          <p:txBody>
            <a:bodyPr wrap="square" lIns="45719" tIns="45719" rIns="45719" bIns="45719" numCol="1" anchor="t">
              <a:noAutofit/>
            </a:bodyPr>
            <a:lstStyle/>
            <a:p>
              <a:endParaRPr/>
            </a:p>
          </p:txBody>
        </p:sp>
        <p:sp>
          <p:nvSpPr>
            <p:cNvPr id="111" name="Line 17"/>
            <p:cNvSpPr/>
            <p:nvPr/>
          </p:nvSpPr>
          <p:spPr>
            <a:xfrm flipH="1" flipV="1">
              <a:off x="2847226" y="2262770"/>
              <a:ext cx="105300" cy="88866"/>
            </a:xfrm>
            <a:prstGeom prst="line">
              <a:avLst/>
            </a:prstGeom>
            <a:solidFill>
              <a:srgbClr val="FFFFFF"/>
            </a:solidFill>
            <a:ln w="3175" cap="flat">
              <a:solidFill>
                <a:srgbClr val="FE9E99"/>
              </a:solidFill>
              <a:prstDash val="solid"/>
              <a:miter lim="800000"/>
            </a:ln>
            <a:effectLst/>
          </p:spPr>
          <p:txBody>
            <a:bodyPr wrap="square" lIns="45719" tIns="45719" rIns="45719" bIns="45719" numCol="1" anchor="t">
              <a:noAutofit/>
            </a:bodyPr>
            <a:lstStyle/>
            <a:p>
              <a:endParaRPr/>
            </a:p>
          </p:txBody>
        </p:sp>
        <p:sp>
          <p:nvSpPr>
            <p:cNvPr id="112" name="Line 18"/>
            <p:cNvSpPr/>
            <p:nvPr/>
          </p:nvSpPr>
          <p:spPr>
            <a:xfrm>
              <a:off x="2806133" y="2313171"/>
              <a:ext cx="97596" cy="84888"/>
            </a:xfrm>
            <a:prstGeom prst="line">
              <a:avLst/>
            </a:prstGeom>
            <a:solidFill>
              <a:srgbClr val="FFFFFF"/>
            </a:solidFill>
            <a:ln w="3175" cap="flat">
              <a:solidFill>
                <a:srgbClr val="FE9E99"/>
              </a:solidFill>
              <a:prstDash val="solid"/>
              <a:miter lim="800000"/>
            </a:ln>
            <a:effectLst/>
          </p:spPr>
          <p:txBody>
            <a:bodyPr wrap="square" lIns="45719" tIns="45719" rIns="45719" bIns="45719" numCol="1" anchor="t">
              <a:noAutofit/>
            </a:bodyPr>
            <a:lstStyle/>
            <a:p>
              <a:endParaRPr/>
            </a:p>
          </p:txBody>
        </p:sp>
        <p:sp>
          <p:nvSpPr>
            <p:cNvPr id="113" name="Freeform 19"/>
            <p:cNvSpPr/>
            <p:nvPr/>
          </p:nvSpPr>
          <p:spPr>
            <a:xfrm>
              <a:off x="843964" y="415149"/>
              <a:ext cx="272239" cy="450964"/>
            </a:xfrm>
            <a:custGeom>
              <a:avLst/>
              <a:gdLst/>
              <a:ahLst/>
              <a:cxnLst>
                <a:cxn ang="0">
                  <a:pos x="wd2" y="hd2"/>
                </a:cxn>
                <a:cxn ang="5400000">
                  <a:pos x="wd2" y="hd2"/>
                </a:cxn>
                <a:cxn ang="10800000">
                  <a:pos x="wd2" y="hd2"/>
                </a:cxn>
                <a:cxn ang="16200000">
                  <a:pos x="wd2" y="hd2"/>
                </a:cxn>
              </a:cxnLst>
              <a:rect l="0" t="0" r="r" b="b"/>
              <a:pathLst>
                <a:path w="21600" h="21600" extrusionOk="0">
                  <a:moveTo>
                    <a:pt x="14499" y="8308"/>
                  </a:moveTo>
                  <a:cubicBezTo>
                    <a:pt x="15386" y="7754"/>
                    <a:pt x="16274" y="7385"/>
                    <a:pt x="16866" y="6646"/>
                  </a:cubicBezTo>
                  <a:cubicBezTo>
                    <a:pt x="17458" y="6092"/>
                    <a:pt x="18049" y="5169"/>
                    <a:pt x="18049" y="4431"/>
                  </a:cubicBezTo>
                  <a:cubicBezTo>
                    <a:pt x="18049" y="2031"/>
                    <a:pt x="14795" y="0"/>
                    <a:pt x="10948" y="0"/>
                  </a:cubicBezTo>
                  <a:cubicBezTo>
                    <a:pt x="7101" y="0"/>
                    <a:pt x="3847" y="2031"/>
                    <a:pt x="3847" y="4431"/>
                  </a:cubicBezTo>
                  <a:cubicBezTo>
                    <a:pt x="3847" y="5354"/>
                    <a:pt x="4438" y="6462"/>
                    <a:pt x="5326" y="7200"/>
                  </a:cubicBezTo>
                  <a:cubicBezTo>
                    <a:pt x="5918" y="7569"/>
                    <a:pt x="6510" y="7938"/>
                    <a:pt x="7101" y="8123"/>
                  </a:cubicBezTo>
                  <a:cubicBezTo>
                    <a:pt x="7989" y="8492"/>
                    <a:pt x="8581" y="8492"/>
                    <a:pt x="8877" y="9046"/>
                  </a:cubicBezTo>
                  <a:cubicBezTo>
                    <a:pt x="9173" y="9415"/>
                    <a:pt x="9173" y="9600"/>
                    <a:pt x="8877" y="9969"/>
                  </a:cubicBezTo>
                  <a:cubicBezTo>
                    <a:pt x="8877" y="10338"/>
                    <a:pt x="8877" y="10523"/>
                    <a:pt x="8285" y="10708"/>
                  </a:cubicBezTo>
                  <a:cubicBezTo>
                    <a:pt x="7989" y="10892"/>
                    <a:pt x="7693" y="11077"/>
                    <a:pt x="7397" y="11077"/>
                  </a:cubicBezTo>
                  <a:cubicBezTo>
                    <a:pt x="6510" y="11077"/>
                    <a:pt x="3551" y="10892"/>
                    <a:pt x="2959" y="11077"/>
                  </a:cubicBezTo>
                  <a:cubicBezTo>
                    <a:pt x="2367" y="11262"/>
                    <a:pt x="1775" y="11446"/>
                    <a:pt x="1479" y="11631"/>
                  </a:cubicBezTo>
                  <a:cubicBezTo>
                    <a:pt x="592" y="12185"/>
                    <a:pt x="0" y="12923"/>
                    <a:pt x="0" y="13662"/>
                  </a:cubicBezTo>
                  <a:cubicBezTo>
                    <a:pt x="0" y="13662"/>
                    <a:pt x="0" y="19754"/>
                    <a:pt x="0" y="19754"/>
                  </a:cubicBezTo>
                  <a:cubicBezTo>
                    <a:pt x="0" y="20862"/>
                    <a:pt x="1184" y="21600"/>
                    <a:pt x="2663" y="21600"/>
                  </a:cubicBezTo>
                  <a:cubicBezTo>
                    <a:pt x="16570" y="21600"/>
                    <a:pt x="16570" y="21600"/>
                    <a:pt x="16570" y="21600"/>
                  </a:cubicBezTo>
                  <a:cubicBezTo>
                    <a:pt x="21008" y="21600"/>
                    <a:pt x="21600" y="20308"/>
                    <a:pt x="21600" y="19385"/>
                  </a:cubicBezTo>
                  <a:cubicBezTo>
                    <a:pt x="21600" y="19385"/>
                    <a:pt x="21600" y="13662"/>
                    <a:pt x="21600" y="13662"/>
                  </a:cubicBezTo>
                  <a:cubicBezTo>
                    <a:pt x="21600" y="12923"/>
                    <a:pt x="21008" y="12185"/>
                    <a:pt x="20121" y="11631"/>
                  </a:cubicBezTo>
                  <a:cubicBezTo>
                    <a:pt x="19529" y="11262"/>
                    <a:pt x="18937" y="11077"/>
                    <a:pt x="18345" y="11077"/>
                  </a:cubicBezTo>
                  <a:cubicBezTo>
                    <a:pt x="16866" y="10892"/>
                    <a:pt x="15682" y="11077"/>
                    <a:pt x="14203" y="11077"/>
                  </a:cubicBezTo>
                  <a:cubicBezTo>
                    <a:pt x="13907" y="11077"/>
                    <a:pt x="13315" y="10892"/>
                    <a:pt x="13315" y="10708"/>
                  </a:cubicBezTo>
                  <a:cubicBezTo>
                    <a:pt x="13019" y="10523"/>
                    <a:pt x="13019" y="10338"/>
                    <a:pt x="12723" y="10154"/>
                  </a:cubicBezTo>
                  <a:cubicBezTo>
                    <a:pt x="12723" y="9231"/>
                    <a:pt x="13611" y="8677"/>
                    <a:pt x="14499" y="8308"/>
                  </a:cubicBezTo>
                  <a:close/>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14" name="Freeform 20"/>
            <p:cNvSpPr/>
            <p:nvPr/>
          </p:nvSpPr>
          <p:spPr>
            <a:xfrm>
              <a:off x="1116203" y="484120"/>
              <a:ext cx="197758" cy="370605"/>
            </a:xfrm>
            <a:custGeom>
              <a:avLst/>
              <a:gdLst/>
              <a:ahLst/>
              <a:cxnLst>
                <a:cxn ang="0">
                  <a:pos x="wd2" y="hd2"/>
                </a:cxn>
                <a:cxn ang="5400000">
                  <a:pos x="wd2" y="hd2"/>
                </a:cxn>
                <a:cxn ang="10800000">
                  <a:pos x="wd2" y="hd2"/>
                </a:cxn>
                <a:cxn ang="16200000">
                  <a:pos x="wd2" y="hd2"/>
                </a:cxn>
              </a:cxnLst>
              <a:rect l="0" t="0" r="r" b="b"/>
              <a:pathLst>
                <a:path w="21600" h="21402" extrusionOk="0">
                  <a:moveTo>
                    <a:pt x="0" y="21377"/>
                  </a:moveTo>
                  <a:cubicBezTo>
                    <a:pt x="15487" y="21377"/>
                    <a:pt x="15487" y="21377"/>
                    <a:pt x="15487" y="21377"/>
                  </a:cubicBezTo>
                  <a:cubicBezTo>
                    <a:pt x="20785" y="21600"/>
                    <a:pt x="21600" y="20264"/>
                    <a:pt x="21600" y="19373"/>
                  </a:cubicBezTo>
                  <a:cubicBezTo>
                    <a:pt x="21600" y="19373"/>
                    <a:pt x="21600" y="13584"/>
                    <a:pt x="21600" y="13584"/>
                  </a:cubicBezTo>
                  <a:cubicBezTo>
                    <a:pt x="21600" y="12693"/>
                    <a:pt x="20785" y="12025"/>
                    <a:pt x="19970" y="11579"/>
                  </a:cubicBezTo>
                  <a:cubicBezTo>
                    <a:pt x="19155" y="11357"/>
                    <a:pt x="18340" y="11134"/>
                    <a:pt x="17525" y="10911"/>
                  </a:cubicBezTo>
                  <a:cubicBezTo>
                    <a:pt x="16302" y="10911"/>
                    <a:pt x="14672" y="11134"/>
                    <a:pt x="13042" y="10911"/>
                  </a:cubicBezTo>
                  <a:cubicBezTo>
                    <a:pt x="12634" y="10911"/>
                    <a:pt x="12226" y="10911"/>
                    <a:pt x="11819" y="10689"/>
                  </a:cubicBezTo>
                  <a:cubicBezTo>
                    <a:pt x="11819" y="10466"/>
                    <a:pt x="11411" y="10243"/>
                    <a:pt x="11411" y="10021"/>
                  </a:cubicBezTo>
                  <a:cubicBezTo>
                    <a:pt x="11411" y="9130"/>
                    <a:pt x="12226" y="8685"/>
                    <a:pt x="13449" y="8239"/>
                  </a:cubicBezTo>
                  <a:cubicBezTo>
                    <a:pt x="14672" y="7794"/>
                    <a:pt x="15487" y="7126"/>
                    <a:pt x="16302" y="6680"/>
                  </a:cubicBezTo>
                  <a:cubicBezTo>
                    <a:pt x="17117" y="6012"/>
                    <a:pt x="17525" y="5122"/>
                    <a:pt x="17525" y="4231"/>
                  </a:cubicBezTo>
                  <a:cubicBezTo>
                    <a:pt x="17525" y="1781"/>
                    <a:pt x="13857" y="0"/>
                    <a:pt x="9374" y="0"/>
                  </a:cubicBezTo>
                  <a:cubicBezTo>
                    <a:pt x="4891" y="0"/>
                    <a:pt x="1223" y="1781"/>
                    <a:pt x="1223" y="4231"/>
                  </a:cubicBezTo>
                  <a:cubicBezTo>
                    <a:pt x="1223" y="5344"/>
                    <a:pt x="2038" y="6458"/>
                    <a:pt x="2853" y="7126"/>
                  </a:cubicBezTo>
                  <a:cubicBezTo>
                    <a:pt x="3668" y="7571"/>
                    <a:pt x="4483" y="7794"/>
                    <a:pt x="4891" y="8016"/>
                  </a:cubicBezTo>
                  <a:cubicBezTo>
                    <a:pt x="5706" y="8462"/>
                    <a:pt x="6521" y="8462"/>
                    <a:pt x="6928" y="8907"/>
                  </a:cubicBezTo>
                  <a:cubicBezTo>
                    <a:pt x="7336" y="9353"/>
                    <a:pt x="7336" y="9575"/>
                    <a:pt x="7336" y="9798"/>
                  </a:cubicBezTo>
                  <a:cubicBezTo>
                    <a:pt x="6928" y="10243"/>
                    <a:pt x="6928" y="10466"/>
                    <a:pt x="6521" y="10689"/>
                  </a:cubicBezTo>
                  <a:cubicBezTo>
                    <a:pt x="6113" y="10911"/>
                    <a:pt x="5706" y="10911"/>
                    <a:pt x="5298" y="10911"/>
                  </a:cubicBezTo>
                  <a:cubicBezTo>
                    <a:pt x="4483" y="10911"/>
                    <a:pt x="815" y="10911"/>
                    <a:pt x="0" y="11134"/>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15" name="Freeform 21"/>
            <p:cNvSpPr/>
            <p:nvPr/>
          </p:nvSpPr>
          <p:spPr>
            <a:xfrm>
              <a:off x="2212859" y="1131384"/>
              <a:ext cx="265818" cy="254662"/>
            </a:xfrm>
            <a:custGeom>
              <a:avLst/>
              <a:gdLst/>
              <a:ahLst/>
              <a:cxnLst>
                <a:cxn ang="0">
                  <a:pos x="wd2" y="hd2"/>
                </a:cxn>
                <a:cxn ang="5400000">
                  <a:pos x="wd2" y="hd2"/>
                </a:cxn>
                <a:cxn ang="10800000">
                  <a:pos x="wd2" y="hd2"/>
                </a:cxn>
                <a:cxn ang="16200000">
                  <a:pos x="wd2" y="hd2"/>
                </a:cxn>
              </a:cxnLst>
              <a:rect l="0" t="0" r="r" b="b"/>
              <a:pathLst>
                <a:path w="21600" h="21600" extrusionOk="0">
                  <a:moveTo>
                    <a:pt x="11865" y="655"/>
                  </a:moveTo>
                  <a:cubicBezTo>
                    <a:pt x="19470" y="8182"/>
                    <a:pt x="19470" y="8182"/>
                    <a:pt x="19470" y="8182"/>
                  </a:cubicBezTo>
                  <a:cubicBezTo>
                    <a:pt x="20992" y="9491"/>
                    <a:pt x="21600" y="11455"/>
                    <a:pt x="21600" y="13745"/>
                  </a:cubicBezTo>
                  <a:cubicBezTo>
                    <a:pt x="21600" y="18000"/>
                    <a:pt x="18254" y="21600"/>
                    <a:pt x="14299" y="21600"/>
                  </a:cubicBezTo>
                  <a:cubicBezTo>
                    <a:pt x="12169" y="21600"/>
                    <a:pt x="10344" y="20945"/>
                    <a:pt x="9127" y="19309"/>
                  </a:cubicBezTo>
                  <a:cubicBezTo>
                    <a:pt x="2434" y="12109"/>
                    <a:pt x="2434" y="12109"/>
                    <a:pt x="2434" y="12109"/>
                  </a:cubicBezTo>
                  <a:cubicBezTo>
                    <a:pt x="913" y="10473"/>
                    <a:pt x="0" y="8509"/>
                    <a:pt x="0" y="6545"/>
                  </a:cubicBezTo>
                  <a:cubicBezTo>
                    <a:pt x="0" y="4909"/>
                    <a:pt x="608" y="3600"/>
                    <a:pt x="1217" y="2291"/>
                  </a:cubicBezTo>
                  <a:cubicBezTo>
                    <a:pt x="1521" y="1636"/>
                    <a:pt x="1825" y="1309"/>
                    <a:pt x="2434" y="982"/>
                  </a:cubicBezTo>
                  <a:cubicBezTo>
                    <a:pt x="2738" y="327"/>
                    <a:pt x="3346" y="0"/>
                    <a:pt x="3955" y="0"/>
                  </a:cubicBezTo>
                  <a:cubicBezTo>
                    <a:pt x="4563" y="327"/>
                    <a:pt x="4868" y="327"/>
                    <a:pt x="5172" y="982"/>
                  </a:cubicBezTo>
                  <a:cubicBezTo>
                    <a:pt x="6085" y="1636"/>
                    <a:pt x="6085" y="3273"/>
                    <a:pt x="5172" y="3927"/>
                  </a:cubicBezTo>
                  <a:cubicBezTo>
                    <a:pt x="3955" y="5236"/>
                    <a:pt x="3955" y="7527"/>
                    <a:pt x="5172" y="8836"/>
                  </a:cubicBezTo>
                  <a:cubicBezTo>
                    <a:pt x="12169" y="16036"/>
                    <a:pt x="12169" y="16036"/>
                    <a:pt x="12169" y="16036"/>
                  </a:cubicBezTo>
                  <a:cubicBezTo>
                    <a:pt x="13386" y="17345"/>
                    <a:pt x="15211" y="17345"/>
                    <a:pt x="16428" y="16036"/>
                  </a:cubicBezTo>
                  <a:cubicBezTo>
                    <a:pt x="17645" y="14727"/>
                    <a:pt x="17645" y="12764"/>
                    <a:pt x="16428" y="11455"/>
                  </a:cubicBezTo>
                  <a:cubicBezTo>
                    <a:pt x="16428" y="11455"/>
                    <a:pt x="16428" y="11455"/>
                    <a:pt x="16428" y="11455"/>
                  </a:cubicBezTo>
                  <a:cubicBezTo>
                    <a:pt x="10952" y="5564"/>
                    <a:pt x="10952" y="5564"/>
                    <a:pt x="10952" y="5564"/>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16" name="Freeform 22"/>
            <p:cNvSpPr/>
            <p:nvPr/>
          </p:nvSpPr>
          <p:spPr>
            <a:xfrm>
              <a:off x="2088636" y="983164"/>
              <a:ext cx="266764" cy="259636"/>
            </a:xfrm>
            <a:custGeom>
              <a:avLst/>
              <a:gdLst/>
              <a:ahLst/>
              <a:cxnLst>
                <a:cxn ang="0">
                  <a:pos x="wd2" y="hd2"/>
                </a:cxn>
                <a:cxn ang="5400000">
                  <a:pos x="wd2" y="hd2"/>
                </a:cxn>
                <a:cxn ang="10800000">
                  <a:pos x="wd2" y="hd2"/>
                </a:cxn>
                <a:cxn ang="16200000">
                  <a:pos x="wd2" y="hd2"/>
                </a:cxn>
              </a:cxnLst>
              <a:rect l="0" t="0" r="r" b="b"/>
              <a:pathLst>
                <a:path w="20870" h="20829" extrusionOk="0">
                  <a:moveTo>
                    <a:pt x="10362" y="20829"/>
                  </a:moveTo>
                  <a:cubicBezTo>
                    <a:pt x="2189" y="12806"/>
                    <a:pt x="2189" y="12806"/>
                    <a:pt x="2189" y="12806"/>
                  </a:cubicBezTo>
                  <a:cubicBezTo>
                    <a:pt x="-730" y="10029"/>
                    <a:pt x="-730" y="5092"/>
                    <a:pt x="2189" y="2315"/>
                  </a:cubicBezTo>
                  <a:cubicBezTo>
                    <a:pt x="4816" y="-771"/>
                    <a:pt x="9486" y="-771"/>
                    <a:pt x="12113" y="2315"/>
                  </a:cubicBezTo>
                  <a:cubicBezTo>
                    <a:pt x="13573" y="3858"/>
                    <a:pt x="15032" y="5400"/>
                    <a:pt x="16784" y="6943"/>
                  </a:cubicBezTo>
                  <a:cubicBezTo>
                    <a:pt x="18535" y="9103"/>
                    <a:pt x="20578" y="10955"/>
                    <a:pt x="20870" y="14040"/>
                  </a:cubicBezTo>
                  <a:cubicBezTo>
                    <a:pt x="20870" y="16200"/>
                    <a:pt x="19994" y="18360"/>
                    <a:pt x="18827" y="19903"/>
                  </a:cubicBezTo>
                  <a:cubicBezTo>
                    <a:pt x="18243" y="20212"/>
                    <a:pt x="17659" y="20520"/>
                    <a:pt x="17075" y="20520"/>
                  </a:cubicBezTo>
                  <a:cubicBezTo>
                    <a:pt x="16784" y="20212"/>
                    <a:pt x="16200" y="20212"/>
                    <a:pt x="15908" y="19903"/>
                  </a:cubicBezTo>
                  <a:cubicBezTo>
                    <a:pt x="15032" y="18978"/>
                    <a:pt x="15032" y="17743"/>
                    <a:pt x="15908" y="16818"/>
                  </a:cubicBezTo>
                  <a:cubicBezTo>
                    <a:pt x="17075" y="15583"/>
                    <a:pt x="17075" y="13423"/>
                    <a:pt x="15908" y="12189"/>
                  </a:cubicBezTo>
                  <a:cubicBezTo>
                    <a:pt x="14156" y="10338"/>
                    <a:pt x="14156" y="10338"/>
                    <a:pt x="14156" y="10338"/>
                  </a:cubicBezTo>
                  <a:cubicBezTo>
                    <a:pt x="14156" y="10338"/>
                    <a:pt x="14156" y="10338"/>
                    <a:pt x="14156" y="10338"/>
                  </a:cubicBezTo>
                  <a:cubicBezTo>
                    <a:pt x="9486" y="5400"/>
                    <a:pt x="9486" y="5400"/>
                    <a:pt x="9486" y="5400"/>
                  </a:cubicBezTo>
                  <a:cubicBezTo>
                    <a:pt x="8319" y="4166"/>
                    <a:pt x="6275" y="4166"/>
                    <a:pt x="5108" y="5400"/>
                  </a:cubicBezTo>
                  <a:cubicBezTo>
                    <a:pt x="3940" y="6635"/>
                    <a:pt x="3940" y="8795"/>
                    <a:pt x="5108" y="10029"/>
                  </a:cubicBezTo>
                  <a:cubicBezTo>
                    <a:pt x="10070" y="14966"/>
                    <a:pt x="10070" y="14966"/>
                    <a:pt x="10070" y="14966"/>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17" name="Freeform 23"/>
            <p:cNvSpPr/>
            <p:nvPr/>
          </p:nvSpPr>
          <p:spPr>
            <a:xfrm>
              <a:off x="2164062" y="2927198"/>
              <a:ext cx="228578" cy="232663"/>
            </a:xfrm>
            <a:custGeom>
              <a:avLst/>
              <a:gdLst/>
              <a:ahLst/>
              <a:cxnLst>
                <a:cxn ang="0">
                  <a:pos x="wd2" y="hd2"/>
                </a:cxn>
                <a:cxn ang="5400000">
                  <a:pos x="wd2" y="hd2"/>
                </a:cxn>
                <a:cxn ang="10800000">
                  <a:pos x="wd2" y="hd2"/>
                </a:cxn>
                <a:cxn ang="16200000">
                  <a:pos x="wd2" y="hd2"/>
                </a:cxn>
              </a:cxnLst>
              <a:rect l="0" t="0" r="r" b="b"/>
              <a:pathLst>
                <a:path w="21600" h="20481" extrusionOk="0">
                  <a:moveTo>
                    <a:pt x="0" y="18440"/>
                  </a:moveTo>
                  <a:cubicBezTo>
                    <a:pt x="0" y="1902"/>
                    <a:pt x="0" y="1902"/>
                    <a:pt x="0" y="1902"/>
                  </a:cubicBezTo>
                  <a:cubicBezTo>
                    <a:pt x="0" y="552"/>
                    <a:pt x="1770" y="-460"/>
                    <a:pt x="3187" y="215"/>
                  </a:cubicBezTo>
                  <a:cubicBezTo>
                    <a:pt x="5666" y="1227"/>
                    <a:pt x="8144" y="2577"/>
                    <a:pt x="10623" y="3927"/>
                  </a:cubicBezTo>
                  <a:cubicBezTo>
                    <a:pt x="13810" y="5277"/>
                    <a:pt x="16997" y="6965"/>
                    <a:pt x="20538" y="8315"/>
                  </a:cubicBezTo>
                  <a:cubicBezTo>
                    <a:pt x="21246" y="8653"/>
                    <a:pt x="21600" y="9327"/>
                    <a:pt x="21600" y="10340"/>
                  </a:cubicBezTo>
                  <a:cubicBezTo>
                    <a:pt x="21600" y="11015"/>
                    <a:pt x="21246" y="11690"/>
                    <a:pt x="20538" y="12027"/>
                  </a:cubicBezTo>
                  <a:cubicBezTo>
                    <a:pt x="3187" y="20127"/>
                    <a:pt x="3187" y="20127"/>
                    <a:pt x="3187" y="20127"/>
                  </a:cubicBezTo>
                  <a:cubicBezTo>
                    <a:pt x="1770" y="21140"/>
                    <a:pt x="0" y="19790"/>
                    <a:pt x="0" y="18440"/>
                  </a:cubicBezTo>
                  <a:close/>
                </a:path>
              </a:pathLst>
            </a:custGeom>
            <a:noFill/>
            <a:ln w="3175" cap="flat">
              <a:solidFill>
                <a:srgbClr val="FE9E99"/>
              </a:solidFill>
              <a:prstDash val="solid"/>
              <a:miter lim="800000"/>
            </a:ln>
            <a:effectLst/>
          </p:spPr>
          <p:txBody>
            <a:bodyPr wrap="square" lIns="45719" tIns="45719" rIns="45719" bIns="45719" numCol="1" anchor="t">
              <a:noAutofit/>
            </a:bodyPr>
            <a:lstStyle/>
            <a:p>
              <a:endParaRPr/>
            </a:p>
          </p:txBody>
        </p:sp>
        <p:sp>
          <p:nvSpPr>
            <p:cNvPr id="118" name="Freeform 24"/>
            <p:cNvSpPr/>
            <p:nvPr/>
          </p:nvSpPr>
          <p:spPr>
            <a:xfrm>
              <a:off x="2042818" y="2821167"/>
              <a:ext cx="428155" cy="439026"/>
            </a:xfrm>
            <a:custGeom>
              <a:avLst/>
              <a:gdLst/>
              <a:ahLst/>
              <a:cxnLst>
                <a:cxn ang="0">
                  <a:pos x="wd2" y="hd2"/>
                </a:cxn>
                <a:cxn ang="5400000">
                  <a:pos x="wd2" y="hd2"/>
                </a:cxn>
                <a:cxn ang="10800000">
                  <a:pos x="wd2" y="hd2"/>
                </a:cxn>
                <a:cxn ang="16200000">
                  <a:pos x="wd2" y="hd2"/>
                </a:cxn>
              </a:cxnLst>
              <a:rect l="0" t="0" r="r" b="b"/>
              <a:pathLst>
                <a:path w="21370" h="21600" extrusionOk="0">
                  <a:moveTo>
                    <a:pt x="10756" y="0"/>
                  </a:moveTo>
                  <a:cubicBezTo>
                    <a:pt x="10756" y="0"/>
                    <a:pt x="10942" y="0"/>
                    <a:pt x="11315" y="0"/>
                  </a:cubicBezTo>
                  <a:cubicBezTo>
                    <a:pt x="11687" y="0"/>
                    <a:pt x="11873" y="0"/>
                    <a:pt x="12246" y="189"/>
                  </a:cubicBezTo>
                  <a:cubicBezTo>
                    <a:pt x="12618" y="189"/>
                    <a:pt x="12991" y="189"/>
                    <a:pt x="13549" y="379"/>
                  </a:cubicBezTo>
                  <a:cubicBezTo>
                    <a:pt x="14294" y="568"/>
                    <a:pt x="15411" y="947"/>
                    <a:pt x="16529" y="1705"/>
                  </a:cubicBezTo>
                  <a:cubicBezTo>
                    <a:pt x="17460" y="2463"/>
                    <a:pt x="18577" y="3411"/>
                    <a:pt x="19508" y="4737"/>
                  </a:cubicBezTo>
                  <a:cubicBezTo>
                    <a:pt x="20439" y="6063"/>
                    <a:pt x="20998" y="7579"/>
                    <a:pt x="21184" y="9474"/>
                  </a:cubicBezTo>
                  <a:cubicBezTo>
                    <a:pt x="21370" y="9853"/>
                    <a:pt x="21370" y="10421"/>
                    <a:pt x="21370" y="10800"/>
                  </a:cubicBezTo>
                  <a:cubicBezTo>
                    <a:pt x="21370" y="11368"/>
                    <a:pt x="21370" y="11747"/>
                    <a:pt x="21184" y="12316"/>
                  </a:cubicBezTo>
                  <a:cubicBezTo>
                    <a:pt x="21184" y="13263"/>
                    <a:pt x="20811" y="14211"/>
                    <a:pt x="20439" y="15158"/>
                  </a:cubicBezTo>
                  <a:cubicBezTo>
                    <a:pt x="20067" y="15916"/>
                    <a:pt x="19508" y="16863"/>
                    <a:pt x="18949" y="17621"/>
                  </a:cubicBezTo>
                  <a:cubicBezTo>
                    <a:pt x="18204" y="18379"/>
                    <a:pt x="17460" y="19137"/>
                    <a:pt x="16715" y="19705"/>
                  </a:cubicBezTo>
                  <a:cubicBezTo>
                    <a:pt x="15784" y="20274"/>
                    <a:pt x="14853" y="20842"/>
                    <a:pt x="13922" y="21221"/>
                  </a:cubicBezTo>
                  <a:cubicBezTo>
                    <a:pt x="12804" y="21411"/>
                    <a:pt x="11873" y="21600"/>
                    <a:pt x="10756" y="21600"/>
                  </a:cubicBezTo>
                  <a:cubicBezTo>
                    <a:pt x="10384" y="21600"/>
                    <a:pt x="10198" y="21600"/>
                    <a:pt x="10011" y="21600"/>
                  </a:cubicBezTo>
                  <a:cubicBezTo>
                    <a:pt x="9639" y="21600"/>
                    <a:pt x="9453" y="21600"/>
                    <a:pt x="9267" y="21600"/>
                  </a:cubicBezTo>
                  <a:cubicBezTo>
                    <a:pt x="8336" y="21411"/>
                    <a:pt x="8336" y="21411"/>
                    <a:pt x="8336" y="21411"/>
                  </a:cubicBezTo>
                  <a:cubicBezTo>
                    <a:pt x="8149" y="21221"/>
                    <a:pt x="7963" y="21221"/>
                    <a:pt x="7591" y="21221"/>
                  </a:cubicBezTo>
                  <a:cubicBezTo>
                    <a:pt x="6660" y="20842"/>
                    <a:pt x="5729" y="20463"/>
                    <a:pt x="4798" y="19705"/>
                  </a:cubicBezTo>
                  <a:cubicBezTo>
                    <a:pt x="4425" y="19516"/>
                    <a:pt x="4053" y="19137"/>
                    <a:pt x="3680" y="18758"/>
                  </a:cubicBezTo>
                  <a:cubicBezTo>
                    <a:pt x="3308" y="18379"/>
                    <a:pt x="2936" y="18000"/>
                    <a:pt x="2563" y="17621"/>
                  </a:cubicBezTo>
                  <a:cubicBezTo>
                    <a:pt x="2004" y="16863"/>
                    <a:pt x="1446" y="16105"/>
                    <a:pt x="1073" y="15158"/>
                  </a:cubicBezTo>
                  <a:cubicBezTo>
                    <a:pt x="142" y="13263"/>
                    <a:pt x="-230" y="11368"/>
                    <a:pt x="142" y="9474"/>
                  </a:cubicBezTo>
                  <a:cubicBezTo>
                    <a:pt x="329" y="7768"/>
                    <a:pt x="887" y="6063"/>
                    <a:pt x="1818" y="4737"/>
                  </a:cubicBezTo>
                  <a:cubicBezTo>
                    <a:pt x="2004" y="4358"/>
                    <a:pt x="2377" y="4168"/>
                    <a:pt x="2563" y="3789"/>
                  </a:cubicBezTo>
                  <a:cubicBezTo>
                    <a:pt x="2749" y="3600"/>
                    <a:pt x="2749" y="3600"/>
                    <a:pt x="2749" y="3600"/>
                  </a:cubicBezTo>
                  <a:cubicBezTo>
                    <a:pt x="2749" y="3600"/>
                    <a:pt x="2936" y="3411"/>
                    <a:pt x="2936" y="3411"/>
                  </a:cubicBezTo>
                  <a:cubicBezTo>
                    <a:pt x="3122" y="3221"/>
                    <a:pt x="3122" y="3221"/>
                    <a:pt x="3308" y="3032"/>
                  </a:cubicBezTo>
                  <a:cubicBezTo>
                    <a:pt x="3494" y="2842"/>
                    <a:pt x="3680" y="2653"/>
                    <a:pt x="4053" y="2463"/>
                  </a:cubicBezTo>
                  <a:cubicBezTo>
                    <a:pt x="4239" y="2274"/>
                    <a:pt x="4611" y="1895"/>
                    <a:pt x="4798" y="1705"/>
                  </a:cubicBezTo>
                  <a:cubicBezTo>
                    <a:pt x="5170" y="1516"/>
                    <a:pt x="5356" y="1516"/>
                    <a:pt x="5729" y="1326"/>
                  </a:cubicBezTo>
                  <a:cubicBezTo>
                    <a:pt x="5915" y="1137"/>
                    <a:pt x="6101" y="1137"/>
                    <a:pt x="6473" y="947"/>
                  </a:cubicBezTo>
                  <a:cubicBezTo>
                    <a:pt x="7032" y="758"/>
                    <a:pt x="7404" y="568"/>
                    <a:pt x="7777" y="379"/>
                  </a:cubicBezTo>
                  <a:cubicBezTo>
                    <a:pt x="8708" y="189"/>
                    <a:pt x="9453" y="0"/>
                    <a:pt x="9825" y="0"/>
                  </a:cubicBezTo>
                  <a:cubicBezTo>
                    <a:pt x="10198" y="0"/>
                    <a:pt x="10384" y="0"/>
                    <a:pt x="10384" y="0"/>
                  </a:cubicBezTo>
                  <a:cubicBezTo>
                    <a:pt x="10570" y="0"/>
                    <a:pt x="10570" y="0"/>
                    <a:pt x="10570" y="0"/>
                  </a:cubicBezTo>
                  <a:cubicBezTo>
                    <a:pt x="10942" y="0"/>
                    <a:pt x="10942" y="189"/>
                    <a:pt x="11129" y="379"/>
                  </a:cubicBezTo>
                  <a:cubicBezTo>
                    <a:pt x="11129" y="568"/>
                    <a:pt x="10942" y="758"/>
                    <a:pt x="10756" y="758"/>
                  </a:cubicBezTo>
                  <a:cubicBezTo>
                    <a:pt x="10570" y="758"/>
                    <a:pt x="10570" y="758"/>
                    <a:pt x="10570" y="758"/>
                  </a:cubicBezTo>
                  <a:cubicBezTo>
                    <a:pt x="10570" y="758"/>
                    <a:pt x="10570" y="758"/>
                    <a:pt x="10570" y="758"/>
                  </a:cubicBezTo>
                  <a:cubicBezTo>
                    <a:pt x="10384" y="758"/>
                    <a:pt x="10198" y="758"/>
                    <a:pt x="10011" y="758"/>
                  </a:cubicBezTo>
                  <a:cubicBezTo>
                    <a:pt x="9453" y="947"/>
                    <a:pt x="8894" y="947"/>
                    <a:pt x="8149" y="1326"/>
                  </a:cubicBezTo>
                  <a:cubicBezTo>
                    <a:pt x="7591" y="1326"/>
                    <a:pt x="7218" y="1516"/>
                    <a:pt x="6846" y="1705"/>
                  </a:cubicBezTo>
                  <a:cubicBezTo>
                    <a:pt x="6473" y="1895"/>
                    <a:pt x="6287" y="1895"/>
                    <a:pt x="6101" y="2084"/>
                  </a:cubicBezTo>
                  <a:cubicBezTo>
                    <a:pt x="5915" y="2274"/>
                    <a:pt x="5542" y="2274"/>
                    <a:pt x="5356" y="2463"/>
                  </a:cubicBezTo>
                  <a:cubicBezTo>
                    <a:pt x="5170" y="2653"/>
                    <a:pt x="4984" y="2842"/>
                    <a:pt x="4611" y="3032"/>
                  </a:cubicBezTo>
                  <a:cubicBezTo>
                    <a:pt x="4425" y="3221"/>
                    <a:pt x="4239" y="3411"/>
                    <a:pt x="3867" y="3789"/>
                  </a:cubicBezTo>
                  <a:cubicBezTo>
                    <a:pt x="3867" y="3789"/>
                    <a:pt x="3680" y="3979"/>
                    <a:pt x="3494" y="4168"/>
                  </a:cubicBezTo>
                  <a:cubicBezTo>
                    <a:pt x="3494" y="4168"/>
                    <a:pt x="3494" y="4168"/>
                    <a:pt x="3494" y="4168"/>
                  </a:cubicBezTo>
                  <a:cubicBezTo>
                    <a:pt x="3308" y="4547"/>
                    <a:pt x="3308" y="4547"/>
                    <a:pt x="3308" y="4547"/>
                  </a:cubicBezTo>
                  <a:cubicBezTo>
                    <a:pt x="3122" y="4737"/>
                    <a:pt x="2749" y="4926"/>
                    <a:pt x="2563" y="5305"/>
                  </a:cubicBezTo>
                  <a:cubicBezTo>
                    <a:pt x="1818" y="6442"/>
                    <a:pt x="1260" y="7958"/>
                    <a:pt x="1073" y="9663"/>
                  </a:cubicBezTo>
                  <a:cubicBezTo>
                    <a:pt x="887" y="11368"/>
                    <a:pt x="1260" y="13074"/>
                    <a:pt x="2004" y="14589"/>
                  </a:cubicBezTo>
                  <a:cubicBezTo>
                    <a:pt x="2377" y="15537"/>
                    <a:pt x="2749" y="16295"/>
                    <a:pt x="3494" y="17053"/>
                  </a:cubicBezTo>
                  <a:cubicBezTo>
                    <a:pt x="3680" y="17432"/>
                    <a:pt x="4053" y="17621"/>
                    <a:pt x="4425" y="18000"/>
                  </a:cubicBezTo>
                  <a:cubicBezTo>
                    <a:pt x="4798" y="18379"/>
                    <a:pt x="4984" y="18568"/>
                    <a:pt x="5542" y="18947"/>
                  </a:cubicBezTo>
                  <a:cubicBezTo>
                    <a:pt x="6287" y="19516"/>
                    <a:pt x="7032" y="19895"/>
                    <a:pt x="7963" y="20084"/>
                  </a:cubicBezTo>
                  <a:cubicBezTo>
                    <a:pt x="8149" y="20084"/>
                    <a:pt x="8336" y="20274"/>
                    <a:pt x="8708" y="20274"/>
                  </a:cubicBezTo>
                  <a:cubicBezTo>
                    <a:pt x="9267" y="20463"/>
                    <a:pt x="9267" y="20463"/>
                    <a:pt x="9267" y="20463"/>
                  </a:cubicBezTo>
                  <a:cubicBezTo>
                    <a:pt x="9825" y="20463"/>
                    <a:pt x="10384" y="20463"/>
                    <a:pt x="10756" y="20463"/>
                  </a:cubicBezTo>
                  <a:cubicBezTo>
                    <a:pt x="11687" y="20463"/>
                    <a:pt x="12618" y="20274"/>
                    <a:pt x="13549" y="20084"/>
                  </a:cubicBezTo>
                  <a:cubicBezTo>
                    <a:pt x="14480" y="19705"/>
                    <a:pt x="15225" y="19326"/>
                    <a:pt x="15970" y="18758"/>
                  </a:cubicBezTo>
                  <a:cubicBezTo>
                    <a:pt x="16715" y="18379"/>
                    <a:pt x="17460" y="17621"/>
                    <a:pt x="18018" y="17053"/>
                  </a:cubicBezTo>
                  <a:cubicBezTo>
                    <a:pt x="18577" y="16295"/>
                    <a:pt x="19136" y="15537"/>
                    <a:pt x="19508" y="14589"/>
                  </a:cubicBezTo>
                  <a:cubicBezTo>
                    <a:pt x="19880" y="13832"/>
                    <a:pt x="20067" y="12884"/>
                    <a:pt x="20253" y="12126"/>
                  </a:cubicBezTo>
                  <a:cubicBezTo>
                    <a:pt x="20253" y="11747"/>
                    <a:pt x="20253" y="11179"/>
                    <a:pt x="20253" y="10800"/>
                  </a:cubicBezTo>
                  <a:cubicBezTo>
                    <a:pt x="20253" y="10421"/>
                    <a:pt x="20253" y="10042"/>
                    <a:pt x="20253" y="9663"/>
                  </a:cubicBezTo>
                  <a:cubicBezTo>
                    <a:pt x="20067" y="7958"/>
                    <a:pt x="19508" y="6442"/>
                    <a:pt x="18763" y="5305"/>
                  </a:cubicBezTo>
                  <a:cubicBezTo>
                    <a:pt x="17832" y="3979"/>
                    <a:pt x="16901" y="3221"/>
                    <a:pt x="15970" y="2463"/>
                  </a:cubicBezTo>
                  <a:cubicBezTo>
                    <a:pt x="15039" y="1705"/>
                    <a:pt x="14108" y="1516"/>
                    <a:pt x="13177" y="1137"/>
                  </a:cubicBezTo>
                  <a:cubicBezTo>
                    <a:pt x="12804" y="1137"/>
                    <a:pt x="12432" y="947"/>
                    <a:pt x="12246" y="947"/>
                  </a:cubicBezTo>
                  <a:cubicBezTo>
                    <a:pt x="11873" y="947"/>
                    <a:pt x="11501" y="758"/>
                    <a:pt x="11315" y="758"/>
                  </a:cubicBezTo>
                  <a:cubicBezTo>
                    <a:pt x="10942" y="758"/>
                    <a:pt x="10570" y="758"/>
                    <a:pt x="10570" y="758"/>
                  </a:cubicBezTo>
                  <a:cubicBezTo>
                    <a:pt x="10384" y="758"/>
                    <a:pt x="10198" y="568"/>
                    <a:pt x="10198" y="379"/>
                  </a:cubicBezTo>
                  <a:cubicBezTo>
                    <a:pt x="10198" y="189"/>
                    <a:pt x="10384" y="0"/>
                    <a:pt x="10756" y="0"/>
                  </a:cubicBezTo>
                  <a:close/>
                </a:path>
              </a:pathLst>
            </a:custGeom>
            <a:noFill/>
            <a:ln w="3175" cap="flat">
              <a:solidFill>
                <a:srgbClr val="FE9E99"/>
              </a:solidFill>
              <a:prstDash val="solid"/>
              <a:round/>
            </a:ln>
            <a:effectLst/>
          </p:spPr>
          <p:txBody>
            <a:bodyPr wrap="square" lIns="45719" tIns="45719" rIns="45719" bIns="45719" numCol="1" anchor="t">
              <a:noAutofit/>
            </a:bodyPr>
            <a:lstStyle/>
            <a:p>
              <a:endParaRPr/>
            </a:p>
          </p:txBody>
        </p:sp>
        <p:sp>
          <p:nvSpPr>
            <p:cNvPr id="119" name="Freeform 25"/>
            <p:cNvSpPr/>
            <p:nvPr/>
          </p:nvSpPr>
          <p:spPr>
            <a:xfrm>
              <a:off x="2232122" y="2833105"/>
              <a:ext cx="290217" cy="435048"/>
            </a:xfrm>
            <a:custGeom>
              <a:avLst/>
              <a:gdLst/>
              <a:ahLst/>
              <a:cxnLst>
                <a:cxn ang="0">
                  <a:pos x="wd2" y="hd2"/>
                </a:cxn>
                <a:cxn ang="5400000">
                  <a:pos x="wd2" y="hd2"/>
                </a:cxn>
                <a:cxn ang="10800000">
                  <a:pos x="wd2" y="hd2"/>
                </a:cxn>
                <a:cxn ang="16200000">
                  <a:pos x="wd2" y="hd2"/>
                </a:cxn>
              </a:cxnLst>
              <a:rect l="0" t="0" r="r" b="b"/>
              <a:pathLst>
                <a:path w="21600" h="21600" extrusionOk="0">
                  <a:moveTo>
                    <a:pt x="6923" y="0"/>
                  </a:moveTo>
                  <a:cubicBezTo>
                    <a:pt x="6923" y="0"/>
                    <a:pt x="6923" y="0"/>
                    <a:pt x="7477" y="0"/>
                  </a:cubicBezTo>
                  <a:cubicBezTo>
                    <a:pt x="7754" y="0"/>
                    <a:pt x="8308" y="0"/>
                    <a:pt x="9138" y="191"/>
                  </a:cubicBezTo>
                  <a:cubicBezTo>
                    <a:pt x="10523" y="382"/>
                    <a:pt x="12462" y="956"/>
                    <a:pt x="14677" y="1912"/>
                  </a:cubicBezTo>
                  <a:cubicBezTo>
                    <a:pt x="15508" y="2294"/>
                    <a:pt x="16615" y="2867"/>
                    <a:pt x="17723" y="3632"/>
                  </a:cubicBezTo>
                  <a:cubicBezTo>
                    <a:pt x="18554" y="4396"/>
                    <a:pt x="19385" y="5352"/>
                    <a:pt x="20215" y="6308"/>
                  </a:cubicBezTo>
                  <a:cubicBezTo>
                    <a:pt x="20769" y="7264"/>
                    <a:pt x="21323" y="8411"/>
                    <a:pt x="21323" y="9558"/>
                  </a:cubicBezTo>
                  <a:cubicBezTo>
                    <a:pt x="21323" y="9749"/>
                    <a:pt x="21600" y="10131"/>
                    <a:pt x="21600" y="10322"/>
                  </a:cubicBezTo>
                  <a:cubicBezTo>
                    <a:pt x="21600" y="10513"/>
                    <a:pt x="21600" y="10704"/>
                    <a:pt x="21600" y="10896"/>
                  </a:cubicBezTo>
                  <a:cubicBezTo>
                    <a:pt x="21600" y="11278"/>
                    <a:pt x="21600" y="11278"/>
                    <a:pt x="21600" y="11278"/>
                  </a:cubicBezTo>
                  <a:cubicBezTo>
                    <a:pt x="21323" y="11851"/>
                    <a:pt x="21323" y="12425"/>
                    <a:pt x="21046" y="12998"/>
                  </a:cubicBezTo>
                  <a:cubicBezTo>
                    <a:pt x="20492" y="15292"/>
                    <a:pt x="18554" y="17395"/>
                    <a:pt x="16062" y="18733"/>
                  </a:cubicBezTo>
                  <a:cubicBezTo>
                    <a:pt x="13846" y="20071"/>
                    <a:pt x="11077" y="21027"/>
                    <a:pt x="8585" y="21409"/>
                  </a:cubicBezTo>
                  <a:cubicBezTo>
                    <a:pt x="7477" y="21600"/>
                    <a:pt x="6369" y="21600"/>
                    <a:pt x="5262" y="21600"/>
                  </a:cubicBezTo>
                  <a:cubicBezTo>
                    <a:pt x="4708" y="21600"/>
                    <a:pt x="4154" y="21600"/>
                    <a:pt x="3877" y="21600"/>
                  </a:cubicBezTo>
                  <a:cubicBezTo>
                    <a:pt x="3323" y="21409"/>
                    <a:pt x="3046" y="21409"/>
                    <a:pt x="2492" y="21409"/>
                  </a:cubicBezTo>
                  <a:cubicBezTo>
                    <a:pt x="1108" y="21218"/>
                    <a:pt x="554" y="21218"/>
                    <a:pt x="554" y="21218"/>
                  </a:cubicBezTo>
                  <a:cubicBezTo>
                    <a:pt x="0" y="21027"/>
                    <a:pt x="0" y="20835"/>
                    <a:pt x="0" y="20644"/>
                  </a:cubicBezTo>
                  <a:cubicBezTo>
                    <a:pt x="0" y="20453"/>
                    <a:pt x="277" y="20262"/>
                    <a:pt x="554" y="20262"/>
                  </a:cubicBezTo>
                  <a:cubicBezTo>
                    <a:pt x="554" y="20262"/>
                    <a:pt x="1385" y="20453"/>
                    <a:pt x="2769" y="20644"/>
                  </a:cubicBezTo>
                  <a:cubicBezTo>
                    <a:pt x="3046" y="20644"/>
                    <a:pt x="3600" y="20644"/>
                    <a:pt x="3877" y="20644"/>
                  </a:cubicBezTo>
                  <a:cubicBezTo>
                    <a:pt x="4431" y="20644"/>
                    <a:pt x="4708" y="20644"/>
                    <a:pt x="5262" y="20644"/>
                  </a:cubicBezTo>
                  <a:cubicBezTo>
                    <a:pt x="6092" y="20644"/>
                    <a:pt x="7200" y="20644"/>
                    <a:pt x="8308" y="20453"/>
                  </a:cubicBezTo>
                  <a:cubicBezTo>
                    <a:pt x="10523" y="20071"/>
                    <a:pt x="13015" y="19306"/>
                    <a:pt x="15231" y="17968"/>
                  </a:cubicBezTo>
                  <a:cubicBezTo>
                    <a:pt x="17169" y="16630"/>
                    <a:pt x="18831" y="14719"/>
                    <a:pt x="19662" y="12807"/>
                  </a:cubicBezTo>
                  <a:cubicBezTo>
                    <a:pt x="19662" y="12234"/>
                    <a:pt x="19662" y="11660"/>
                    <a:pt x="19938" y="11278"/>
                  </a:cubicBezTo>
                  <a:cubicBezTo>
                    <a:pt x="19938" y="10704"/>
                    <a:pt x="19938" y="10704"/>
                    <a:pt x="19938" y="10704"/>
                  </a:cubicBezTo>
                  <a:cubicBezTo>
                    <a:pt x="19938" y="10704"/>
                    <a:pt x="19938" y="10513"/>
                    <a:pt x="19938" y="10322"/>
                  </a:cubicBezTo>
                  <a:cubicBezTo>
                    <a:pt x="19938" y="10131"/>
                    <a:pt x="19662" y="9940"/>
                    <a:pt x="19662" y="9558"/>
                  </a:cubicBezTo>
                  <a:cubicBezTo>
                    <a:pt x="19662" y="8602"/>
                    <a:pt x="19108" y="7646"/>
                    <a:pt x="18554" y="6690"/>
                  </a:cubicBezTo>
                  <a:cubicBezTo>
                    <a:pt x="17446" y="4970"/>
                    <a:pt x="15508" y="3632"/>
                    <a:pt x="13846" y="2676"/>
                  </a:cubicBezTo>
                  <a:cubicBezTo>
                    <a:pt x="11908" y="1720"/>
                    <a:pt x="9969" y="1338"/>
                    <a:pt x="8862" y="956"/>
                  </a:cubicBezTo>
                  <a:cubicBezTo>
                    <a:pt x="8031" y="956"/>
                    <a:pt x="7754" y="765"/>
                    <a:pt x="7200" y="765"/>
                  </a:cubicBezTo>
                  <a:cubicBezTo>
                    <a:pt x="6923" y="765"/>
                    <a:pt x="6646" y="765"/>
                    <a:pt x="6646" y="765"/>
                  </a:cubicBezTo>
                  <a:cubicBezTo>
                    <a:pt x="6369" y="765"/>
                    <a:pt x="6092" y="573"/>
                    <a:pt x="6092" y="191"/>
                  </a:cubicBezTo>
                  <a:cubicBezTo>
                    <a:pt x="6369" y="0"/>
                    <a:pt x="6646" y="0"/>
                    <a:pt x="6923" y="0"/>
                  </a:cubicBezTo>
                  <a:close/>
                </a:path>
              </a:pathLst>
            </a:custGeom>
            <a:noFill/>
            <a:ln w="3175" cap="flat">
              <a:solidFill>
                <a:srgbClr val="FE9E99"/>
              </a:solidFill>
              <a:prstDash val="solid"/>
              <a:round/>
            </a:ln>
            <a:effectLst/>
          </p:spPr>
          <p:txBody>
            <a:bodyPr wrap="square" lIns="45719" tIns="45719" rIns="45719" bIns="45719" numCol="1" anchor="t">
              <a:noAutofit/>
            </a:bodyPr>
            <a:lstStyle/>
            <a:p>
              <a:endParaRPr/>
            </a:p>
          </p:txBody>
        </p:sp>
        <p:sp>
          <p:nvSpPr>
            <p:cNvPr id="120" name="Freeform 26"/>
            <p:cNvSpPr/>
            <p:nvPr/>
          </p:nvSpPr>
          <p:spPr>
            <a:xfrm>
              <a:off x="2761188" y="749396"/>
              <a:ext cx="346719" cy="355178"/>
            </a:xfrm>
            <a:custGeom>
              <a:avLst/>
              <a:gdLst/>
              <a:ahLst/>
              <a:cxnLst>
                <a:cxn ang="0">
                  <a:pos x="wd2" y="hd2"/>
                </a:cxn>
                <a:cxn ang="5400000">
                  <a:pos x="wd2" y="hd2"/>
                </a:cxn>
                <a:cxn ang="10800000">
                  <a:pos x="wd2" y="hd2"/>
                </a:cxn>
                <a:cxn ang="16200000">
                  <a:pos x="wd2" y="hd2"/>
                </a:cxn>
              </a:cxnLst>
              <a:rect l="0" t="0" r="r" b="b"/>
              <a:pathLst>
                <a:path w="21520" h="20957" extrusionOk="0">
                  <a:moveTo>
                    <a:pt x="13935" y="64"/>
                  </a:moveTo>
                  <a:cubicBezTo>
                    <a:pt x="13935" y="64"/>
                    <a:pt x="13935" y="64"/>
                    <a:pt x="13703" y="64"/>
                  </a:cubicBezTo>
                  <a:cubicBezTo>
                    <a:pt x="10452" y="-391"/>
                    <a:pt x="7200" y="1655"/>
                    <a:pt x="6039" y="4611"/>
                  </a:cubicBezTo>
                  <a:cubicBezTo>
                    <a:pt x="5574" y="5975"/>
                    <a:pt x="5574" y="7340"/>
                    <a:pt x="5110" y="8704"/>
                  </a:cubicBezTo>
                  <a:cubicBezTo>
                    <a:pt x="4645" y="10068"/>
                    <a:pt x="3716" y="11205"/>
                    <a:pt x="2555" y="12114"/>
                  </a:cubicBezTo>
                  <a:cubicBezTo>
                    <a:pt x="1858" y="12569"/>
                    <a:pt x="1394" y="12796"/>
                    <a:pt x="697" y="13251"/>
                  </a:cubicBezTo>
                  <a:cubicBezTo>
                    <a:pt x="232" y="13706"/>
                    <a:pt x="0" y="14388"/>
                    <a:pt x="0" y="15070"/>
                  </a:cubicBezTo>
                  <a:cubicBezTo>
                    <a:pt x="232" y="16434"/>
                    <a:pt x="2323" y="16434"/>
                    <a:pt x="3484" y="16662"/>
                  </a:cubicBezTo>
                  <a:cubicBezTo>
                    <a:pt x="5110" y="17116"/>
                    <a:pt x="13239" y="19163"/>
                    <a:pt x="15561" y="19845"/>
                  </a:cubicBezTo>
                  <a:cubicBezTo>
                    <a:pt x="16723" y="20072"/>
                    <a:pt x="17884" y="20300"/>
                    <a:pt x="18813" y="20527"/>
                  </a:cubicBezTo>
                  <a:cubicBezTo>
                    <a:pt x="19510" y="20982"/>
                    <a:pt x="20439" y="21209"/>
                    <a:pt x="21135" y="20527"/>
                  </a:cubicBezTo>
                  <a:cubicBezTo>
                    <a:pt x="21600" y="20072"/>
                    <a:pt x="21600" y="19163"/>
                    <a:pt x="21368" y="18481"/>
                  </a:cubicBezTo>
                  <a:cubicBezTo>
                    <a:pt x="21135" y="17798"/>
                    <a:pt x="20671" y="17344"/>
                    <a:pt x="20439" y="16662"/>
                  </a:cubicBezTo>
                  <a:cubicBezTo>
                    <a:pt x="19742" y="15297"/>
                    <a:pt x="19510" y="13933"/>
                    <a:pt x="19742" y="12342"/>
                  </a:cubicBezTo>
                  <a:cubicBezTo>
                    <a:pt x="19974" y="11205"/>
                    <a:pt x="20671" y="9841"/>
                    <a:pt x="20903" y="8476"/>
                  </a:cubicBezTo>
                  <a:cubicBezTo>
                    <a:pt x="21600" y="5293"/>
                    <a:pt x="19510" y="1883"/>
                    <a:pt x="16490" y="746"/>
                  </a:cubicBezTo>
                  <a:lnTo>
                    <a:pt x="13935" y="64"/>
                  </a:lnTo>
                  <a:close/>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21" name="Freeform 27"/>
            <p:cNvSpPr/>
            <p:nvPr/>
          </p:nvSpPr>
          <p:spPr>
            <a:xfrm>
              <a:off x="2871024" y="1046497"/>
              <a:ext cx="114890" cy="76226"/>
            </a:xfrm>
            <a:custGeom>
              <a:avLst/>
              <a:gdLst/>
              <a:ahLst/>
              <a:cxnLst>
                <a:cxn ang="0">
                  <a:pos x="wd2" y="hd2"/>
                </a:cxn>
                <a:cxn ang="5400000">
                  <a:pos x="wd2" y="hd2"/>
                </a:cxn>
                <a:cxn ang="10800000">
                  <a:pos x="wd2" y="hd2"/>
                </a:cxn>
                <a:cxn ang="16200000">
                  <a:pos x="wd2" y="hd2"/>
                </a:cxn>
              </a:cxnLst>
              <a:rect l="0" t="0" r="r" b="b"/>
              <a:pathLst>
                <a:path w="20780" h="20350" extrusionOk="0">
                  <a:moveTo>
                    <a:pt x="530" y="0"/>
                  </a:moveTo>
                  <a:cubicBezTo>
                    <a:pt x="-820" y="5143"/>
                    <a:pt x="530" y="11314"/>
                    <a:pt x="3230" y="15429"/>
                  </a:cubicBezTo>
                  <a:cubicBezTo>
                    <a:pt x="5930" y="19543"/>
                    <a:pt x="9980" y="21600"/>
                    <a:pt x="13355" y="19543"/>
                  </a:cubicBezTo>
                  <a:cubicBezTo>
                    <a:pt x="16730" y="18514"/>
                    <a:pt x="20105" y="13371"/>
                    <a:pt x="20780" y="8229"/>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22" name="Freeform 28"/>
            <p:cNvSpPr/>
            <p:nvPr/>
          </p:nvSpPr>
          <p:spPr>
            <a:xfrm>
              <a:off x="2993618" y="633584"/>
              <a:ext cx="59071" cy="123768"/>
            </a:xfrm>
            <a:custGeom>
              <a:avLst/>
              <a:gdLst/>
              <a:ahLst/>
              <a:cxnLst>
                <a:cxn ang="0">
                  <a:pos x="wd2" y="hd2"/>
                </a:cxn>
                <a:cxn ang="5400000">
                  <a:pos x="wd2" y="hd2"/>
                </a:cxn>
                <a:cxn ang="10800000">
                  <a:pos x="wd2" y="hd2"/>
                </a:cxn>
                <a:cxn ang="16200000">
                  <a:pos x="wd2" y="hd2"/>
                </a:cxn>
              </a:cxnLst>
              <a:rect l="0" t="0" r="r" b="b"/>
              <a:pathLst>
                <a:path w="21600" h="21217" extrusionOk="0">
                  <a:moveTo>
                    <a:pt x="0" y="19908"/>
                  </a:moveTo>
                  <a:cubicBezTo>
                    <a:pt x="1350" y="14017"/>
                    <a:pt x="4050" y="9435"/>
                    <a:pt x="8100" y="4199"/>
                  </a:cubicBezTo>
                  <a:cubicBezTo>
                    <a:pt x="8100" y="2890"/>
                    <a:pt x="9450" y="1581"/>
                    <a:pt x="10800" y="926"/>
                  </a:cubicBezTo>
                  <a:cubicBezTo>
                    <a:pt x="12150" y="272"/>
                    <a:pt x="14850" y="-383"/>
                    <a:pt x="17550" y="272"/>
                  </a:cubicBezTo>
                  <a:cubicBezTo>
                    <a:pt x="18900" y="272"/>
                    <a:pt x="20250" y="1581"/>
                    <a:pt x="20250" y="2235"/>
                  </a:cubicBezTo>
                  <a:cubicBezTo>
                    <a:pt x="20250" y="3544"/>
                    <a:pt x="21600" y="4853"/>
                    <a:pt x="21600" y="5508"/>
                  </a:cubicBezTo>
                  <a:cubicBezTo>
                    <a:pt x="21600" y="11399"/>
                    <a:pt x="17550" y="17290"/>
                    <a:pt x="10800" y="21217"/>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23" name="Freeform 29"/>
            <p:cNvSpPr/>
            <p:nvPr/>
          </p:nvSpPr>
          <p:spPr>
            <a:xfrm>
              <a:off x="2768893" y="1096899"/>
              <a:ext cx="52650" cy="4642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3886" y="7200"/>
                    <a:pt x="7714" y="14400"/>
                    <a:pt x="0" y="21600"/>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24" name="Freeform 30"/>
            <p:cNvSpPr/>
            <p:nvPr/>
          </p:nvSpPr>
          <p:spPr>
            <a:xfrm>
              <a:off x="3007743" y="811732"/>
              <a:ext cx="33389" cy="2188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4400" y="1137"/>
                    <a:pt x="21600" y="4168"/>
                    <a:pt x="21600" y="6442"/>
                  </a:cubicBezTo>
                  <a:cubicBezTo>
                    <a:pt x="19200" y="9095"/>
                    <a:pt x="14400" y="11368"/>
                    <a:pt x="9600" y="14021"/>
                  </a:cubicBezTo>
                  <a:cubicBezTo>
                    <a:pt x="4800" y="16295"/>
                    <a:pt x="2400" y="19326"/>
                    <a:pt x="12000" y="21600"/>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25" name="Freeform 31"/>
            <p:cNvSpPr/>
            <p:nvPr/>
          </p:nvSpPr>
          <p:spPr>
            <a:xfrm>
              <a:off x="2892171" y="1165870"/>
              <a:ext cx="19263" cy="8886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2960" y="6574"/>
                    <a:pt x="4320" y="14087"/>
                    <a:pt x="0" y="21600"/>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26" name="Freeform 32"/>
            <p:cNvSpPr/>
            <p:nvPr/>
          </p:nvSpPr>
          <p:spPr>
            <a:xfrm>
              <a:off x="2996186" y="1149953"/>
              <a:ext cx="60356" cy="623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6750" y="6750"/>
                    <a:pt x="13500" y="14850"/>
                    <a:pt x="21600" y="21600"/>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27" name="Freeform 41"/>
            <p:cNvSpPr/>
            <p:nvPr/>
          </p:nvSpPr>
          <p:spPr>
            <a:xfrm>
              <a:off x="2718713" y="1397238"/>
              <a:ext cx="288728" cy="423161"/>
            </a:xfrm>
            <a:custGeom>
              <a:avLst/>
              <a:gdLst/>
              <a:ahLst/>
              <a:cxnLst>
                <a:cxn ang="0">
                  <a:pos x="wd2" y="hd2"/>
                </a:cxn>
                <a:cxn ang="5400000">
                  <a:pos x="wd2" y="hd2"/>
                </a:cxn>
                <a:cxn ang="10800000">
                  <a:pos x="wd2" y="hd2"/>
                </a:cxn>
                <a:cxn ang="16200000">
                  <a:pos x="wd2" y="hd2"/>
                </a:cxn>
              </a:cxnLst>
              <a:rect l="0" t="0" r="r" b="b"/>
              <a:pathLst>
                <a:path w="20666" h="21010" extrusionOk="0">
                  <a:moveTo>
                    <a:pt x="1239" y="10854"/>
                  </a:moveTo>
                  <a:cubicBezTo>
                    <a:pt x="439" y="9325"/>
                    <a:pt x="-361" y="7604"/>
                    <a:pt x="172" y="5884"/>
                  </a:cubicBezTo>
                  <a:cubicBezTo>
                    <a:pt x="439" y="3590"/>
                    <a:pt x="2839" y="1679"/>
                    <a:pt x="5506" y="723"/>
                  </a:cubicBezTo>
                  <a:cubicBezTo>
                    <a:pt x="8972" y="-424"/>
                    <a:pt x="13506" y="-233"/>
                    <a:pt x="16706" y="1488"/>
                  </a:cubicBezTo>
                  <a:cubicBezTo>
                    <a:pt x="19906" y="3399"/>
                    <a:pt x="21239" y="6457"/>
                    <a:pt x="20439" y="9134"/>
                  </a:cubicBezTo>
                  <a:cubicBezTo>
                    <a:pt x="19906" y="10854"/>
                    <a:pt x="18572" y="12574"/>
                    <a:pt x="17239" y="14103"/>
                  </a:cubicBezTo>
                  <a:cubicBezTo>
                    <a:pt x="15906" y="15633"/>
                    <a:pt x="14306" y="17162"/>
                    <a:pt x="12706" y="18691"/>
                  </a:cubicBezTo>
                  <a:cubicBezTo>
                    <a:pt x="12172" y="19264"/>
                    <a:pt x="11372" y="20794"/>
                    <a:pt x="10572" y="20985"/>
                  </a:cubicBezTo>
                  <a:cubicBezTo>
                    <a:pt x="9506" y="21176"/>
                    <a:pt x="8706" y="20220"/>
                    <a:pt x="8172" y="19838"/>
                  </a:cubicBezTo>
                  <a:cubicBezTo>
                    <a:pt x="5239" y="17162"/>
                    <a:pt x="3106" y="14103"/>
                    <a:pt x="1239" y="10854"/>
                  </a:cubicBezTo>
                  <a:close/>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28" name="Freeform 42"/>
            <p:cNvSpPr/>
            <p:nvPr/>
          </p:nvSpPr>
          <p:spPr>
            <a:xfrm>
              <a:off x="2789344" y="1471831"/>
              <a:ext cx="141080" cy="136188"/>
            </a:xfrm>
            <a:custGeom>
              <a:avLst/>
              <a:gdLst/>
              <a:ahLst/>
              <a:cxnLst>
                <a:cxn ang="0">
                  <a:pos x="wd2" y="hd2"/>
                </a:cxn>
                <a:cxn ang="5400000">
                  <a:pos x="wd2" y="hd2"/>
                </a:cxn>
                <a:cxn ang="10800000">
                  <a:pos x="wd2" y="hd2"/>
                </a:cxn>
                <a:cxn ang="16200000">
                  <a:pos x="wd2" y="hd2"/>
                </a:cxn>
              </a:cxnLst>
              <a:rect l="0" t="0" r="r" b="b"/>
              <a:pathLst>
                <a:path w="15926" h="18637" extrusionOk="0">
                  <a:moveTo>
                    <a:pt x="4456" y="17719"/>
                  </a:moveTo>
                  <a:cubicBezTo>
                    <a:pt x="7421" y="19299"/>
                    <a:pt x="10809" y="18772"/>
                    <a:pt x="13350" y="16665"/>
                  </a:cubicBezTo>
                  <a:cubicBezTo>
                    <a:pt x="18856" y="11397"/>
                    <a:pt x="15044" y="-2301"/>
                    <a:pt x="6574" y="333"/>
                  </a:cubicBezTo>
                  <a:cubicBezTo>
                    <a:pt x="-626" y="2440"/>
                    <a:pt x="-2744" y="14031"/>
                    <a:pt x="4456" y="17719"/>
                  </a:cubicBezTo>
                  <a:close/>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29" name="Freeform 43"/>
            <p:cNvSpPr/>
            <p:nvPr/>
          </p:nvSpPr>
          <p:spPr>
            <a:xfrm>
              <a:off x="2778404" y="1797217"/>
              <a:ext cx="152591" cy="64992"/>
            </a:xfrm>
            <a:custGeom>
              <a:avLst/>
              <a:gdLst/>
              <a:ahLst/>
              <a:cxnLst>
                <a:cxn ang="0">
                  <a:pos x="wd2" y="hd2"/>
                </a:cxn>
                <a:cxn ang="5400000">
                  <a:pos x="wd2" y="hd2"/>
                </a:cxn>
                <a:cxn ang="10800000">
                  <a:pos x="wd2" y="hd2"/>
                </a:cxn>
                <a:cxn ang="16200000">
                  <a:pos x="wd2" y="hd2"/>
                </a:cxn>
              </a:cxnLst>
              <a:rect l="0" t="0" r="r" b="b"/>
              <a:pathLst>
                <a:path w="20533" h="21600" extrusionOk="0">
                  <a:moveTo>
                    <a:pt x="7275" y="0"/>
                  </a:moveTo>
                  <a:cubicBezTo>
                    <a:pt x="5266" y="1271"/>
                    <a:pt x="3257" y="2541"/>
                    <a:pt x="1750" y="5082"/>
                  </a:cubicBezTo>
                  <a:cubicBezTo>
                    <a:pt x="243" y="7624"/>
                    <a:pt x="-762" y="13976"/>
                    <a:pt x="745" y="17788"/>
                  </a:cubicBezTo>
                  <a:cubicBezTo>
                    <a:pt x="1750" y="21600"/>
                    <a:pt x="3759" y="21600"/>
                    <a:pt x="5266" y="21600"/>
                  </a:cubicBezTo>
                  <a:cubicBezTo>
                    <a:pt x="9285" y="21600"/>
                    <a:pt x="12801" y="20329"/>
                    <a:pt x="16317" y="17788"/>
                  </a:cubicBezTo>
                  <a:cubicBezTo>
                    <a:pt x="17322" y="16518"/>
                    <a:pt x="18326" y="16518"/>
                    <a:pt x="19331" y="13976"/>
                  </a:cubicBezTo>
                  <a:cubicBezTo>
                    <a:pt x="20336" y="12706"/>
                    <a:pt x="20838" y="10165"/>
                    <a:pt x="20336" y="6353"/>
                  </a:cubicBezTo>
                  <a:cubicBezTo>
                    <a:pt x="20336" y="3812"/>
                    <a:pt x="19331" y="2541"/>
                    <a:pt x="18326" y="1271"/>
                  </a:cubicBezTo>
                  <a:cubicBezTo>
                    <a:pt x="16819" y="1271"/>
                    <a:pt x="15815" y="1271"/>
                    <a:pt x="14810" y="1271"/>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30" name="Oval 60"/>
            <p:cNvSpPr/>
            <p:nvPr/>
          </p:nvSpPr>
          <p:spPr>
            <a:xfrm>
              <a:off x="2705970" y="2602318"/>
              <a:ext cx="283795" cy="291801"/>
            </a:xfrm>
            <a:prstGeom prst="ellipse">
              <a:avLst/>
            </a:prstGeom>
            <a:noFill/>
            <a:ln w="3175" cap="flat">
              <a:solidFill>
                <a:srgbClr val="FE9E99"/>
              </a:solidFill>
              <a:prstDash val="solid"/>
              <a:miter lim="800000"/>
            </a:ln>
            <a:effectLst/>
          </p:spPr>
          <p:txBody>
            <a:bodyPr wrap="square" lIns="45719" tIns="45719" rIns="45719" bIns="45719" numCol="1" anchor="t">
              <a:noAutofit/>
            </a:bodyPr>
            <a:lstStyle/>
            <a:p>
              <a:endParaRPr/>
            </a:p>
          </p:txBody>
        </p:sp>
        <p:sp>
          <p:nvSpPr>
            <p:cNvPr id="131" name="Freeform 63"/>
            <p:cNvSpPr/>
            <p:nvPr/>
          </p:nvSpPr>
          <p:spPr>
            <a:xfrm>
              <a:off x="2164062" y="3375585"/>
              <a:ext cx="336446" cy="346180"/>
            </a:xfrm>
            <a:custGeom>
              <a:avLst/>
              <a:gdLst/>
              <a:ahLst/>
              <a:cxnLst>
                <a:cxn ang="0">
                  <a:pos x="wd2" y="hd2"/>
                </a:cxn>
                <a:cxn ang="5400000">
                  <a:pos x="wd2" y="hd2"/>
                </a:cxn>
                <a:cxn ang="10800000">
                  <a:pos x="wd2" y="hd2"/>
                </a:cxn>
                <a:cxn ang="16200000">
                  <a:pos x="wd2" y="hd2"/>
                </a:cxn>
              </a:cxnLst>
              <a:rect l="0" t="0" r="r" b="b"/>
              <a:pathLst>
                <a:path w="21600" h="21600" extrusionOk="0">
                  <a:moveTo>
                    <a:pt x="17760" y="21600"/>
                  </a:moveTo>
                  <a:cubicBezTo>
                    <a:pt x="3600" y="21600"/>
                    <a:pt x="3600" y="21600"/>
                    <a:pt x="3600" y="21600"/>
                  </a:cubicBezTo>
                  <a:cubicBezTo>
                    <a:pt x="1680" y="21600"/>
                    <a:pt x="0" y="19920"/>
                    <a:pt x="0" y="17760"/>
                  </a:cubicBezTo>
                  <a:cubicBezTo>
                    <a:pt x="240" y="15600"/>
                    <a:pt x="240" y="12960"/>
                    <a:pt x="240" y="10080"/>
                  </a:cubicBezTo>
                  <a:cubicBezTo>
                    <a:pt x="240" y="7920"/>
                    <a:pt x="240" y="5760"/>
                    <a:pt x="0" y="3600"/>
                  </a:cubicBezTo>
                  <a:cubicBezTo>
                    <a:pt x="0" y="3360"/>
                    <a:pt x="0" y="2160"/>
                    <a:pt x="960" y="960"/>
                  </a:cubicBezTo>
                  <a:cubicBezTo>
                    <a:pt x="1680" y="480"/>
                    <a:pt x="2640" y="0"/>
                    <a:pt x="3600" y="0"/>
                  </a:cubicBezTo>
                  <a:cubicBezTo>
                    <a:pt x="17760" y="0"/>
                    <a:pt x="17760" y="0"/>
                    <a:pt x="17760" y="0"/>
                  </a:cubicBezTo>
                  <a:cubicBezTo>
                    <a:pt x="19920" y="0"/>
                    <a:pt x="21600" y="1680"/>
                    <a:pt x="21600" y="3600"/>
                  </a:cubicBezTo>
                  <a:cubicBezTo>
                    <a:pt x="21600" y="6000"/>
                    <a:pt x="21600" y="8160"/>
                    <a:pt x="21600" y="10560"/>
                  </a:cubicBezTo>
                  <a:cubicBezTo>
                    <a:pt x="21600" y="13200"/>
                    <a:pt x="21600" y="15600"/>
                    <a:pt x="21600" y="17760"/>
                  </a:cubicBezTo>
                  <a:cubicBezTo>
                    <a:pt x="21600" y="18000"/>
                    <a:pt x="21600" y="19440"/>
                    <a:pt x="20400" y="20400"/>
                  </a:cubicBezTo>
                  <a:cubicBezTo>
                    <a:pt x="19680" y="21120"/>
                    <a:pt x="18960" y="21600"/>
                    <a:pt x="17760" y="21600"/>
                  </a:cubicBezTo>
                  <a:close/>
                </a:path>
              </a:pathLst>
            </a:custGeom>
            <a:noFill/>
            <a:ln w="3175" cap="flat">
              <a:solidFill>
                <a:srgbClr val="FE9E99"/>
              </a:solidFill>
              <a:prstDash val="solid"/>
              <a:miter lim="800000"/>
            </a:ln>
            <a:effectLst/>
          </p:spPr>
          <p:txBody>
            <a:bodyPr wrap="square" lIns="45719" tIns="45719" rIns="45719" bIns="45719" numCol="1" anchor="t">
              <a:noAutofit/>
            </a:bodyPr>
            <a:lstStyle/>
            <a:p>
              <a:endParaRPr/>
            </a:p>
          </p:txBody>
        </p:sp>
        <p:sp>
          <p:nvSpPr>
            <p:cNvPr id="132" name="Freeform 64"/>
            <p:cNvSpPr/>
            <p:nvPr/>
          </p:nvSpPr>
          <p:spPr>
            <a:xfrm>
              <a:off x="2104991" y="3422009"/>
              <a:ext cx="336447" cy="346180"/>
            </a:xfrm>
            <a:custGeom>
              <a:avLst/>
              <a:gdLst/>
              <a:ahLst/>
              <a:cxnLst>
                <a:cxn ang="0">
                  <a:pos x="wd2" y="hd2"/>
                </a:cxn>
                <a:cxn ang="5400000">
                  <a:pos x="wd2" y="hd2"/>
                </a:cxn>
                <a:cxn ang="10800000">
                  <a:pos x="wd2" y="hd2"/>
                </a:cxn>
                <a:cxn ang="16200000">
                  <a:pos x="wd2" y="hd2"/>
                </a:cxn>
              </a:cxnLst>
              <a:rect l="0" t="0" r="r" b="b"/>
              <a:pathLst>
                <a:path w="21600" h="21600" extrusionOk="0">
                  <a:moveTo>
                    <a:pt x="21600" y="18720"/>
                  </a:moveTo>
                  <a:cubicBezTo>
                    <a:pt x="21600" y="18960"/>
                    <a:pt x="21600" y="19440"/>
                    <a:pt x="20640" y="20400"/>
                  </a:cubicBezTo>
                  <a:cubicBezTo>
                    <a:pt x="19920" y="21120"/>
                    <a:pt x="18960" y="21600"/>
                    <a:pt x="18000" y="21600"/>
                  </a:cubicBezTo>
                  <a:cubicBezTo>
                    <a:pt x="3840" y="21600"/>
                    <a:pt x="3840" y="21600"/>
                    <a:pt x="3840" y="21600"/>
                  </a:cubicBezTo>
                  <a:cubicBezTo>
                    <a:pt x="1680" y="21600"/>
                    <a:pt x="0" y="19920"/>
                    <a:pt x="0" y="17760"/>
                  </a:cubicBezTo>
                  <a:cubicBezTo>
                    <a:pt x="240" y="15600"/>
                    <a:pt x="480" y="12960"/>
                    <a:pt x="480" y="10080"/>
                  </a:cubicBezTo>
                  <a:cubicBezTo>
                    <a:pt x="480" y="7920"/>
                    <a:pt x="240" y="5760"/>
                    <a:pt x="0" y="3600"/>
                  </a:cubicBezTo>
                  <a:cubicBezTo>
                    <a:pt x="0" y="3360"/>
                    <a:pt x="0" y="2160"/>
                    <a:pt x="1200" y="960"/>
                  </a:cubicBezTo>
                  <a:cubicBezTo>
                    <a:pt x="1920" y="480"/>
                    <a:pt x="2640" y="0"/>
                    <a:pt x="3840" y="0"/>
                  </a:cubicBezTo>
                </a:path>
              </a:pathLst>
            </a:custGeom>
            <a:noFill/>
            <a:ln w="3175" cap="flat">
              <a:solidFill>
                <a:srgbClr val="FE9E99"/>
              </a:solidFill>
              <a:prstDash val="solid"/>
              <a:miter lim="800000"/>
            </a:ln>
            <a:effectLst/>
          </p:spPr>
          <p:txBody>
            <a:bodyPr wrap="square" lIns="45719" tIns="45719" rIns="45719" bIns="45719" numCol="1" anchor="t">
              <a:noAutofit/>
            </a:bodyPr>
            <a:lstStyle/>
            <a:p>
              <a:endParaRPr/>
            </a:p>
          </p:txBody>
        </p:sp>
        <p:sp>
          <p:nvSpPr>
            <p:cNvPr id="133" name="Freeform 65"/>
            <p:cNvSpPr/>
            <p:nvPr/>
          </p:nvSpPr>
          <p:spPr>
            <a:xfrm>
              <a:off x="2324008" y="3487000"/>
              <a:ext cx="12701" cy="1193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6968"/>
                    <a:pt x="21600" y="15329"/>
                    <a:pt x="21600" y="21600"/>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34" name="Freeform 66"/>
            <p:cNvSpPr/>
            <p:nvPr/>
          </p:nvSpPr>
          <p:spPr>
            <a:xfrm>
              <a:off x="2269362" y="3543873"/>
              <a:ext cx="115573" cy="12701"/>
            </a:xfrm>
            <a:custGeom>
              <a:avLst/>
              <a:gdLst/>
              <a:ahLst/>
              <a:cxnLst>
                <a:cxn ang="0">
                  <a:pos x="wd2" y="hd2"/>
                </a:cxn>
                <a:cxn ang="5400000">
                  <a:pos x="wd2" y="hd2"/>
                </a:cxn>
                <a:cxn ang="10800000">
                  <a:pos x="wd2" y="hd2"/>
                </a:cxn>
                <a:cxn ang="16200000">
                  <a:pos x="wd2" y="hd2"/>
                </a:cxn>
              </a:cxnLst>
              <a:rect l="0" t="0" r="r" b="b"/>
              <a:pathLst>
                <a:path w="21600" h="9600" extrusionOk="0">
                  <a:moveTo>
                    <a:pt x="0" y="0"/>
                  </a:moveTo>
                  <a:cubicBezTo>
                    <a:pt x="6968" y="0"/>
                    <a:pt x="14632" y="21600"/>
                    <a:pt x="21600" y="0"/>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35" name="Freeform 67"/>
            <p:cNvSpPr/>
            <p:nvPr/>
          </p:nvSpPr>
          <p:spPr>
            <a:xfrm>
              <a:off x="3123316" y="1297180"/>
              <a:ext cx="489259" cy="188344"/>
            </a:xfrm>
            <a:custGeom>
              <a:avLst/>
              <a:gdLst/>
              <a:ahLst/>
              <a:cxnLst>
                <a:cxn ang="0">
                  <a:pos x="wd2" y="hd2"/>
                </a:cxn>
                <a:cxn ang="5400000">
                  <a:pos x="wd2" y="hd2"/>
                </a:cxn>
                <a:cxn ang="10800000">
                  <a:pos x="wd2" y="hd2"/>
                </a:cxn>
                <a:cxn ang="16200000">
                  <a:pos x="wd2" y="hd2"/>
                </a:cxn>
              </a:cxnLst>
              <a:rect l="0" t="0" r="r" b="b"/>
              <a:pathLst>
                <a:path w="21600" h="21600" extrusionOk="0">
                  <a:moveTo>
                    <a:pt x="8409" y="21600"/>
                  </a:moveTo>
                  <a:cubicBezTo>
                    <a:pt x="12861" y="14547"/>
                    <a:pt x="17148" y="7053"/>
                    <a:pt x="21600" y="0"/>
                  </a:cubicBezTo>
                  <a:cubicBezTo>
                    <a:pt x="14180" y="2204"/>
                    <a:pt x="7090" y="6612"/>
                    <a:pt x="0" y="11461"/>
                  </a:cubicBezTo>
                  <a:cubicBezTo>
                    <a:pt x="2803" y="14547"/>
                    <a:pt x="5606" y="18073"/>
                    <a:pt x="8409" y="21600"/>
                  </a:cubicBezTo>
                  <a:close/>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36" name="Freeform 68"/>
            <p:cNvSpPr/>
            <p:nvPr/>
          </p:nvSpPr>
          <p:spPr>
            <a:xfrm>
              <a:off x="3362166" y="1301158"/>
              <a:ext cx="246557" cy="43504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055" y="4205"/>
                    <a:pt x="7855" y="8028"/>
                    <a:pt x="0" y="11278"/>
                  </a:cubicBezTo>
                  <a:cubicBezTo>
                    <a:pt x="1964" y="14719"/>
                    <a:pt x="3600" y="18159"/>
                    <a:pt x="5564" y="21600"/>
                  </a:cubicBezTo>
                  <a:cubicBezTo>
                    <a:pt x="11455" y="14336"/>
                    <a:pt x="17673" y="6499"/>
                    <a:pt x="21600" y="0"/>
                  </a:cubicBezTo>
                  <a:close/>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37" name="Freeform 69"/>
            <p:cNvSpPr/>
            <p:nvPr/>
          </p:nvSpPr>
          <p:spPr>
            <a:xfrm>
              <a:off x="3246594" y="1485523"/>
              <a:ext cx="115573" cy="111416"/>
            </a:xfrm>
            <a:custGeom>
              <a:avLst/>
              <a:gdLst/>
              <a:ahLst/>
              <a:cxnLst>
                <a:cxn ang="0">
                  <a:pos x="wd2" y="hd2"/>
                </a:cxn>
                <a:cxn ang="5400000">
                  <a:pos x="wd2" y="hd2"/>
                </a:cxn>
                <a:cxn ang="10800000">
                  <a:pos x="wd2" y="hd2"/>
                </a:cxn>
                <a:cxn ang="16200000">
                  <a:pos x="wd2" y="hd2"/>
                </a:cxn>
              </a:cxnLst>
              <a:rect l="0" t="0" r="r" b="b"/>
              <a:pathLst>
                <a:path w="21600" h="21600" extrusionOk="0">
                  <a:moveTo>
                    <a:pt x="12542" y="0"/>
                  </a:moveTo>
                  <a:cubicBezTo>
                    <a:pt x="8361" y="7448"/>
                    <a:pt x="3484" y="14152"/>
                    <a:pt x="0" y="21600"/>
                  </a:cubicBezTo>
                  <a:cubicBezTo>
                    <a:pt x="6968" y="17876"/>
                    <a:pt x="15329" y="14152"/>
                    <a:pt x="21600" y="8193"/>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38" name="Freeform 70"/>
            <p:cNvSpPr/>
            <p:nvPr/>
          </p:nvSpPr>
          <p:spPr>
            <a:xfrm>
              <a:off x="3232468" y="1212293"/>
              <a:ext cx="331309" cy="22549"/>
            </a:xfrm>
            <a:prstGeom prst="line">
              <a:avLst/>
            </a:pr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39" name="Freeform 72"/>
            <p:cNvSpPr/>
            <p:nvPr/>
          </p:nvSpPr>
          <p:spPr>
            <a:xfrm>
              <a:off x="2093434" y="1535925"/>
              <a:ext cx="481554" cy="496059"/>
            </a:xfrm>
            <a:custGeom>
              <a:avLst/>
              <a:gdLst/>
              <a:ahLst/>
              <a:cxnLst>
                <a:cxn ang="0">
                  <a:pos x="wd2" y="hd2"/>
                </a:cxn>
                <a:cxn ang="5400000">
                  <a:pos x="wd2" y="hd2"/>
                </a:cxn>
                <a:cxn ang="10800000">
                  <a:pos x="wd2" y="hd2"/>
                </a:cxn>
                <a:cxn ang="16200000">
                  <a:pos x="wd2" y="hd2"/>
                </a:cxn>
              </a:cxnLst>
              <a:rect l="0" t="0" r="r" b="b"/>
              <a:pathLst>
                <a:path w="21600" h="21600" extrusionOk="0">
                  <a:moveTo>
                    <a:pt x="21600" y="10716"/>
                  </a:moveTo>
                  <a:cubicBezTo>
                    <a:pt x="21600" y="16744"/>
                    <a:pt x="16744" y="21600"/>
                    <a:pt x="10716" y="21600"/>
                  </a:cubicBezTo>
                  <a:cubicBezTo>
                    <a:pt x="4688" y="21600"/>
                    <a:pt x="0" y="16744"/>
                    <a:pt x="0" y="10716"/>
                  </a:cubicBezTo>
                  <a:cubicBezTo>
                    <a:pt x="0" y="4856"/>
                    <a:pt x="4688" y="0"/>
                    <a:pt x="10716" y="0"/>
                  </a:cubicBezTo>
                  <a:cubicBezTo>
                    <a:pt x="16744" y="0"/>
                    <a:pt x="21600" y="4856"/>
                    <a:pt x="21600" y="10716"/>
                  </a:cubicBezTo>
                  <a:close/>
                  <a:moveTo>
                    <a:pt x="21600" y="10716"/>
                  </a:moveTo>
                  <a:cubicBezTo>
                    <a:pt x="21600" y="10716"/>
                    <a:pt x="21600" y="10716"/>
                    <a:pt x="21600" y="10716"/>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40" name="Freeform 73"/>
            <p:cNvSpPr/>
            <p:nvPr/>
          </p:nvSpPr>
          <p:spPr>
            <a:xfrm>
              <a:off x="2202166" y="1604895"/>
              <a:ext cx="276060" cy="354139"/>
            </a:xfrm>
            <a:custGeom>
              <a:avLst/>
              <a:gdLst/>
              <a:ahLst/>
              <a:cxnLst>
                <a:cxn ang="0">
                  <a:pos x="wd2" y="hd2"/>
                </a:cxn>
                <a:cxn ang="5400000">
                  <a:pos x="wd2" y="hd2"/>
                </a:cxn>
                <a:cxn ang="10800000">
                  <a:pos x="wd2" y="hd2"/>
                </a:cxn>
                <a:cxn ang="16200000">
                  <a:pos x="wd2" y="hd2"/>
                </a:cxn>
              </a:cxnLst>
              <a:rect l="0" t="0" r="r" b="b"/>
              <a:pathLst>
                <a:path w="21107" h="21600" extrusionOk="0">
                  <a:moveTo>
                    <a:pt x="10822" y="1409"/>
                  </a:moveTo>
                  <a:cubicBezTo>
                    <a:pt x="15085" y="1409"/>
                    <a:pt x="18780" y="3287"/>
                    <a:pt x="19349" y="6574"/>
                  </a:cubicBezTo>
                  <a:cubicBezTo>
                    <a:pt x="19917" y="10800"/>
                    <a:pt x="17359" y="15026"/>
                    <a:pt x="12527" y="15026"/>
                  </a:cubicBezTo>
                  <a:cubicBezTo>
                    <a:pt x="12243" y="15026"/>
                    <a:pt x="12243" y="15026"/>
                    <a:pt x="11959" y="15026"/>
                  </a:cubicBezTo>
                  <a:cubicBezTo>
                    <a:pt x="10538" y="15026"/>
                    <a:pt x="9970" y="14322"/>
                    <a:pt x="8833" y="13852"/>
                  </a:cubicBezTo>
                  <a:cubicBezTo>
                    <a:pt x="8264" y="16200"/>
                    <a:pt x="7980" y="20191"/>
                    <a:pt x="5991" y="20191"/>
                  </a:cubicBezTo>
                  <a:cubicBezTo>
                    <a:pt x="5706" y="20191"/>
                    <a:pt x="5706" y="20191"/>
                    <a:pt x="5422" y="20191"/>
                  </a:cubicBezTo>
                  <a:cubicBezTo>
                    <a:pt x="3433" y="19017"/>
                    <a:pt x="6559" y="13383"/>
                    <a:pt x="7127" y="10330"/>
                  </a:cubicBezTo>
                  <a:cubicBezTo>
                    <a:pt x="5991" y="8687"/>
                    <a:pt x="7127" y="5635"/>
                    <a:pt x="9401" y="5635"/>
                  </a:cubicBezTo>
                  <a:cubicBezTo>
                    <a:pt x="9401" y="5635"/>
                    <a:pt x="9685" y="5635"/>
                    <a:pt x="10254" y="5635"/>
                  </a:cubicBezTo>
                  <a:cubicBezTo>
                    <a:pt x="13380" y="6809"/>
                    <a:pt x="7127" y="12443"/>
                    <a:pt x="11391" y="13148"/>
                  </a:cubicBezTo>
                  <a:cubicBezTo>
                    <a:pt x="11675" y="13148"/>
                    <a:pt x="11959" y="13148"/>
                    <a:pt x="11959" y="13148"/>
                  </a:cubicBezTo>
                  <a:cubicBezTo>
                    <a:pt x="15938" y="13148"/>
                    <a:pt x="17643" y="6574"/>
                    <a:pt x="14801" y="4461"/>
                  </a:cubicBezTo>
                  <a:cubicBezTo>
                    <a:pt x="13664" y="3522"/>
                    <a:pt x="12243" y="3052"/>
                    <a:pt x="10822" y="3052"/>
                  </a:cubicBezTo>
                  <a:cubicBezTo>
                    <a:pt x="7412" y="3052"/>
                    <a:pt x="3717" y="5870"/>
                    <a:pt x="4285" y="9157"/>
                  </a:cubicBezTo>
                  <a:cubicBezTo>
                    <a:pt x="4570" y="10330"/>
                    <a:pt x="5991" y="10565"/>
                    <a:pt x="4854" y="12209"/>
                  </a:cubicBezTo>
                  <a:cubicBezTo>
                    <a:pt x="2296" y="11739"/>
                    <a:pt x="1727" y="10096"/>
                    <a:pt x="1727" y="7983"/>
                  </a:cubicBezTo>
                  <a:cubicBezTo>
                    <a:pt x="1727" y="4461"/>
                    <a:pt x="5706" y="1878"/>
                    <a:pt x="9401" y="1409"/>
                  </a:cubicBezTo>
                  <a:cubicBezTo>
                    <a:pt x="9970" y="1409"/>
                    <a:pt x="10254" y="1409"/>
                    <a:pt x="10822" y="1409"/>
                  </a:cubicBezTo>
                  <a:moveTo>
                    <a:pt x="10822" y="0"/>
                  </a:moveTo>
                  <a:cubicBezTo>
                    <a:pt x="10254" y="0"/>
                    <a:pt x="9685" y="0"/>
                    <a:pt x="9117" y="0"/>
                  </a:cubicBezTo>
                  <a:cubicBezTo>
                    <a:pt x="4854" y="470"/>
                    <a:pt x="306" y="3287"/>
                    <a:pt x="22" y="7983"/>
                  </a:cubicBezTo>
                  <a:cubicBezTo>
                    <a:pt x="-262" y="11739"/>
                    <a:pt x="2296" y="13148"/>
                    <a:pt x="4285" y="13617"/>
                  </a:cubicBezTo>
                  <a:cubicBezTo>
                    <a:pt x="3149" y="17139"/>
                    <a:pt x="2012" y="20191"/>
                    <a:pt x="4570" y="21365"/>
                  </a:cubicBezTo>
                  <a:cubicBezTo>
                    <a:pt x="4570" y="21365"/>
                    <a:pt x="4854" y="21365"/>
                    <a:pt x="4854" y="21600"/>
                  </a:cubicBezTo>
                  <a:cubicBezTo>
                    <a:pt x="5138" y="21600"/>
                    <a:pt x="5706" y="21600"/>
                    <a:pt x="5991" y="21600"/>
                  </a:cubicBezTo>
                  <a:cubicBezTo>
                    <a:pt x="8833" y="21600"/>
                    <a:pt x="9685" y="19017"/>
                    <a:pt x="10254" y="16200"/>
                  </a:cubicBezTo>
                  <a:cubicBezTo>
                    <a:pt x="10538" y="16200"/>
                    <a:pt x="11106" y="16435"/>
                    <a:pt x="11959" y="16435"/>
                  </a:cubicBezTo>
                  <a:cubicBezTo>
                    <a:pt x="11959" y="16435"/>
                    <a:pt x="12243" y="16435"/>
                    <a:pt x="12527" y="16435"/>
                  </a:cubicBezTo>
                  <a:cubicBezTo>
                    <a:pt x="14801" y="16435"/>
                    <a:pt x="16791" y="15730"/>
                    <a:pt x="18496" y="14322"/>
                  </a:cubicBezTo>
                  <a:cubicBezTo>
                    <a:pt x="20485" y="12209"/>
                    <a:pt x="21338" y="9391"/>
                    <a:pt x="21054" y="6339"/>
                  </a:cubicBezTo>
                  <a:cubicBezTo>
                    <a:pt x="20201" y="2583"/>
                    <a:pt x="16222" y="0"/>
                    <a:pt x="10822" y="0"/>
                  </a:cubicBezTo>
                  <a:close/>
                  <a:moveTo>
                    <a:pt x="11675" y="11739"/>
                  </a:moveTo>
                  <a:cubicBezTo>
                    <a:pt x="11675" y="11270"/>
                    <a:pt x="11959" y="10330"/>
                    <a:pt x="12243" y="9861"/>
                  </a:cubicBezTo>
                  <a:cubicBezTo>
                    <a:pt x="12812" y="8217"/>
                    <a:pt x="13664" y="5635"/>
                    <a:pt x="11106" y="4461"/>
                  </a:cubicBezTo>
                  <a:cubicBezTo>
                    <a:pt x="11959" y="4696"/>
                    <a:pt x="12812" y="4696"/>
                    <a:pt x="13664" y="5400"/>
                  </a:cubicBezTo>
                  <a:cubicBezTo>
                    <a:pt x="14801" y="6339"/>
                    <a:pt x="14801" y="8452"/>
                    <a:pt x="13949" y="10330"/>
                  </a:cubicBezTo>
                  <a:cubicBezTo>
                    <a:pt x="13664" y="10800"/>
                    <a:pt x="13096" y="11739"/>
                    <a:pt x="11959" y="11739"/>
                  </a:cubicBezTo>
                  <a:cubicBezTo>
                    <a:pt x="11959" y="11739"/>
                    <a:pt x="11959" y="11739"/>
                    <a:pt x="11675" y="11739"/>
                  </a:cubicBezTo>
                  <a:cubicBezTo>
                    <a:pt x="11675" y="11739"/>
                    <a:pt x="11675" y="11739"/>
                    <a:pt x="11675" y="11739"/>
                  </a:cubicBezTo>
                  <a:close/>
                </a:path>
              </a:pathLst>
            </a:custGeom>
            <a:noFill/>
            <a:ln w="3175" cap="flat">
              <a:solidFill>
                <a:srgbClr val="FE9E99"/>
              </a:solidFill>
              <a:prstDash val="solid"/>
              <a:round/>
            </a:ln>
            <a:effectLst/>
          </p:spPr>
          <p:txBody>
            <a:bodyPr wrap="square" lIns="45719" tIns="45719" rIns="45719" bIns="45719" numCol="1" anchor="t">
              <a:noAutofit/>
            </a:bodyPr>
            <a:lstStyle/>
            <a:p>
              <a:endParaRPr/>
            </a:p>
          </p:txBody>
        </p:sp>
        <p:sp>
          <p:nvSpPr>
            <p:cNvPr id="141" name="Freeform 74"/>
            <p:cNvSpPr/>
            <p:nvPr/>
          </p:nvSpPr>
          <p:spPr>
            <a:xfrm>
              <a:off x="1504013" y="1112453"/>
              <a:ext cx="410927" cy="446021"/>
            </a:xfrm>
            <a:custGeom>
              <a:avLst/>
              <a:gdLst/>
              <a:ahLst/>
              <a:cxnLst>
                <a:cxn ang="0">
                  <a:pos x="wd2" y="hd2"/>
                </a:cxn>
                <a:cxn ang="5400000">
                  <a:pos x="wd2" y="hd2"/>
                </a:cxn>
                <a:cxn ang="10800000">
                  <a:pos x="wd2" y="hd2"/>
                </a:cxn>
                <a:cxn ang="16200000">
                  <a:pos x="wd2" y="hd2"/>
                </a:cxn>
              </a:cxnLst>
              <a:rect l="0" t="0" r="r" b="b"/>
              <a:pathLst>
                <a:path w="21600" h="21553" extrusionOk="0">
                  <a:moveTo>
                    <a:pt x="20029" y="8332"/>
                  </a:moveTo>
                  <a:cubicBezTo>
                    <a:pt x="11193" y="139"/>
                    <a:pt x="11193" y="139"/>
                    <a:pt x="11193" y="139"/>
                  </a:cubicBezTo>
                  <a:cubicBezTo>
                    <a:pt x="10996" y="-47"/>
                    <a:pt x="10604" y="-47"/>
                    <a:pt x="10211" y="139"/>
                  </a:cubicBezTo>
                  <a:cubicBezTo>
                    <a:pt x="1178" y="8705"/>
                    <a:pt x="1178" y="8705"/>
                    <a:pt x="1178" y="8705"/>
                  </a:cubicBezTo>
                  <a:cubicBezTo>
                    <a:pt x="393" y="9450"/>
                    <a:pt x="0" y="10381"/>
                    <a:pt x="0" y="11312"/>
                  </a:cubicBezTo>
                  <a:cubicBezTo>
                    <a:pt x="0" y="20994"/>
                    <a:pt x="0" y="20994"/>
                    <a:pt x="0" y="20994"/>
                  </a:cubicBezTo>
                  <a:cubicBezTo>
                    <a:pt x="0" y="21367"/>
                    <a:pt x="196" y="21553"/>
                    <a:pt x="589" y="21553"/>
                  </a:cubicBezTo>
                  <a:cubicBezTo>
                    <a:pt x="5498" y="21553"/>
                    <a:pt x="5498" y="21553"/>
                    <a:pt x="5498" y="21553"/>
                  </a:cubicBezTo>
                  <a:cubicBezTo>
                    <a:pt x="6873" y="21553"/>
                    <a:pt x="8051" y="20436"/>
                    <a:pt x="8051" y="19132"/>
                  </a:cubicBezTo>
                  <a:cubicBezTo>
                    <a:pt x="8051" y="13546"/>
                    <a:pt x="8051" y="13546"/>
                    <a:pt x="8051" y="13546"/>
                  </a:cubicBezTo>
                  <a:cubicBezTo>
                    <a:pt x="8051" y="12429"/>
                    <a:pt x="9033" y="11498"/>
                    <a:pt x="10211" y="11498"/>
                  </a:cubicBezTo>
                  <a:cubicBezTo>
                    <a:pt x="11389" y="11498"/>
                    <a:pt x="11389" y="11498"/>
                    <a:pt x="11389" y="11498"/>
                  </a:cubicBezTo>
                  <a:cubicBezTo>
                    <a:pt x="12567" y="11498"/>
                    <a:pt x="13549" y="12429"/>
                    <a:pt x="13549" y="13546"/>
                  </a:cubicBezTo>
                  <a:cubicBezTo>
                    <a:pt x="13549" y="19319"/>
                    <a:pt x="13549" y="19319"/>
                    <a:pt x="13549" y="19319"/>
                  </a:cubicBezTo>
                  <a:cubicBezTo>
                    <a:pt x="13549" y="20622"/>
                    <a:pt x="14531" y="21553"/>
                    <a:pt x="15709" y="21553"/>
                  </a:cubicBezTo>
                  <a:cubicBezTo>
                    <a:pt x="20815" y="21553"/>
                    <a:pt x="20815" y="21553"/>
                    <a:pt x="20815" y="21553"/>
                  </a:cubicBezTo>
                  <a:cubicBezTo>
                    <a:pt x="21207" y="21553"/>
                    <a:pt x="21600" y="21367"/>
                    <a:pt x="21600" y="20994"/>
                  </a:cubicBezTo>
                  <a:cubicBezTo>
                    <a:pt x="21600" y="11684"/>
                    <a:pt x="21600" y="11684"/>
                    <a:pt x="21600" y="11684"/>
                  </a:cubicBezTo>
                  <a:cubicBezTo>
                    <a:pt x="21600" y="10567"/>
                    <a:pt x="21011" y="9263"/>
                    <a:pt x="20029" y="8332"/>
                  </a:cubicBezTo>
                  <a:close/>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42" name="Freeform 75"/>
            <p:cNvSpPr/>
            <p:nvPr/>
          </p:nvSpPr>
          <p:spPr>
            <a:xfrm>
              <a:off x="1417975" y="957631"/>
              <a:ext cx="579149" cy="305064"/>
            </a:xfrm>
            <a:custGeom>
              <a:avLst/>
              <a:gdLst/>
              <a:ahLst/>
              <a:cxnLst>
                <a:cxn ang="0">
                  <a:pos x="wd2" y="hd2"/>
                </a:cxn>
                <a:cxn ang="5400000">
                  <a:pos x="wd2" y="hd2"/>
                </a:cxn>
                <a:cxn ang="10800000">
                  <a:pos x="wd2" y="hd2"/>
                </a:cxn>
                <a:cxn ang="16200000">
                  <a:pos x="wd2" y="hd2"/>
                </a:cxn>
              </a:cxnLst>
              <a:rect l="0" t="0" r="r" b="b"/>
              <a:pathLst>
                <a:path w="21600" h="21600" extrusionOk="0">
                  <a:moveTo>
                    <a:pt x="0" y="18319"/>
                  </a:moveTo>
                  <a:cubicBezTo>
                    <a:pt x="10870" y="0"/>
                    <a:pt x="10870" y="0"/>
                    <a:pt x="10870" y="0"/>
                  </a:cubicBezTo>
                  <a:cubicBezTo>
                    <a:pt x="21600" y="18319"/>
                    <a:pt x="21600" y="18319"/>
                    <a:pt x="21600" y="18319"/>
                  </a:cubicBezTo>
                  <a:cubicBezTo>
                    <a:pt x="19510" y="21327"/>
                    <a:pt x="19510" y="21327"/>
                    <a:pt x="19510" y="21327"/>
                  </a:cubicBezTo>
                  <a:cubicBezTo>
                    <a:pt x="17001" y="16132"/>
                    <a:pt x="13935" y="10390"/>
                    <a:pt x="10870" y="5742"/>
                  </a:cubicBezTo>
                  <a:cubicBezTo>
                    <a:pt x="7804" y="10390"/>
                    <a:pt x="4738" y="16132"/>
                    <a:pt x="1951" y="21600"/>
                  </a:cubicBezTo>
                  <a:lnTo>
                    <a:pt x="0" y="18319"/>
                  </a:lnTo>
                  <a:close/>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43" name="Freeform 76"/>
            <p:cNvSpPr/>
            <p:nvPr/>
          </p:nvSpPr>
          <p:spPr>
            <a:xfrm>
              <a:off x="1429533" y="2725669"/>
              <a:ext cx="440462" cy="368729"/>
            </a:xfrm>
            <a:custGeom>
              <a:avLst/>
              <a:gdLst/>
              <a:ahLst/>
              <a:cxnLst>
                <a:cxn ang="0">
                  <a:pos x="wd2" y="hd2"/>
                </a:cxn>
                <a:cxn ang="5400000">
                  <a:pos x="wd2" y="hd2"/>
                </a:cxn>
                <a:cxn ang="10800000">
                  <a:pos x="wd2" y="hd2"/>
                </a:cxn>
                <a:cxn ang="16200000">
                  <a:pos x="wd2" y="hd2"/>
                </a:cxn>
              </a:cxnLst>
              <a:rect l="0" t="0" r="r" b="b"/>
              <a:pathLst>
                <a:path w="21600" h="21600" extrusionOk="0">
                  <a:moveTo>
                    <a:pt x="14827" y="2475"/>
                  </a:moveTo>
                  <a:cubicBezTo>
                    <a:pt x="14461" y="1350"/>
                    <a:pt x="14461" y="1350"/>
                    <a:pt x="14461" y="1350"/>
                  </a:cubicBezTo>
                  <a:cubicBezTo>
                    <a:pt x="14095" y="450"/>
                    <a:pt x="13363" y="0"/>
                    <a:pt x="12631" y="0"/>
                  </a:cubicBezTo>
                  <a:cubicBezTo>
                    <a:pt x="8969" y="0"/>
                    <a:pt x="8969" y="0"/>
                    <a:pt x="8969" y="0"/>
                  </a:cubicBezTo>
                  <a:cubicBezTo>
                    <a:pt x="8054" y="0"/>
                    <a:pt x="7322" y="450"/>
                    <a:pt x="7139" y="1350"/>
                  </a:cubicBezTo>
                  <a:cubicBezTo>
                    <a:pt x="6773" y="2475"/>
                    <a:pt x="6773" y="2475"/>
                    <a:pt x="6773" y="2475"/>
                  </a:cubicBezTo>
                  <a:cubicBezTo>
                    <a:pt x="6407" y="3150"/>
                    <a:pt x="5858" y="3600"/>
                    <a:pt x="5125" y="3600"/>
                  </a:cubicBezTo>
                  <a:cubicBezTo>
                    <a:pt x="1831" y="3600"/>
                    <a:pt x="1831" y="3600"/>
                    <a:pt x="1831" y="3600"/>
                  </a:cubicBezTo>
                  <a:cubicBezTo>
                    <a:pt x="732" y="3600"/>
                    <a:pt x="0" y="4725"/>
                    <a:pt x="0" y="6075"/>
                  </a:cubicBezTo>
                  <a:cubicBezTo>
                    <a:pt x="0" y="19125"/>
                    <a:pt x="0" y="19125"/>
                    <a:pt x="0" y="19125"/>
                  </a:cubicBezTo>
                  <a:cubicBezTo>
                    <a:pt x="0" y="20475"/>
                    <a:pt x="732" y="21600"/>
                    <a:pt x="1831" y="21600"/>
                  </a:cubicBezTo>
                  <a:cubicBezTo>
                    <a:pt x="19769" y="21600"/>
                    <a:pt x="19769" y="21600"/>
                    <a:pt x="19769" y="21600"/>
                  </a:cubicBezTo>
                  <a:cubicBezTo>
                    <a:pt x="20685" y="21600"/>
                    <a:pt x="21600" y="20475"/>
                    <a:pt x="21600" y="19125"/>
                  </a:cubicBezTo>
                  <a:cubicBezTo>
                    <a:pt x="21600" y="6075"/>
                    <a:pt x="21600" y="6075"/>
                    <a:pt x="21600" y="6075"/>
                  </a:cubicBezTo>
                  <a:cubicBezTo>
                    <a:pt x="21600" y="4725"/>
                    <a:pt x="20685" y="3600"/>
                    <a:pt x="19769" y="3600"/>
                  </a:cubicBezTo>
                  <a:cubicBezTo>
                    <a:pt x="16292" y="3600"/>
                    <a:pt x="16292" y="3600"/>
                    <a:pt x="16292" y="3600"/>
                  </a:cubicBezTo>
                  <a:cubicBezTo>
                    <a:pt x="15742" y="3600"/>
                    <a:pt x="15193" y="3150"/>
                    <a:pt x="14827" y="2475"/>
                  </a:cubicBezTo>
                  <a:close/>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44" name="Oval 77"/>
            <p:cNvSpPr/>
            <p:nvPr/>
          </p:nvSpPr>
          <p:spPr>
            <a:xfrm>
              <a:off x="1545106" y="2841063"/>
              <a:ext cx="205463" cy="210893"/>
            </a:xfrm>
            <a:prstGeom prst="ellipse">
              <a:avLst/>
            </a:pr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45" name="Freeform 78"/>
            <p:cNvSpPr/>
            <p:nvPr/>
          </p:nvSpPr>
          <p:spPr>
            <a:xfrm>
              <a:off x="1496309" y="2780332"/>
              <a:ext cx="283795" cy="12701"/>
            </a:xfrm>
            <a:custGeom>
              <a:avLst/>
              <a:gdLst/>
              <a:ahLst/>
              <a:cxnLst>
                <a:cxn ang="0">
                  <a:pos x="wd2" y="hd2"/>
                </a:cxn>
                <a:cxn ang="5400000">
                  <a:pos x="wd2" y="hd2"/>
                </a:cxn>
                <a:cxn ang="10800000">
                  <a:pos x="wd2" y="hd2"/>
                </a:cxn>
                <a:cxn ang="16200000">
                  <a:pos x="wd2" y="hd2"/>
                </a:cxn>
              </a:cxnLst>
              <a:rect l="0" t="0" r="r" b="b"/>
              <a:pathLst>
                <a:path w="21600" h="6235" extrusionOk="0">
                  <a:moveTo>
                    <a:pt x="0" y="3118"/>
                  </a:moveTo>
                  <a:cubicBezTo>
                    <a:pt x="7105" y="-7682"/>
                    <a:pt x="14495" y="13918"/>
                    <a:pt x="21600" y="3118"/>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46" name="Freeform 79"/>
            <p:cNvSpPr/>
            <p:nvPr/>
          </p:nvSpPr>
          <p:spPr>
            <a:xfrm>
              <a:off x="1475416" y="2744780"/>
              <a:ext cx="44259" cy="37925"/>
            </a:xfrm>
            <a:custGeom>
              <a:avLst/>
              <a:gdLst/>
              <a:ahLst/>
              <a:cxnLst>
                <a:cxn ang="0">
                  <a:pos x="wd2" y="hd2"/>
                </a:cxn>
                <a:cxn ang="5400000">
                  <a:pos x="wd2" y="hd2"/>
                </a:cxn>
                <a:cxn ang="10800000">
                  <a:pos x="wd2" y="hd2"/>
                </a:cxn>
                <a:cxn ang="16200000">
                  <a:pos x="wd2" y="hd2"/>
                </a:cxn>
              </a:cxnLst>
              <a:rect l="0" t="0" r="r" b="b"/>
              <a:pathLst>
                <a:path w="19590" h="19299" extrusionOk="0">
                  <a:moveTo>
                    <a:pt x="1247" y="19299"/>
                  </a:moveTo>
                  <a:cubicBezTo>
                    <a:pt x="-415" y="15372"/>
                    <a:pt x="-415" y="9481"/>
                    <a:pt x="1247" y="5554"/>
                  </a:cubicBezTo>
                  <a:cubicBezTo>
                    <a:pt x="2908" y="1626"/>
                    <a:pt x="9554" y="-2301"/>
                    <a:pt x="14539" y="1626"/>
                  </a:cubicBezTo>
                  <a:cubicBezTo>
                    <a:pt x="19523" y="3590"/>
                    <a:pt x="21185" y="11444"/>
                    <a:pt x="17862" y="17335"/>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47" name="Freeform 80"/>
            <p:cNvSpPr/>
            <p:nvPr/>
          </p:nvSpPr>
          <p:spPr>
            <a:xfrm>
              <a:off x="1597056" y="2894282"/>
              <a:ext cx="107739" cy="110577"/>
            </a:xfrm>
            <a:custGeom>
              <a:avLst/>
              <a:gdLst/>
              <a:ahLst/>
              <a:cxnLst>
                <a:cxn ang="0">
                  <a:pos x="wd2" y="hd2"/>
                </a:cxn>
                <a:cxn ang="5400000">
                  <a:pos x="wd2" y="hd2"/>
                </a:cxn>
                <a:cxn ang="10800000">
                  <a:pos x="wd2" y="hd2"/>
                </a:cxn>
                <a:cxn ang="16200000">
                  <a:pos x="wd2" y="hd2"/>
                </a:cxn>
              </a:cxnLst>
              <a:rect l="0" t="0" r="r" b="b"/>
              <a:pathLst>
                <a:path w="20136" h="17829" extrusionOk="0">
                  <a:moveTo>
                    <a:pt x="18921" y="4385"/>
                  </a:moveTo>
                  <a:cubicBezTo>
                    <a:pt x="21011" y="7470"/>
                    <a:pt x="20314" y="11790"/>
                    <a:pt x="17527" y="14876"/>
                  </a:cubicBezTo>
                  <a:cubicBezTo>
                    <a:pt x="14740" y="17345"/>
                    <a:pt x="9863" y="18579"/>
                    <a:pt x="5682" y="17345"/>
                  </a:cubicBezTo>
                  <a:cubicBezTo>
                    <a:pt x="2198" y="15493"/>
                    <a:pt x="-589" y="11790"/>
                    <a:pt x="108" y="8088"/>
                  </a:cubicBezTo>
                  <a:cubicBezTo>
                    <a:pt x="805" y="-552"/>
                    <a:pt x="14043" y="-3021"/>
                    <a:pt x="18921" y="4385"/>
                  </a:cubicBezTo>
                  <a:close/>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48" name="Freeform 81"/>
            <p:cNvSpPr/>
            <p:nvPr/>
          </p:nvSpPr>
          <p:spPr>
            <a:xfrm>
              <a:off x="1491885" y="2794639"/>
              <a:ext cx="12701" cy="28516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7589"/>
                    <a:pt x="0" y="14303"/>
                    <a:pt x="0" y="21600"/>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49" name="Freeform 82"/>
            <p:cNvSpPr/>
            <p:nvPr/>
          </p:nvSpPr>
          <p:spPr>
            <a:xfrm>
              <a:off x="1794941" y="2790662"/>
              <a:ext cx="12701" cy="2931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0" y="7389"/>
                    <a:pt x="0" y="14211"/>
                    <a:pt x="0" y="21600"/>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50" name="Oval 83"/>
            <p:cNvSpPr/>
            <p:nvPr/>
          </p:nvSpPr>
          <p:spPr>
            <a:xfrm>
              <a:off x="1000630" y="1115468"/>
              <a:ext cx="59071" cy="62339"/>
            </a:xfrm>
            <a:prstGeom prst="ellipse">
              <a:avLst/>
            </a:prstGeom>
            <a:noFill/>
            <a:ln w="3175" cap="flat">
              <a:solidFill>
                <a:srgbClr val="FE9E99"/>
              </a:solidFill>
              <a:prstDash val="solid"/>
              <a:miter lim="800000"/>
            </a:ln>
            <a:effectLst/>
          </p:spPr>
          <p:txBody>
            <a:bodyPr wrap="square" lIns="45719" tIns="45719" rIns="45719" bIns="45719" numCol="1" anchor="t">
              <a:noAutofit/>
            </a:bodyPr>
            <a:lstStyle/>
            <a:p>
              <a:endParaRPr/>
            </a:p>
          </p:txBody>
        </p:sp>
        <p:sp>
          <p:nvSpPr>
            <p:cNvPr id="151" name="Freeform 84"/>
            <p:cNvSpPr/>
            <p:nvPr/>
          </p:nvSpPr>
          <p:spPr>
            <a:xfrm>
              <a:off x="914592" y="1023950"/>
              <a:ext cx="373686" cy="384645"/>
            </a:xfrm>
            <a:custGeom>
              <a:avLst/>
              <a:gdLst/>
              <a:ahLst/>
              <a:cxnLst>
                <a:cxn ang="0">
                  <a:pos x="wd2" y="hd2"/>
                </a:cxn>
                <a:cxn ang="5400000">
                  <a:pos x="wd2" y="hd2"/>
                </a:cxn>
                <a:cxn ang="10800000">
                  <a:pos x="wd2" y="hd2"/>
                </a:cxn>
                <a:cxn ang="16200000">
                  <a:pos x="wd2" y="hd2"/>
                </a:cxn>
              </a:cxnLst>
              <a:rect l="0" t="0" r="r" b="b"/>
              <a:pathLst>
                <a:path w="21600" h="21600" extrusionOk="0">
                  <a:moveTo>
                    <a:pt x="19656" y="0"/>
                  </a:moveTo>
                  <a:cubicBezTo>
                    <a:pt x="1728" y="0"/>
                    <a:pt x="1728" y="0"/>
                    <a:pt x="1728" y="0"/>
                  </a:cubicBezTo>
                  <a:cubicBezTo>
                    <a:pt x="864" y="0"/>
                    <a:pt x="0" y="864"/>
                    <a:pt x="0" y="1728"/>
                  </a:cubicBezTo>
                  <a:cubicBezTo>
                    <a:pt x="0" y="19656"/>
                    <a:pt x="0" y="19656"/>
                    <a:pt x="0" y="19656"/>
                  </a:cubicBezTo>
                  <a:cubicBezTo>
                    <a:pt x="0" y="20736"/>
                    <a:pt x="864" y="21600"/>
                    <a:pt x="1728" y="21600"/>
                  </a:cubicBezTo>
                  <a:cubicBezTo>
                    <a:pt x="19656" y="21600"/>
                    <a:pt x="19656" y="21600"/>
                    <a:pt x="19656" y="21600"/>
                  </a:cubicBezTo>
                  <a:cubicBezTo>
                    <a:pt x="20736" y="21600"/>
                    <a:pt x="21600" y="20736"/>
                    <a:pt x="21600" y="19656"/>
                  </a:cubicBezTo>
                  <a:cubicBezTo>
                    <a:pt x="21600" y="1728"/>
                    <a:pt x="21600" y="1728"/>
                    <a:pt x="21600" y="1728"/>
                  </a:cubicBezTo>
                  <a:cubicBezTo>
                    <a:pt x="21600" y="864"/>
                    <a:pt x="20736" y="0"/>
                    <a:pt x="19656" y="0"/>
                  </a:cubicBezTo>
                  <a:close/>
                  <a:moveTo>
                    <a:pt x="17928" y="4320"/>
                  </a:moveTo>
                  <a:cubicBezTo>
                    <a:pt x="17928" y="9504"/>
                    <a:pt x="17928" y="9504"/>
                    <a:pt x="17928" y="9504"/>
                  </a:cubicBezTo>
                  <a:cubicBezTo>
                    <a:pt x="16632" y="8208"/>
                    <a:pt x="16632" y="8208"/>
                    <a:pt x="16632" y="8208"/>
                  </a:cubicBezTo>
                  <a:cubicBezTo>
                    <a:pt x="16200" y="7776"/>
                    <a:pt x="15768" y="7776"/>
                    <a:pt x="15336" y="8208"/>
                  </a:cubicBezTo>
                  <a:cubicBezTo>
                    <a:pt x="11880" y="11664"/>
                    <a:pt x="11880" y="11664"/>
                    <a:pt x="11880" y="11664"/>
                  </a:cubicBezTo>
                  <a:cubicBezTo>
                    <a:pt x="11880" y="11664"/>
                    <a:pt x="11664" y="11664"/>
                    <a:pt x="11664" y="11664"/>
                  </a:cubicBezTo>
                  <a:cubicBezTo>
                    <a:pt x="10368" y="10152"/>
                    <a:pt x="10368" y="10152"/>
                    <a:pt x="10368" y="10152"/>
                  </a:cubicBezTo>
                  <a:cubicBezTo>
                    <a:pt x="9936" y="9936"/>
                    <a:pt x="9504" y="9936"/>
                    <a:pt x="9072" y="10152"/>
                  </a:cubicBezTo>
                  <a:cubicBezTo>
                    <a:pt x="3024" y="17064"/>
                    <a:pt x="3024" y="17064"/>
                    <a:pt x="3024" y="17064"/>
                  </a:cubicBezTo>
                  <a:cubicBezTo>
                    <a:pt x="3024" y="4104"/>
                    <a:pt x="3024" y="4104"/>
                    <a:pt x="3024" y="4104"/>
                  </a:cubicBezTo>
                  <a:cubicBezTo>
                    <a:pt x="3024" y="3672"/>
                    <a:pt x="3456" y="3024"/>
                    <a:pt x="4104" y="3024"/>
                  </a:cubicBezTo>
                  <a:cubicBezTo>
                    <a:pt x="16632" y="3024"/>
                    <a:pt x="16632" y="3024"/>
                    <a:pt x="16632" y="3024"/>
                  </a:cubicBezTo>
                  <a:cubicBezTo>
                    <a:pt x="17280" y="3024"/>
                    <a:pt x="17928" y="3672"/>
                    <a:pt x="17928" y="4320"/>
                  </a:cubicBezTo>
                  <a:close/>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52" name="Freeform 85"/>
            <p:cNvSpPr/>
            <p:nvPr/>
          </p:nvSpPr>
          <p:spPr>
            <a:xfrm>
              <a:off x="1149590" y="1273306"/>
              <a:ext cx="48798" cy="702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985" y="6000"/>
                    <a:pt x="16615" y="15600"/>
                    <a:pt x="21600" y="21600"/>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53" name="Freeform 86"/>
            <p:cNvSpPr/>
            <p:nvPr/>
          </p:nvSpPr>
          <p:spPr>
            <a:xfrm>
              <a:off x="656479" y="1100878"/>
              <a:ext cx="399369" cy="435048"/>
            </a:xfrm>
            <a:custGeom>
              <a:avLst/>
              <a:gdLst/>
              <a:ahLst/>
              <a:cxnLst>
                <a:cxn ang="0">
                  <a:pos x="wd2" y="hd2"/>
                </a:cxn>
                <a:cxn ang="5400000">
                  <a:pos x="wd2" y="hd2"/>
                </a:cxn>
                <a:cxn ang="10800000">
                  <a:pos x="wd2" y="hd2"/>
                </a:cxn>
                <a:cxn ang="16200000">
                  <a:pos x="wd2" y="hd2"/>
                </a:cxn>
              </a:cxnLst>
              <a:rect l="0" t="0" r="r" b="b"/>
              <a:pathLst>
                <a:path w="21600" h="21600" extrusionOk="0">
                  <a:moveTo>
                    <a:pt x="13929" y="956"/>
                  </a:moveTo>
                  <a:cubicBezTo>
                    <a:pt x="13323" y="573"/>
                    <a:pt x="12920" y="382"/>
                    <a:pt x="12314" y="0"/>
                  </a:cubicBezTo>
                  <a:cubicBezTo>
                    <a:pt x="9690" y="1912"/>
                    <a:pt x="2624" y="7837"/>
                    <a:pt x="0" y="9940"/>
                  </a:cubicBezTo>
                  <a:cubicBezTo>
                    <a:pt x="4037" y="14336"/>
                    <a:pt x="9084" y="17968"/>
                    <a:pt x="14131" y="21600"/>
                  </a:cubicBezTo>
                  <a:cubicBezTo>
                    <a:pt x="16957" y="19880"/>
                    <a:pt x="19379" y="17777"/>
                    <a:pt x="21600" y="15292"/>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54" name="Freeform 87"/>
            <p:cNvSpPr/>
            <p:nvPr/>
          </p:nvSpPr>
          <p:spPr>
            <a:xfrm>
              <a:off x="738665" y="1161891"/>
              <a:ext cx="238852" cy="301084"/>
            </a:xfrm>
            <a:custGeom>
              <a:avLst/>
              <a:gdLst/>
              <a:ahLst/>
              <a:cxnLst>
                <a:cxn ang="0">
                  <a:pos x="wd2" y="hd2"/>
                </a:cxn>
                <a:cxn ang="5400000">
                  <a:pos x="wd2" y="hd2"/>
                </a:cxn>
                <a:cxn ang="10800000">
                  <a:pos x="wd2" y="hd2"/>
                </a:cxn>
                <a:cxn ang="16200000">
                  <a:pos x="wd2" y="hd2"/>
                </a:cxn>
              </a:cxnLst>
              <a:rect l="0" t="0" r="r" b="b"/>
              <a:pathLst>
                <a:path w="21600" h="21600" extrusionOk="0">
                  <a:moveTo>
                    <a:pt x="15910" y="1713"/>
                  </a:moveTo>
                  <a:lnTo>
                    <a:pt x="13587" y="0"/>
                  </a:lnTo>
                  <a:lnTo>
                    <a:pt x="0" y="9420"/>
                  </a:lnTo>
                  <a:lnTo>
                    <a:pt x="15910" y="21600"/>
                  </a:lnTo>
                  <a:lnTo>
                    <a:pt x="21600" y="17699"/>
                  </a:ln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55" name="Oval 88"/>
            <p:cNvSpPr/>
            <p:nvPr/>
          </p:nvSpPr>
          <p:spPr>
            <a:xfrm>
              <a:off x="944128" y="2998899"/>
              <a:ext cx="283794" cy="291801"/>
            </a:xfrm>
            <a:prstGeom prst="ellipse">
              <a:avLst/>
            </a:prstGeom>
            <a:noFill/>
            <a:ln w="3175" cap="flat">
              <a:solidFill>
                <a:srgbClr val="FE9E99"/>
              </a:solidFill>
              <a:prstDash val="solid"/>
              <a:miter lim="800000"/>
            </a:ln>
            <a:effectLst/>
          </p:spPr>
          <p:txBody>
            <a:bodyPr wrap="square" lIns="45719" tIns="45719" rIns="45719" bIns="45719" numCol="1" anchor="t">
              <a:noAutofit/>
            </a:bodyPr>
            <a:lstStyle/>
            <a:p>
              <a:endParaRPr/>
            </a:p>
          </p:txBody>
        </p:sp>
        <p:sp>
          <p:nvSpPr>
            <p:cNvPr id="156" name="Freeform 90"/>
            <p:cNvSpPr/>
            <p:nvPr/>
          </p:nvSpPr>
          <p:spPr>
            <a:xfrm>
              <a:off x="814428" y="1612853"/>
              <a:ext cx="432757" cy="473512"/>
            </a:xfrm>
            <a:custGeom>
              <a:avLst/>
              <a:gdLst/>
              <a:ahLst/>
              <a:cxnLst>
                <a:cxn ang="0">
                  <a:pos x="wd2" y="hd2"/>
                </a:cxn>
                <a:cxn ang="5400000">
                  <a:pos x="wd2" y="hd2"/>
                </a:cxn>
                <a:cxn ang="10800000">
                  <a:pos x="wd2" y="hd2"/>
                </a:cxn>
                <a:cxn ang="16200000">
                  <a:pos x="wd2" y="hd2"/>
                </a:cxn>
              </a:cxnLst>
              <a:rect l="0" t="0" r="r" b="b"/>
              <a:pathLst>
                <a:path w="21600" h="21600" extrusionOk="0">
                  <a:moveTo>
                    <a:pt x="9869" y="21600"/>
                  </a:moveTo>
                  <a:cubicBezTo>
                    <a:pt x="9683" y="21600"/>
                    <a:pt x="9310" y="21424"/>
                    <a:pt x="9124" y="21424"/>
                  </a:cubicBezTo>
                  <a:cubicBezTo>
                    <a:pt x="8193" y="21073"/>
                    <a:pt x="7821" y="20371"/>
                    <a:pt x="7821" y="19493"/>
                  </a:cubicBezTo>
                  <a:cubicBezTo>
                    <a:pt x="7821" y="19493"/>
                    <a:pt x="7821" y="18088"/>
                    <a:pt x="7821" y="17034"/>
                  </a:cubicBezTo>
                  <a:cubicBezTo>
                    <a:pt x="7821" y="16683"/>
                    <a:pt x="7448" y="16507"/>
                    <a:pt x="7076" y="16507"/>
                  </a:cubicBezTo>
                  <a:cubicBezTo>
                    <a:pt x="6517" y="16332"/>
                    <a:pt x="5959" y="16332"/>
                    <a:pt x="5772" y="16156"/>
                  </a:cubicBezTo>
                  <a:cubicBezTo>
                    <a:pt x="5028" y="15980"/>
                    <a:pt x="4097" y="15805"/>
                    <a:pt x="3352" y="15278"/>
                  </a:cubicBezTo>
                  <a:cubicBezTo>
                    <a:pt x="1862" y="14400"/>
                    <a:pt x="745" y="12995"/>
                    <a:pt x="372" y="11415"/>
                  </a:cubicBezTo>
                  <a:cubicBezTo>
                    <a:pt x="0" y="10712"/>
                    <a:pt x="0" y="10010"/>
                    <a:pt x="0" y="9307"/>
                  </a:cubicBezTo>
                  <a:cubicBezTo>
                    <a:pt x="0" y="7024"/>
                    <a:pt x="0" y="7024"/>
                    <a:pt x="0" y="7024"/>
                  </a:cubicBezTo>
                  <a:cubicBezTo>
                    <a:pt x="0" y="3161"/>
                    <a:pt x="3352" y="0"/>
                    <a:pt x="7448" y="0"/>
                  </a:cubicBezTo>
                  <a:cubicBezTo>
                    <a:pt x="14152" y="0"/>
                    <a:pt x="14152" y="0"/>
                    <a:pt x="14152" y="0"/>
                  </a:cubicBezTo>
                  <a:cubicBezTo>
                    <a:pt x="18248" y="0"/>
                    <a:pt x="21600" y="3161"/>
                    <a:pt x="21600" y="7024"/>
                  </a:cubicBezTo>
                  <a:cubicBezTo>
                    <a:pt x="21600" y="9307"/>
                    <a:pt x="21600" y="9307"/>
                    <a:pt x="21600" y="9307"/>
                  </a:cubicBezTo>
                  <a:cubicBezTo>
                    <a:pt x="21228" y="15805"/>
                    <a:pt x="12476" y="20371"/>
                    <a:pt x="11172" y="21073"/>
                  </a:cubicBezTo>
                  <a:cubicBezTo>
                    <a:pt x="10800" y="21424"/>
                    <a:pt x="10428" y="21600"/>
                    <a:pt x="9869" y="21600"/>
                  </a:cubicBezTo>
                  <a:close/>
                </a:path>
              </a:pathLst>
            </a:custGeom>
            <a:noFill/>
            <a:ln w="3175" cap="flat">
              <a:solidFill>
                <a:srgbClr val="FE9E99"/>
              </a:solidFill>
              <a:prstDash val="solid"/>
              <a:miter lim="800000"/>
            </a:ln>
            <a:effectLst/>
          </p:spPr>
          <p:txBody>
            <a:bodyPr wrap="square" lIns="45719" tIns="45719" rIns="45719" bIns="45719" numCol="1" anchor="t">
              <a:noAutofit/>
            </a:bodyPr>
            <a:lstStyle/>
            <a:p>
              <a:endParaRPr/>
            </a:p>
          </p:txBody>
        </p:sp>
        <p:sp>
          <p:nvSpPr>
            <p:cNvPr id="157" name="Freeform 91"/>
            <p:cNvSpPr/>
            <p:nvPr/>
          </p:nvSpPr>
          <p:spPr>
            <a:xfrm>
              <a:off x="869648" y="1673866"/>
              <a:ext cx="317183" cy="343528"/>
            </a:xfrm>
            <a:custGeom>
              <a:avLst/>
              <a:gdLst/>
              <a:ahLst/>
              <a:cxnLst>
                <a:cxn ang="0">
                  <a:pos x="wd2" y="hd2"/>
                </a:cxn>
                <a:cxn ang="5400000">
                  <a:pos x="wd2" y="hd2"/>
                </a:cxn>
                <a:cxn ang="10800000">
                  <a:pos x="wd2" y="hd2"/>
                </a:cxn>
                <a:cxn ang="16200000">
                  <a:pos x="wd2" y="hd2"/>
                </a:cxn>
              </a:cxnLst>
              <a:rect l="0" t="0" r="r" b="b"/>
              <a:pathLst>
                <a:path w="21600" h="21600" extrusionOk="0">
                  <a:moveTo>
                    <a:pt x="9911" y="17474"/>
                  </a:moveTo>
                  <a:cubicBezTo>
                    <a:pt x="9911" y="16503"/>
                    <a:pt x="9148" y="15533"/>
                    <a:pt x="8132" y="15290"/>
                  </a:cubicBezTo>
                  <a:cubicBezTo>
                    <a:pt x="7115" y="15047"/>
                    <a:pt x="5845" y="14804"/>
                    <a:pt x="5336" y="14804"/>
                  </a:cubicBezTo>
                  <a:cubicBezTo>
                    <a:pt x="3049" y="14076"/>
                    <a:pt x="1271" y="12620"/>
                    <a:pt x="508" y="10436"/>
                  </a:cubicBezTo>
                  <a:cubicBezTo>
                    <a:pt x="254" y="9951"/>
                    <a:pt x="0" y="9222"/>
                    <a:pt x="0" y="8494"/>
                  </a:cubicBezTo>
                  <a:cubicBezTo>
                    <a:pt x="0" y="6553"/>
                    <a:pt x="0" y="6553"/>
                    <a:pt x="0" y="6553"/>
                  </a:cubicBezTo>
                  <a:cubicBezTo>
                    <a:pt x="0" y="2912"/>
                    <a:pt x="3304" y="0"/>
                    <a:pt x="7624" y="0"/>
                  </a:cubicBezTo>
                  <a:cubicBezTo>
                    <a:pt x="14231" y="0"/>
                    <a:pt x="14231" y="0"/>
                    <a:pt x="14231" y="0"/>
                  </a:cubicBezTo>
                  <a:cubicBezTo>
                    <a:pt x="18296" y="0"/>
                    <a:pt x="21600" y="2912"/>
                    <a:pt x="21600" y="6553"/>
                  </a:cubicBezTo>
                  <a:cubicBezTo>
                    <a:pt x="21600" y="8494"/>
                    <a:pt x="21600" y="8494"/>
                    <a:pt x="21600" y="8494"/>
                  </a:cubicBezTo>
                  <a:cubicBezTo>
                    <a:pt x="21346" y="12620"/>
                    <a:pt x="18551" y="16261"/>
                    <a:pt x="15501" y="18688"/>
                  </a:cubicBezTo>
                  <a:cubicBezTo>
                    <a:pt x="14231" y="19658"/>
                    <a:pt x="11435" y="21357"/>
                    <a:pt x="10419" y="21600"/>
                  </a:cubicBezTo>
                  <a:cubicBezTo>
                    <a:pt x="10165" y="21600"/>
                    <a:pt x="10165" y="19416"/>
                    <a:pt x="9911" y="17474"/>
                  </a:cubicBezTo>
                  <a:close/>
                </a:path>
              </a:pathLst>
            </a:custGeom>
            <a:noFill/>
            <a:ln w="3175" cap="flat">
              <a:solidFill>
                <a:srgbClr val="FE9E99"/>
              </a:solidFill>
              <a:prstDash val="solid"/>
              <a:miter lim="800000"/>
            </a:ln>
            <a:effectLst/>
          </p:spPr>
          <p:txBody>
            <a:bodyPr wrap="square" lIns="45719" tIns="45719" rIns="45719" bIns="45719" numCol="1" anchor="t">
              <a:noAutofit/>
            </a:bodyPr>
            <a:lstStyle/>
            <a:p>
              <a:endParaRPr/>
            </a:p>
          </p:txBody>
        </p:sp>
        <p:sp>
          <p:nvSpPr>
            <p:cNvPr id="158" name="Freeform 92"/>
            <p:cNvSpPr/>
            <p:nvPr/>
          </p:nvSpPr>
          <p:spPr>
            <a:xfrm>
              <a:off x="955685" y="1756381"/>
              <a:ext cx="145108"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200" y="10800"/>
                    <a:pt x="14400" y="0"/>
                    <a:pt x="21600" y="0"/>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59" name="Freeform 93"/>
            <p:cNvSpPr/>
            <p:nvPr/>
          </p:nvSpPr>
          <p:spPr>
            <a:xfrm>
              <a:off x="959537" y="1825352"/>
              <a:ext cx="137404"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005" y="10800"/>
                    <a:pt x="14595" y="0"/>
                    <a:pt x="21600" y="0"/>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60" name="Freeform 99"/>
            <p:cNvSpPr/>
            <p:nvPr/>
          </p:nvSpPr>
          <p:spPr>
            <a:xfrm>
              <a:off x="2042069" y="2305213"/>
              <a:ext cx="364697" cy="427089"/>
            </a:xfrm>
            <a:custGeom>
              <a:avLst/>
              <a:gdLst/>
              <a:ahLst/>
              <a:cxnLst>
                <a:cxn ang="0">
                  <a:pos x="wd2" y="hd2"/>
                </a:cxn>
                <a:cxn ang="5400000">
                  <a:pos x="wd2" y="hd2"/>
                </a:cxn>
                <a:cxn ang="10800000">
                  <a:pos x="wd2" y="hd2"/>
                </a:cxn>
                <a:cxn ang="16200000">
                  <a:pos x="wd2" y="hd2"/>
                </a:cxn>
              </a:cxnLst>
              <a:rect l="0" t="0" r="r" b="b"/>
              <a:pathLst>
                <a:path w="21600" h="21600" extrusionOk="0">
                  <a:moveTo>
                    <a:pt x="7714" y="1168"/>
                  </a:moveTo>
                  <a:cubicBezTo>
                    <a:pt x="8155" y="1168"/>
                    <a:pt x="8596" y="1362"/>
                    <a:pt x="9037" y="1557"/>
                  </a:cubicBezTo>
                  <a:cubicBezTo>
                    <a:pt x="9037" y="1557"/>
                    <a:pt x="11682" y="3892"/>
                    <a:pt x="13224" y="5254"/>
                  </a:cubicBezTo>
                  <a:cubicBezTo>
                    <a:pt x="14106" y="6227"/>
                    <a:pt x="14988" y="7395"/>
                    <a:pt x="13665" y="8173"/>
                  </a:cubicBezTo>
                  <a:cubicBezTo>
                    <a:pt x="13445" y="8368"/>
                    <a:pt x="13224" y="8562"/>
                    <a:pt x="12784" y="8562"/>
                  </a:cubicBezTo>
                  <a:cubicBezTo>
                    <a:pt x="11902" y="8562"/>
                    <a:pt x="11241" y="7978"/>
                    <a:pt x="10580" y="7589"/>
                  </a:cubicBezTo>
                  <a:cubicBezTo>
                    <a:pt x="10580" y="7395"/>
                    <a:pt x="10359" y="7395"/>
                    <a:pt x="10139" y="7395"/>
                  </a:cubicBezTo>
                  <a:cubicBezTo>
                    <a:pt x="9918" y="7395"/>
                    <a:pt x="9478" y="7589"/>
                    <a:pt x="9478" y="7978"/>
                  </a:cubicBezTo>
                  <a:cubicBezTo>
                    <a:pt x="9478" y="14789"/>
                    <a:pt x="9478" y="14789"/>
                    <a:pt x="9478" y="14789"/>
                  </a:cubicBezTo>
                  <a:cubicBezTo>
                    <a:pt x="9478" y="16151"/>
                    <a:pt x="10800" y="17319"/>
                    <a:pt x="12343" y="17319"/>
                  </a:cubicBezTo>
                  <a:cubicBezTo>
                    <a:pt x="18955" y="17319"/>
                    <a:pt x="18955" y="17319"/>
                    <a:pt x="18955" y="17319"/>
                  </a:cubicBezTo>
                  <a:cubicBezTo>
                    <a:pt x="19616" y="17319"/>
                    <a:pt x="20278" y="17708"/>
                    <a:pt x="20278" y="18292"/>
                  </a:cubicBezTo>
                  <a:cubicBezTo>
                    <a:pt x="20278" y="19459"/>
                    <a:pt x="20278" y="19459"/>
                    <a:pt x="20278" y="19459"/>
                  </a:cubicBezTo>
                  <a:cubicBezTo>
                    <a:pt x="20278" y="19849"/>
                    <a:pt x="19616" y="20432"/>
                    <a:pt x="19176" y="20432"/>
                  </a:cubicBezTo>
                  <a:cubicBezTo>
                    <a:pt x="11241" y="20432"/>
                    <a:pt x="11241" y="20432"/>
                    <a:pt x="11241" y="20432"/>
                  </a:cubicBezTo>
                  <a:cubicBezTo>
                    <a:pt x="8376" y="20432"/>
                    <a:pt x="6171" y="18292"/>
                    <a:pt x="6171" y="15957"/>
                  </a:cubicBezTo>
                  <a:cubicBezTo>
                    <a:pt x="6171" y="7589"/>
                    <a:pt x="6171" y="7589"/>
                    <a:pt x="6171" y="7589"/>
                  </a:cubicBezTo>
                  <a:cubicBezTo>
                    <a:pt x="6171" y="7200"/>
                    <a:pt x="5731" y="7005"/>
                    <a:pt x="5510" y="7005"/>
                  </a:cubicBezTo>
                  <a:cubicBezTo>
                    <a:pt x="5290" y="7005"/>
                    <a:pt x="5069" y="7200"/>
                    <a:pt x="5069" y="7200"/>
                  </a:cubicBezTo>
                  <a:cubicBezTo>
                    <a:pt x="4188" y="7978"/>
                    <a:pt x="4188" y="7978"/>
                    <a:pt x="4188" y="7978"/>
                  </a:cubicBezTo>
                  <a:cubicBezTo>
                    <a:pt x="3747" y="8173"/>
                    <a:pt x="3306" y="8368"/>
                    <a:pt x="2865" y="8368"/>
                  </a:cubicBezTo>
                  <a:cubicBezTo>
                    <a:pt x="2645" y="8368"/>
                    <a:pt x="2204" y="8173"/>
                    <a:pt x="1763" y="7978"/>
                  </a:cubicBezTo>
                  <a:cubicBezTo>
                    <a:pt x="1763" y="7978"/>
                    <a:pt x="1763" y="7978"/>
                    <a:pt x="1763" y="7978"/>
                  </a:cubicBezTo>
                  <a:cubicBezTo>
                    <a:pt x="1102" y="7395"/>
                    <a:pt x="1102" y="6422"/>
                    <a:pt x="1763" y="5838"/>
                  </a:cubicBezTo>
                  <a:cubicBezTo>
                    <a:pt x="6612" y="1557"/>
                    <a:pt x="6612" y="1557"/>
                    <a:pt x="6612" y="1557"/>
                  </a:cubicBezTo>
                  <a:cubicBezTo>
                    <a:pt x="6833" y="1362"/>
                    <a:pt x="7273" y="1168"/>
                    <a:pt x="7714" y="1168"/>
                  </a:cubicBezTo>
                  <a:moveTo>
                    <a:pt x="7714" y="0"/>
                  </a:moveTo>
                  <a:cubicBezTo>
                    <a:pt x="6833" y="0"/>
                    <a:pt x="6171" y="195"/>
                    <a:pt x="5510" y="778"/>
                  </a:cubicBezTo>
                  <a:cubicBezTo>
                    <a:pt x="882" y="5059"/>
                    <a:pt x="882" y="5059"/>
                    <a:pt x="882" y="5059"/>
                  </a:cubicBezTo>
                  <a:cubicBezTo>
                    <a:pt x="220" y="5449"/>
                    <a:pt x="0" y="6227"/>
                    <a:pt x="0" y="7005"/>
                  </a:cubicBezTo>
                  <a:cubicBezTo>
                    <a:pt x="0" y="7589"/>
                    <a:pt x="220" y="8368"/>
                    <a:pt x="882" y="8757"/>
                  </a:cubicBezTo>
                  <a:cubicBezTo>
                    <a:pt x="882" y="8757"/>
                    <a:pt x="882" y="8757"/>
                    <a:pt x="882" y="8757"/>
                  </a:cubicBezTo>
                  <a:cubicBezTo>
                    <a:pt x="882" y="8951"/>
                    <a:pt x="882" y="8951"/>
                    <a:pt x="882" y="8951"/>
                  </a:cubicBezTo>
                  <a:cubicBezTo>
                    <a:pt x="1543" y="9341"/>
                    <a:pt x="2204" y="9535"/>
                    <a:pt x="2865" y="9535"/>
                  </a:cubicBezTo>
                  <a:cubicBezTo>
                    <a:pt x="3747" y="9535"/>
                    <a:pt x="4188" y="9341"/>
                    <a:pt x="4849" y="8951"/>
                  </a:cubicBezTo>
                  <a:cubicBezTo>
                    <a:pt x="4849" y="15957"/>
                    <a:pt x="4849" y="15957"/>
                    <a:pt x="4849" y="15957"/>
                  </a:cubicBezTo>
                  <a:cubicBezTo>
                    <a:pt x="4849" y="19070"/>
                    <a:pt x="7714" y="21600"/>
                    <a:pt x="11241" y="21600"/>
                  </a:cubicBezTo>
                  <a:cubicBezTo>
                    <a:pt x="19176" y="21600"/>
                    <a:pt x="19176" y="21600"/>
                    <a:pt x="19176" y="21600"/>
                  </a:cubicBezTo>
                  <a:cubicBezTo>
                    <a:pt x="20498" y="21600"/>
                    <a:pt x="21600" y="20627"/>
                    <a:pt x="21600" y="19459"/>
                  </a:cubicBezTo>
                  <a:cubicBezTo>
                    <a:pt x="21600" y="18292"/>
                    <a:pt x="21600" y="18292"/>
                    <a:pt x="21600" y="18292"/>
                  </a:cubicBezTo>
                  <a:cubicBezTo>
                    <a:pt x="21600" y="17124"/>
                    <a:pt x="20498" y="16151"/>
                    <a:pt x="18955" y="16151"/>
                  </a:cubicBezTo>
                  <a:cubicBezTo>
                    <a:pt x="12343" y="16151"/>
                    <a:pt x="12343" y="16151"/>
                    <a:pt x="12343" y="16151"/>
                  </a:cubicBezTo>
                  <a:cubicBezTo>
                    <a:pt x="11461" y="16151"/>
                    <a:pt x="10800" y="15568"/>
                    <a:pt x="10800" y="14789"/>
                  </a:cubicBezTo>
                  <a:cubicBezTo>
                    <a:pt x="10800" y="9146"/>
                    <a:pt x="10800" y="9146"/>
                    <a:pt x="10800" y="9146"/>
                  </a:cubicBezTo>
                  <a:cubicBezTo>
                    <a:pt x="11461" y="9535"/>
                    <a:pt x="12122" y="9730"/>
                    <a:pt x="12784" y="9730"/>
                  </a:cubicBezTo>
                  <a:cubicBezTo>
                    <a:pt x="13445" y="9730"/>
                    <a:pt x="14106" y="9535"/>
                    <a:pt x="14547" y="9146"/>
                  </a:cubicBezTo>
                  <a:cubicBezTo>
                    <a:pt x="15429" y="8562"/>
                    <a:pt x="15649" y="7784"/>
                    <a:pt x="15649" y="7395"/>
                  </a:cubicBezTo>
                  <a:cubicBezTo>
                    <a:pt x="15869" y="6227"/>
                    <a:pt x="14988" y="5254"/>
                    <a:pt x="14106" y="4476"/>
                  </a:cubicBezTo>
                  <a:cubicBezTo>
                    <a:pt x="12563" y="3114"/>
                    <a:pt x="9918" y="778"/>
                    <a:pt x="9918" y="778"/>
                  </a:cubicBezTo>
                  <a:cubicBezTo>
                    <a:pt x="9257" y="195"/>
                    <a:pt x="8596" y="0"/>
                    <a:pt x="7714" y="0"/>
                  </a:cubicBezTo>
                  <a:close/>
                </a:path>
              </a:pathLst>
            </a:custGeom>
            <a:noFill/>
            <a:ln w="3175" cap="flat">
              <a:solidFill>
                <a:srgbClr val="FE9E99"/>
              </a:solidFill>
              <a:prstDash val="solid"/>
              <a:round/>
            </a:ln>
            <a:effectLst/>
          </p:spPr>
          <p:txBody>
            <a:bodyPr wrap="square" lIns="45719" tIns="45719" rIns="45719" bIns="45719" numCol="1" anchor="t">
              <a:noAutofit/>
            </a:bodyPr>
            <a:lstStyle/>
            <a:p>
              <a:endParaRPr/>
            </a:p>
          </p:txBody>
        </p:sp>
        <p:sp>
          <p:nvSpPr>
            <p:cNvPr id="161" name="Freeform 100"/>
            <p:cNvSpPr/>
            <p:nvPr/>
          </p:nvSpPr>
          <p:spPr>
            <a:xfrm>
              <a:off x="2265509" y="2232263"/>
              <a:ext cx="365982" cy="427088"/>
            </a:xfrm>
            <a:custGeom>
              <a:avLst/>
              <a:gdLst/>
              <a:ahLst/>
              <a:cxnLst>
                <a:cxn ang="0">
                  <a:pos x="wd2" y="hd2"/>
                </a:cxn>
                <a:cxn ang="5400000">
                  <a:pos x="wd2" y="hd2"/>
                </a:cxn>
                <a:cxn ang="10800000">
                  <a:pos x="wd2" y="hd2"/>
                </a:cxn>
                <a:cxn ang="16200000">
                  <a:pos x="wd2" y="hd2"/>
                </a:cxn>
              </a:cxnLst>
              <a:rect l="0" t="0" r="r" b="b"/>
              <a:pathLst>
                <a:path w="21600" h="21600" extrusionOk="0">
                  <a:moveTo>
                    <a:pt x="10359" y="1168"/>
                  </a:moveTo>
                  <a:cubicBezTo>
                    <a:pt x="13004" y="1168"/>
                    <a:pt x="15429" y="3114"/>
                    <a:pt x="15429" y="5643"/>
                  </a:cubicBezTo>
                  <a:cubicBezTo>
                    <a:pt x="15429" y="13816"/>
                    <a:pt x="15429" y="13816"/>
                    <a:pt x="15429" y="13816"/>
                  </a:cubicBezTo>
                  <a:cubicBezTo>
                    <a:pt x="15429" y="14205"/>
                    <a:pt x="15649" y="14400"/>
                    <a:pt x="16090" y="14400"/>
                  </a:cubicBezTo>
                  <a:cubicBezTo>
                    <a:pt x="16090" y="14400"/>
                    <a:pt x="16310" y="14400"/>
                    <a:pt x="16531" y="14205"/>
                  </a:cubicBezTo>
                  <a:cubicBezTo>
                    <a:pt x="17192" y="13622"/>
                    <a:pt x="17192" y="13622"/>
                    <a:pt x="17192" y="13622"/>
                  </a:cubicBezTo>
                  <a:cubicBezTo>
                    <a:pt x="17633" y="13232"/>
                    <a:pt x="18073" y="13038"/>
                    <a:pt x="18514" y="13038"/>
                  </a:cubicBezTo>
                  <a:cubicBezTo>
                    <a:pt x="18955" y="13038"/>
                    <a:pt x="19396" y="13232"/>
                    <a:pt x="19616" y="13427"/>
                  </a:cubicBezTo>
                  <a:cubicBezTo>
                    <a:pt x="19616" y="13427"/>
                    <a:pt x="19616" y="13427"/>
                    <a:pt x="19616" y="13427"/>
                  </a:cubicBezTo>
                  <a:cubicBezTo>
                    <a:pt x="20278" y="14011"/>
                    <a:pt x="20278" y="15178"/>
                    <a:pt x="19616" y="15762"/>
                  </a:cubicBezTo>
                  <a:cubicBezTo>
                    <a:pt x="14988" y="19849"/>
                    <a:pt x="14988" y="19849"/>
                    <a:pt x="14988" y="19849"/>
                  </a:cubicBezTo>
                  <a:cubicBezTo>
                    <a:pt x="14547" y="20238"/>
                    <a:pt x="14106" y="20432"/>
                    <a:pt x="13665" y="20432"/>
                  </a:cubicBezTo>
                  <a:cubicBezTo>
                    <a:pt x="13224" y="20432"/>
                    <a:pt x="12784" y="20238"/>
                    <a:pt x="12563" y="19849"/>
                  </a:cubicBezTo>
                  <a:cubicBezTo>
                    <a:pt x="12563" y="19849"/>
                    <a:pt x="9698" y="17708"/>
                    <a:pt x="8155" y="16151"/>
                  </a:cubicBezTo>
                  <a:cubicBezTo>
                    <a:pt x="7273" y="15373"/>
                    <a:pt x="6392" y="14205"/>
                    <a:pt x="7714" y="13232"/>
                  </a:cubicBezTo>
                  <a:cubicBezTo>
                    <a:pt x="7935" y="13038"/>
                    <a:pt x="8376" y="13038"/>
                    <a:pt x="8596" y="13038"/>
                  </a:cubicBezTo>
                  <a:cubicBezTo>
                    <a:pt x="9478" y="13038"/>
                    <a:pt x="10359" y="13427"/>
                    <a:pt x="10800" y="14011"/>
                  </a:cubicBezTo>
                  <a:cubicBezTo>
                    <a:pt x="11020" y="14205"/>
                    <a:pt x="11020" y="14205"/>
                    <a:pt x="11241" y="14205"/>
                  </a:cubicBezTo>
                  <a:cubicBezTo>
                    <a:pt x="11682" y="14205"/>
                    <a:pt x="11902" y="14011"/>
                    <a:pt x="11902" y="13622"/>
                  </a:cubicBezTo>
                  <a:cubicBezTo>
                    <a:pt x="11902" y="6616"/>
                    <a:pt x="11902" y="6616"/>
                    <a:pt x="11902" y="6616"/>
                  </a:cubicBezTo>
                  <a:cubicBezTo>
                    <a:pt x="11902" y="5254"/>
                    <a:pt x="10580" y="4086"/>
                    <a:pt x="9037" y="4086"/>
                  </a:cubicBezTo>
                  <a:cubicBezTo>
                    <a:pt x="2424" y="4086"/>
                    <a:pt x="2424" y="4086"/>
                    <a:pt x="2424" y="4086"/>
                  </a:cubicBezTo>
                  <a:cubicBezTo>
                    <a:pt x="1763" y="4086"/>
                    <a:pt x="1322" y="3697"/>
                    <a:pt x="1322" y="3114"/>
                  </a:cubicBezTo>
                  <a:cubicBezTo>
                    <a:pt x="1322" y="2141"/>
                    <a:pt x="1322" y="2141"/>
                    <a:pt x="1322" y="2141"/>
                  </a:cubicBezTo>
                  <a:cubicBezTo>
                    <a:pt x="1322" y="1557"/>
                    <a:pt x="1763" y="1168"/>
                    <a:pt x="2424" y="1168"/>
                  </a:cubicBezTo>
                  <a:cubicBezTo>
                    <a:pt x="10359" y="1168"/>
                    <a:pt x="10359" y="1168"/>
                    <a:pt x="10359" y="1168"/>
                  </a:cubicBezTo>
                  <a:moveTo>
                    <a:pt x="10359" y="0"/>
                  </a:moveTo>
                  <a:cubicBezTo>
                    <a:pt x="2424" y="0"/>
                    <a:pt x="2424" y="0"/>
                    <a:pt x="2424" y="0"/>
                  </a:cubicBezTo>
                  <a:cubicBezTo>
                    <a:pt x="1102" y="0"/>
                    <a:pt x="0" y="973"/>
                    <a:pt x="0" y="2141"/>
                  </a:cubicBezTo>
                  <a:cubicBezTo>
                    <a:pt x="0" y="3114"/>
                    <a:pt x="0" y="3114"/>
                    <a:pt x="0" y="3114"/>
                  </a:cubicBezTo>
                  <a:cubicBezTo>
                    <a:pt x="0" y="4281"/>
                    <a:pt x="1102" y="5254"/>
                    <a:pt x="2424" y="5254"/>
                  </a:cubicBezTo>
                  <a:cubicBezTo>
                    <a:pt x="9037" y="5254"/>
                    <a:pt x="9037" y="5254"/>
                    <a:pt x="9037" y="5254"/>
                  </a:cubicBezTo>
                  <a:cubicBezTo>
                    <a:pt x="9918" y="5254"/>
                    <a:pt x="10580" y="5838"/>
                    <a:pt x="10580" y="6616"/>
                  </a:cubicBezTo>
                  <a:cubicBezTo>
                    <a:pt x="10580" y="12259"/>
                    <a:pt x="10580" y="12259"/>
                    <a:pt x="10580" y="12259"/>
                  </a:cubicBezTo>
                  <a:cubicBezTo>
                    <a:pt x="10139" y="12065"/>
                    <a:pt x="9478" y="11870"/>
                    <a:pt x="8596" y="11870"/>
                  </a:cubicBezTo>
                  <a:cubicBezTo>
                    <a:pt x="7935" y="11870"/>
                    <a:pt x="7273" y="12065"/>
                    <a:pt x="6833" y="12454"/>
                  </a:cubicBezTo>
                  <a:cubicBezTo>
                    <a:pt x="5951" y="13038"/>
                    <a:pt x="5731" y="13622"/>
                    <a:pt x="5731" y="14205"/>
                  </a:cubicBezTo>
                  <a:cubicBezTo>
                    <a:pt x="5731" y="15373"/>
                    <a:pt x="6612" y="16346"/>
                    <a:pt x="7273" y="16930"/>
                  </a:cubicBezTo>
                  <a:cubicBezTo>
                    <a:pt x="8816" y="18486"/>
                    <a:pt x="11461" y="20627"/>
                    <a:pt x="11461" y="20822"/>
                  </a:cubicBezTo>
                  <a:cubicBezTo>
                    <a:pt x="12122" y="21211"/>
                    <a:pt x="12784" y="21600"/>
                    <a:pt x="13665" y="21600"/>
                  </a:cubicBezTo>
                  <a:cubicBezTo>
                    <a:pt x="14547" y="21600"/>
                    <a:pt x="15208" y="21211"/>
                    <a:pt x="15869" y="20822"/>
                  </a:cubicBezTo>
                  <a:cubicBezTo>
                    <a:pt x="20718" y="16541"/>
                    <a:pt x="20718" y="16541"/>
                    <a:pt x="20718" y="16541"/>
                  </a:cubicBezTo>
                  <a:cubicBezTo>
                    <a:pt x="21159" y="15957"/>
                    <a:pt x="21600" y="15373"/>
                    <a:pt x="21600" y="14595"/>
                  </a:cubicBezTo>
                  <a:cubicBezTo>
                    <a:pt x="21600" y="13816"/>
                    <a:pt x="21159" y="13232"/>
                    <a:pt x="20498" y="12649"/>
                  </a:cubicBezTo>
                  <a:cubicBezTo>
                    <a:pt x="19837" y="12259"/>
                    <a:pt x="19176" y="11870"/>
                    <a:pt x="18514" y="11870"/>
                  </a:cubicBezTo>
                  <a:cubicBezTo>
                    <a:pt x="17853" y="11870"/>
                    <a:pt x="17192" y="12065"/>
                    <a:pt x="16751" y="12454"/>
                  </a:cubicBezTo>
                  <a:cubicBezTo>
                    <a:pt x="16751" y="5643"/>
                    <a:pt x="16751" y="5643"/>
                    <a:pt x="16751" y="5643"/>
                  </a:cubicBezTo>
                  <a:cubicBezTo>
                    <a:pt x="16751" y="2530"/>
                    <a:pt x="13886" y="0"/>
                    <a:pt x="10359" y="0"/>
                  </a:cubicBezTo>
                  <a:close/>
                </a:path>
              </a:pathLst>
            </a:custGeom>
            <a:noFill/>
            <a:ln w="3175" cap="flat">
              <a:solidFill>
                <a:srgbClr val="FE9E99"/>
              </a:solidFill>
              <a:prstDash val="solid"/>
              <a:round/>
            </a:ln>
            <a:effectLst/>
          </p:spPr>
          <p:txBody>
            <a:bodyPr wrap="square" lIns="45719" tIns="45719" rIns="45719" bIns="45719" numCol="1" anchor="t">
              <a:noAutofit/>
            </a:bodyPr>
            <a:lstStyle/>
            <a:p>
              <a:endParaRPr/>
            </a:p>
          </p:txBody>
        </p:sp>
        <p:sp>
          <p:nvSpPr>
            <p:cNvPr id="162" name="Freeform 101"/>
            <p:cNvSpPr/>
            <p:nvPr/>
          </p:nvSpPr>
          <p:spPr>
            <a:xfrm>
              <a:off x="828555" y="2347657"/>
              <a:ext cx="418631" cy="435048"/>
            </a:xfrm>
            <a:custGeom>
              <a:avLst/>
              <a:gdLst/>
              <a:ahLst/>
              <a:cxnLst>
                <a:cxn ang="0">
                  <a:pos x="wd2" y="hd2"/>
                </a:cxn>
                <a:cxn ang="5400000">
                  <a:pos x="wd2" y="hd2"/>
                </a:cxn>
                <a:cxn ang="10800000">
                  <a:pos x="wd2" y="hd2"/>
                </a:cxn>
                <a:cxn ang="16200000">
                  <a:pos x="wd2" y="hd2"/>
                </a:cxn>
              </a:cxnLst>
              <a:rect l="0" t="0" r="r" b="b"/>
              <a:pathLst>
                <a:path w="21600" h="21600" extrusionOk="0">
                  <a:moveTo>
                    <a:pt x="15236" y="0"/>
                  </a:moveTo>
                  <a:cubicBezTo>
                    <a:pt x="6364" y="0"/>
                    <a:pt x="6364" y="0"/>
                    <a:pt x="6364" y="0"/>
                  </a:cubicBezTo>
                  <a:cubicBezTo>
                    <a:pt x="2893" y="0"/>
                    <a:pt x="0" y="2867"/>
                    <a:pt x="0" y="6499"/>
                  </a:cubicBezTo>
                  <a:cubicBezTo>
                    <a:pt x="0" y="15101"/>
                    <a:pt x="0" y="15101"/>
                    <a:pt x="0" y="15101"/>
                  </a:cubicBezTo>
                  <a:cubicBezTo>
                    <a:pt x="0" y="18733"/>
                    <a:pt x="2893" y="21600"/>
                    <a:pt x="6364" y="21600"/>
                  </a:cubicBezTo>
                  <a:cubicBezTo>
                    <a:pt x="15236" y="21600"/>
                    <a:pt x="15236" y="21600"/>
                    <a:pt x="15236" y="21600"/>
                  </a:cubicBezTo>
                  <a:cubicBezTo>
                    <a:pt x="18707" y="21600"/>
                    <a:pt x="21600" y="18733"/>
                    <a:pt x="21600" y="15101"/>
                  </a:cubicBezTo>
                  <a:cubicBezTo>
                    <a:pt x="21600" y="6499"/>
                    <a:pt x="21600" y="6499"/>
                    <a:pt x="21600" y="6499"/>
                  </a:cubicBezTo>
                  <a:cubicBezTo>
                    <a:pt x="21600" y="2867"/>
                    <a:pt x="18707" y="0"/>
                    <a:pt x="15236" y="0"/>
                  </a:cubicBezTo>
                  <a:close/>
                </a:path>
              </a:pathLst>
            </a:custGeom>
            <a:noFill/>
            <a:ln w="3175" cap="flat">
              <a:solidFill>
                <a:srgbClr val="FE9E99"/>
              </a:solidFill>
              <a:prstDash val="solid"/>
              <a:miter lim="800000"/>
            </a:ln>
            <a:effectLst/>
          </p:spPr>
          <p:txBody>
            <a:bodyPr wrap="square" lIns="45719" tIns="45719" rIns="45719" bIns="45719" numCol="1" anchor="t">
              <a:noAutofit/>
            </a:bodyPr>
            <a:lstStyle/>
            <a:p>
              <a:endParaRPr/>
            </a:p>
          </p:txBody>
        </p:sp>
        <p:sp>
          <p:nvSpPr>
            <p:cNvPr id="163" name="Freeform 102"/>
            <p:cNvSpPr/>
            <p:nvPr/>
          </p:nvSpPr>
          <p:spPr>
            <a:xfrm>
              <a:off x="1100792" y="2390101"/>
              <a:ext cx="105301" cy="107435"/>
            </a:xfrm>
            <a:custGeom>
              <a:avLst/>
              <a:gdLst/>
              <a:ahLst/>
              <a:cxnLst>
                <a:cxn ang="0">
                  <a:pos x="wd2" y="hd2"/>
                </a:cxn>
                <a:cxn ang="5400000">
                  <a:pos x="wd2" y="hd2"/>
                </a:cxn>
                <a:cxn ang="10800000">
                  <a:pos x="wd2" y="hd2"/>
                </a:cxn>
                <a:cxn ang="16200000">
                  <a:pos x="wd2" y="hd2"/>
                </a:cxn>
              </a:cxnLst>
              <a:rect l="0" t="0" r="r" b="b"/>
              <a:pathLst>
                <a:path w="21600" h="21600" extrusionOk="0">
                  <a:moveTo>
                    <a:pt x="10800" y="4629"/>
                  </a:moveTo>
                  <a:cubicBezTo>
                    <a:pt x="14657" y="4629"/>
                    <a:pt x="16971" y="7714"/>
                    <a:pt x="16971" y="10800"/>
                  </a:cubicBezTo>
                  <a:cubicBezTo>
                    <a:pt x="16971" y="14657"/>
                    <a:pt x="14657" y="16971"/>
                    <a:pt x="10800" y="16971"/>
                  </a:cubicBezTo>
                  <a:cubicBezTo>
                    <a:pt x="7714" y="16971"/>
                    <a:pt x="4629" y="14657"/>
                    <a:pt x="4629" y="10800"/>
                  </a:cubicBezTo>
                  <a:cubicBezTo>
                    <a:pt x="4629" y="7714"/>
                    <a:pt x="7714" y="4629"/>
                    <a:pt x="10800" y="4629"/>
                  </a:cubicBezTo>
                  <a:moveTo>
                    <a:pt x="10800" y="0"/>
                  </a:moveTo>
                  <a:cubicBezTo>
                    <a:pt x="5400" y="0"/>
                    <a:pt x="0" y="4629"/>
                    <a:pt x="0" y="10800"/>
                  </a:cubicBezTo>
                  <a:cubicBezTo>
                    <a:pt x="0" y="16971"/>
                    <a:pt x="5400" y="21600"/>
                    <a:pt x="10800" y="21600"/>
                  </a:cubicBezTo>
                  <a:cubicBezTo>
                    <a:pt x="16971" y="21600"/>
                    <a:pt x="21600" y="16971"/>
                    <a:pt x="21600" y="10800"/>
                  </a:cubicBezTo>
                  <a:cubicBezTo>
                    <a:pt x="21600" y="4629"/>
                    <a:pt x="16971" y="0"/>
                    <a:pt x="10800" y="0"/>
                  </a:cubicBezTo>
                  <a:close/>
                </a:path>
              </a:pathLst>
            </a:custGeom>
            <a:noFill/>
            <a:ln w="3175" cap="flat">
              <a:solidFill>
                <a:srgbClr val="FE9E99"/>
              </a:solidFill>
              <a:prstDash val="solid"/>
              <a:round/>
            </a:ln>
            <a:effectLst/>
          </p:spPr>
          <p:txBody>
            <a:bodyPr wrap="square" lIns="45719" tIns="45719" rIns="45719" bIns="45719" numCol="1" anchor="t">
              <a:noAutofit/>
            </a:bodyPr>
            <a:lstStyle/>
            <a:p>
              <a:endParaRPr/>
            </a:p>
          </p:txBody>
        </p:sp>
        <p:sp>
          <p:nvSpPr>
            <p:cNvPr id="164" name="Freeform 103"/>
            <p:cNvSpPr/>
            <p:nvPr/>
          </p:nvSpPr>
          <p:spPr>
            <a:xfrm>
              <a:off x="828555" y="2347657"/>
              <a:ext cx="418631" cy="435048"/>
            </a:xfrm>
            <a:custGeom>
              <a:avLst/>
              <a:gdLst/>
              <a:ahLst/>
              <a:cxnLst>
                <a:cxn ang="0">
                  <a:pos x="wd2" y="hd2"/>
                </a:cxn>
                <a:cxn ang="5400000">
                  <a:pos x="wd2" y="hd2"/>
                </a:cxn>
                <a:cxn ang="10800000">
                  <a:pos x="wd2" y="hd2"/>
                </a:cxn>
                <a:cxn ang="16200000">
                  <a:pos x="wd2" y="hd2"/>
                </a:cxn>
              </a:cxnLst>
              <a:rect l="0" t="0" r="r" b="b"/>
              <a:pathLst>
                <a:path w="21600" h="21600" extrusionOk="0">
                  <a:moveTo>
                    <a:pt x="15236" y="0"/>
                  </a:moveTo>
                  <a:cubicBezTo>
                    <a:pt x="6364" y="0"/>
                    <a:pt x="6364" y="0"/>
                    <a:pt x="6364" y="0"/>
                  </a:cubicBezTo>
                  <a:cubicBezTo>
                    <a:pt x="2893" y="0"/>
                    <a:pt x="0" y="2867"/>
                    <a:pt x="0" y="6499"/>
                  </a:cubicBezTo>
                  <a:cubicBezTo>
                    <a:pt x="0" y="15101"/>
                    <a:pt x="0" y="15101"/>
                    <a:pt x="0" y="15101"/>
                  </a:cubicBezTo>
                  <a:cubicBezTo>
                    <a:pt x="0" y="18733"/>
                    <a:pt x="2893" y="21600"/>
                    <a:pt x="6364" y="21600"/>
                  </a:cubicBezTo>
                  <a:cubicBezTo>
                    <a:pt x="15236" y="21600"/>
                    <a:pt x="15236" y="21600"/>
                    <a:pt x="15236" y="21600"/>
                  </a:cubicBezTo>
                  <a:cubicBezTo>
                    <a:pt x="18707" y="21600"/>
                    <a:pt x="21600" y="18733"/>
                    <a:pt x="21600" y="15101"/>
                  </a:cubicBezTo>
                  <a:cubicBezTo>
                    <a:pt x="21600" y="6499"/>
                    <a:pt x="21600" y="6499"/>
                    <a:pt x="21600" y="6499"/>
                  </a:cubicBezTo>
                  <a:cubicBezTo>
                    <a:pt x="21600" y="2867"/>
                    <a:pt x="18707" y="0"/>
                    <a:pt x="15236" y="0"/>
                  </a:cubicBezTo>
                  <a:close/>
                </a:path>
              </a:pathLst>
            </a:custGeom>
            <a:noFill/>
            <a:ln w="3175" cap="flat">
              <a:solidFill>
                <a:srgbClr val="FE9E99"/>
              </a:solidFill>
              <a:prstDash val="solid"/>
              <a:miter lim="800000"/>
            </a:ln>
            <a:effectLst/>
          </p:spPr>
          <p:txBody>
            <a:bodyPr wrap="square" lIns="45719" tIns="45719" rIns="45719" bIns="45719" numCol="1" anchor="t">
              <a:noAutofit/>
            </a:bodyPr>
            <a:lstStyle/>
            <a:p>
              <a:endParaRPr/>
            </a:p>
          </p:txBody>
        </p:sp>
        <p:sp>
          <p:nvSpPr>
            <p:cNvPr id="165" name="Oval 104"/>
            <p:cNvSpPr/>
            <p:nvPr/>
          </p:nvSpPr>
          <p:spPr>
            <a:xfrm>
              <a:off x="947980" y="2486924"/>
              <a:ext cx="172077" cy="176407"/>
            </a:xfrm>
            <a:prstGeom prst="ellipse">
              <a:avLst/>
            </a:prstGeom>
            <a:noFill/>
            <a:ln w="3175" cap="flat">
              <a:solidFill>
                <a:srgbClr val="FE9E99"/>
              </a:solidFill>
              <a:prstDash val="solid"/>
              <a:miter lim="800000"/>
            </a:ln>
            <a:effectLst/>
          </p:spPr>
          <p:txBody>
            <a:bodyPr wrap="square" lIns="45719" tIns="45719" rIns="45719" bIns="45719" numCol="1" anchor="t">
              <a:noAutofit/>
            </a:bodyPr>
            <a:lstStyle/>
            <a:p>
              <a:endParaRPr/>
            </a:p>
          </p:txBody>
        </p:sp>
        <p:sp>
          <p:nvSpPr>
            <p:cNvPr id="166" name="Freeform 105"/>
            <p:cNvSpPr/>
            <p:nvPr/>
          </p:nvSpPr>
          <p:spPr>
            <a:xfrm>
              <a:off x="885057" y="2409995"/>
              <a:ext cx="305627" cy="315676"/>
            </a:xfrm>
            <a:custGeom>
              <a:avLst/>
              <a:gdLst/>
              <a:ahLst/>
              <a:cxnLst>
                <a:cxn ang="0">
                  <a:pos x="wd2" y="hd2"/>
                </a:cxn>
                <a:cxn ang="5400000">
                  <a:pos x="wd2" y="hd2"/>
                </a:cxn>
                <a:cxn ang="10800000">
                  <a:pos x="wd2" y="hd2"/>
                </a:cxn>
                <a:cxn ang="16200000">
                  <a:pos x="wd2" y="hd2"/>
                </a:cxn>
              </a:cxnLst>
              <a:rect l="0" t="0" r="r" b="b"/>
              <a:pathLst>
                <a:path w="21600" h="21600" extrusionOk="0">
                  <a:moveTo>
                    <a:pt x="17649" y="527"/>
                  </a:moveTo>
                  <a:cubicBezTo>
                    <a:pt x="16859" y="0"/>
                    <a:pt x="16068" y="0"/>
                    <a:pt x="15278" y="0"/>
                  </a:cubicBezTo>
                  <a:cubicBezTo>
                    <a:pt x="6585" y="0"/>
                    <a:pt x="6585" y="0"/>
                    <a:pt x="6585" y="0"/>
                  </a:cubicBezTo>
                  <a:cubicBezTo>
                    <a:pt x="2898" y="0"/>
                    <a:pt x="0" y="2898"/>
                    <a:pt x="0" y="6322"/>
                  </a:cubicBezTo>
                  <a:cubicBezTo>
                    <a:pt x="0" y="15015"/>
                    <a:pt x="0" y="15015"/>
                    <a:pt x="0" y="15015"/>
                  </a:cubicBezTo>
                  <a:cubicBezTo>
                    <a:pt x="0" y="18702"/>
                    <a:pt x="2898" y="21600"/>
                    <a:pt x="6585" y="21600"/>
                  </a:cubicBezTo>
                  <a:cubicBezTo>
                    <a:pt x="15278" y="21600"/>
                    <a:pt x="15278" y="21600"/>
                    <a:pt x="15278" y="21600"/>
                  </a:cubicBezTo>
                  <a:cubicBezTo>
                    <a:pt x="18702" y="21600"/>
                    <a:pt x="21600" y="18702"/>
                    <a:pt x="21600" y="15015"/>
                  </a:cubicBezTo>
                  <a:cubicBezTo>
                    <a:pt x="21600" y="6322"/>
                    <a:pt x="21600" y="6322"/>
                    <a:pt x="21600" y="6322"/>
                  </a:cubicBezTo>
                  <a:cubicBezTo>
                    <a:pt x="21600" y="5532"/>
                    <a:pt x="21337" y="4741"/>
                    <a:pt x="21073" y="3951"/>
                  </a:cubicBezTo>
                </a:path>
              </a:pathLst>
            </a:custGeom>
            <a:noFill/>
            <a:ln w="3175" cap="flat">
              <a:solidFill>
                <a:srgbClr val="FE9E99"/>
              </a:solidFill>
              <a:prstDash val="solid"/>
              <a:miter lim="800000"/>
            </a:ln>
            <a:effectLst/>
          </p:spPr>
          <p:txBody>
            <a:bodyPr wrap="square" lIns="45719" tIns="45719" rIns="45719" bIns="45719" numCol="1" anchor="t">
              <a:noAutofit/>
            </a:bodyPr>
            <a:lstStyle/>
            <a:p>
              <a:endParaRPr/>
            </a:p>
          </p:txBody>
        </p:sp>
        <p:sp>
          <p:nvSpPr>
            <p:cNvPr id="167" name="Oval 106"/>
            <p:cNvSpPr/>
            <p:nvPr/>
          </p:nvSpPr>
          <p:spPr>
            <a:xfrm>
              <a:off x="231428" y="3363648"/>
              <a:ext cx="283795" cy="293127"/>
            </a:xfrm>
            <a:prstGeom prst="ellipse">
              <a:avLst/>
            </a:prstGeom>
            <a:noFill/>
            <a:ln w="3175" cap="flat">
              <a:solidFill>
                <a:srgbClr val="FE9E99"/>
              </a:solidFill>
              <a:prstDash val="solid"/>
              <a:miter lim="800000"/>
            </a:ln>
            <a:effectLst/>
          </p:spPr>
          <p:txBody>
            <a:bodyPr wrap="square" lIns="45719" tIns="45719" rIns="45719" bIns="45719" numCol="1" anchor="t">
              <a:noAutofit/>
            </a:bodyPr>
            <a:lstStyle/>
            <a:p>
              <a:endParaRPr/>
            </a:p>
          </p:txBody>
        </p:sp>
        <p:sp>
          <p:nvSpPr>
            <p:cNvPr id="168" name="Freeform 109"/>
            <p:cNvSpPr/>
            <p:nvPr/>
          </p:nvSpPr>
          <p:spPr>
            <a:xfrm>
              <a:off x="305908" y="2028004"/>
              <a:ext cx="385595" cy="716236"/>
            </a:xfrm>
            <a:custGeom>
              <a:avLst/>
              <a:gdLst/>
              <a:ahLst/>
              <a:cxnLst>
                <a:cxn ang="0">
                  <a:pos x="wd2" y="hd2"/>
                </a:cxn>
                <a:cxn ang="5400000">
                  <a:pos x="wd2" y="hd2"/>
                </a:cxn>
                <a:cxn ang="10800000">
                  <a:pos x="wd2" y="hd2"/>
                </a:cxn>
                <a:cxn ang="16200000">
                  <a:pos x="wd2" y="hd2"/>
                </a:cxn>
              </a:cxnLst>
              <a:rect l="0" t="0" r="r" b="b"/>
              <a:pathLst>
                <a:path w="21406" h="21600" extrusionOk="0">
                  <a:moveTo>
                    <a:pt x="19315" y="0"/>
                  </a:moveTo>
                  <a:cubicBezTo>
                    <a:pt x="2700" y="0"/>
                    <a:pt x="2700" y="0"/>
                    <a:pt x="2700" y="0"/>
                  </a:cubicBezTo>
                  <a:cubicBezTo>
                    <a:pt x="1246" y="0"/>
                    <a:pt x="0" y="697"/>
                    <a:pt x="0" y="1510"/>
                  </a:cubicBezTo>
                  <a:cubicBezTo>
                    <a:pt x="0" y="19974"/>
                    <a:pt x="0" y="19974"/>
                    <a:pt x="0" y="19974"/>
                  </a:cubicBezTo>
                  <a:cubicBezTo>
                    <a:pt x="0" y="20903"/>
                    <a:pt x="1246" y="21600"/>
                    <a:pt x="2700" y="21600"/>
                  </a:cubicBezTo>
                  <a:cubicBezTo>
                    <a:pt x="18692" y="21600"/>
                    <a:pt x="18692" y="21600"/>
                    <a:pt x="18692" y="21600"/>
                  </a:cubicBezTo>
                  <a:cubicBezTo>
                    <a:pt x="20146" y="21600"/>
                    <a:pt x="21392" y="20903"/>
                    <a:pt x="21392" y="19974"/>
                  </a:cubicBezTo>
                  <a:cubicBezTo>
                    <a:pt x="21392" y="1510"/>
                    <a:pt x="21392" y="1510"/>
                    <a:pt x="21392" y="1510"/>
                  </a:cubicBezTo>
                  <a:cubicBezTo>
                    <a:pt x="21600" y="116"/>
                    <a:pt x="19315" y="0"/>
                    <a:pt x="19315" y="0"/>
                  </a:cubicBezTo>
                  <a:close/>
                  <a:moveTo>
                    <a:pt x="10800" y="20090"/>
                  </a:moveTo>
                  <a:cubicBezTo>
                    <a:pt x="9762" y="20090"/>
                    <a:pt x="8931" y="19626"/>
                    <a:pt x="8931" y="19045"/>
                  </a:cubicBezTo>
                  <a:cubicBezTo>
                    <a:pt x="8931" y="18581"/>
                    <a:pt x="9762" y="18116"/>
                    <a:pt x="10800" y="18116"/>
                  </a:cubicBezTo>
                  <a:cubicBezTo>
                    <a:pt x="11631" y="18116"/>
                    <a:pt x="12462" y="18581"/>
                    <a:pt x="12462" y="19045"/>
                  </a:cubicBezTo>
                  <a:cubicBezTo>
                    <a:pt x="12462" y="19626"/>
                    <a:pt x="11631" y="20090"/>
                    <a:pt x="10800" y="20090"/>
                  </a:cubicBezTo>
                  <a:close/>
                  <a:moveTo>
                    <a:pt x="16823" y="16723"/>
                  </a:moveTo>
                  <a:cubicBezTo>
                    <a:pt x="4362" y="16723"/>
                    <a:pt x="4362" y="16723"/>
                    <a:pt x="4362" y="16723"/>
                  </a:cubicBezTo>
                  <a:cubicBezTo>
                    <a:pt x="3323" y="16723"/>
                    <a:pt x="2700" y="16258"/>
                    <a:pt x="2700" y="15794"/>
                  </a:cubicBezTo>
                  <a:cubicBezTo>
                    <a:pt x="2700" y="4065"/>
                    <a:pt x="2700" y="4065"/>
                    <a:pt x="2700" y="4065"/>
                  </a:cubicBezTo>
                  <a:cubicBezTo>
                    <a:pt x="2700" y="3600"/>
                    <a:pt x="3531" y="3135"/>
                    <a:pt x="4362" y="3135"/>
                  </a:cubicBezTo>
                  <a:cubicBezTo>
                    <a:pt x="17031" y="3135"/>
                    <a:pt x="17031" y="3135"/>
                    <a:pt x="17031" y="3135"/>
                  </a:cubicBezTo>
                  <a:cubicBezTo>
                    <a:pt x="17862" y="3135"/>
                    <a:pt x="18692" y="3600"/>
                    <a:pt x="18692" y="4065"/>
                  </a:cubicBezTo>
                  <a:cubicBezTo>
                    <a:pt x="18485" y="15910"/>
                    <a:pt x="18485" y="15910"/>
                    <a:pt x="18485" y="15910"/>
                  </a:cubicBezTo>
                  <a:cubicBezTo>
                    <a:pt x="18485" y="16374"/>
                    <a:pt x="17654" y="16723"/>
                    <a:pt x="16823" y="16723"/>
                  </a:cubicBezTo>
                  <a:close/>
                  <a:moveTo>
                    <a:pt x="19315" y="16723"/>
                  </a:moveTo>
                  <a:cubicBezTo>
                    <a:pt x="19315" y="16723"/>
                    <a:pt x="19315" y="16723"/>
                    <a:pt x="19315" y="16723"/>
                  </a:cubicBezTo>
                </a:path>
              </a:pathLst>
            </a:custGeom>
            <a:noFill/>
            <a:ln w="3175" cap="flat">
              <a:solidFill>
                <a:srgbClr val="FE9E99"/>
              </a:solidFill>
              <a:prstDash val="solid"/>
              <a:miter lim="800000"/>
            </a:ln>
            <a:effectLst/>
          </p:spPr>
          <p:txBody>
            <a:bodyPr wrap="square" lIns="45719" tIns="45719" rIns="45719" bIns="45719" numCol="1" anchor="t">
              <a:noAutofit/>
            </a:bodyPr>
            <a:lstStyle/>
            <a:p>
              <a:endParaRPr/>
            </a:p>
          </p:txBody>
        </p:sp>
        <p:sp>
          <p:nvSpPr>
            <p:cNvPr id="169" name="Line 110"/>
            <p:cNvSpPr/>
            <p:nvPr/>
          </p:nvSpPr>
          <p:spPr>
            <a:xfrm flipH="1">
              <a:off x="391947" y="2181861"/>
              <a:ext cx="197758" cy="250682"/>
            </a:xfrm>
            <a:prstGeom prst="line">
              <a:avLst/>
            </a:prstGeom>
            <a:solidFill>
              <a:srgbClr val="FFFFFF"/>
            </a:solidFill>
            <a:ln w="3175" cap="rnd">
              <a:solidFill>
                <a:srgbClr val="FE9E99"/>
              </a:solidFill>
              <a:prstDash val="solid"/>
              <a:round/>
            </a:ln>
            <a:effectLst/>
          </p:spPr>
          <p:txBody>
            <a:bodyPr wrap="square" lIns="45719" tIns="45719" rIns="45719" bIns="45719" numCol="1" anchor="t">
              <a:noAutofit/>
            </a:bodyPr>
            <a:lstStyle/>
            <a:p>
              <a:endParaRPr/>
            </a:p>
          </p:txBody>
        </p:sp>
        <p:sp>
          <p:nvSpPr>
            <p:cNvPr id="170" name="Line 111"/>
            <p:cNvSpPr/>
            <p:nvPr/>
          </p:nvSpPr>
          <p:spPr>
            <a:xfrm flipH="1">
              <a:off x="458723" y="2274707"/>
              <a:ext cx="134835" cy="161817"/>
            </a:xfrm>
            <a:prstGeom prst="line">
              <a:avLst/>
            </a:prstGeom>
            <a:solidFill>
              <a:srgbClr val="FFFFFF"/>
            </a:solidFill>
            <a:ln w="3175" cap="rnd">
              <a:solidFill>
                <a:srgbClr val="FE9E99"/>
              </a:solidFill>
              <a:prstDash val="solid"/>
              <a:round/>
            </a:ln>
            <a:effectLst/>
          </p:spPr>
          <p:txBody>
            <a:bodyPr wrap="square" lIns="45719" tIns="45719" rIns="45719" bIns="45719" numCol="1" anchor="t">
              <a:noAutofit/>
            </a:bodyPr>
            <a:lstStyle/>
            <a:p>
              <a:endParaRPr/>
            </a:p>
          </p:txBody>
        </p:sp>
        <p:sp>
          <p:nvSpPr>
            <p:cNvPr id="171" name="Line 112"/>
            <p:cNvSpPr/>
            <p:nvPr/>
          </p:nvSpPr>
          <p:spPr>
            <a:xfrm>
              <a:off x="429186" y="2078406"/>
              <a:ext cx="134835" cy="1"/>
            </a:xfrm>
            <a:prstGeom prst="line">
              <a:avLst/>
            </a:prstGeom>
            <a:solidFill>
              <a:srgbClr val="FFFFFF"/>
            </a:solidFill>
            <a:ln w="3175" cap="rnd">
              <a:solidFill>
                <a:srgbClr val="FE9E99"/>
              </a:solidFill>
              <a:prstDash val="solid"/>
              <a:round/>
            </a:ln>
            <a:effectLst/>
          </p:spPr>
          <p:txBody>
            <a:bodyPr wrap="square" lIns="45719" tIns="45719" rIns="45719" bIns="45719" numCol="1" anchor="t">
              <a:noAutofit/>
            </a:bodyPr>
            <a:lstStyle/>
            <a:p>
              <a:endParaRPr/>
            </a:p>
          </p:txBody>
        </p:sp>
        <p:sp>
          <p:nvSpPr>
            <p:cNvPr id="172" name="Freeform 113"/>
            <p:cNvSpPr/>
            <p:nvPr/>
          </p:nvSpPr>
          <p:spPr>
            <a:xfrm>
              <a:off x="339297" y="1882104"/>
              <a:ext cx="75765" cy="928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560" y="7200"/>
                    <a:pt x="14040" y="14400"/>
                    <a:pt x="21600" y="21600"/>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73" name="Freeform 114"/>
            <p:cNvSpPr/>
            <p:nvPr/>
          </p:nvSpPr>
          <p:spPr>
            <a:xfrm>
              <a:off x="488969" y="1809155"/>
              <a:ext cx="12701" cy="15385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7020"/>
                    <a:pt x="0" y="14580"/>
                    <a:pt x="0" y="21600"/>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74" name="Freeform 115"/>
            <p:cNvSpPr/>
            <p:nvPr/>
          </p:nvSpPr>
          <p:spPr>
            <a:xfrm>
              <a:off x="571726" y="1894041"/>
              <a:ext cx="84754" cy="8090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574" y="13371"/>
                    <a:pt x="14087" y="6171"/>
                    <a:pt x="21600" y="0"/>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75" name="Freeform 131"/>
            <p:cNvSpPr/>
            <p:nvPr/>
          </p:nvSpPr>
          <p:spPr>
            <a:xfrm>
              <a:off x="262036" y="627238"/>
              <a:ext cx="466574" cy="481600"/>
            </a:xfrm>
            <a:custGeom>
              <a:avLst/>
              <a:gdLst/>
              <a:ahLst/>
              <a:cxnLst>
                <a:cxn ang="0">
                  <a:pos x="wd2" y="hd2"/>
                </a:cxn>
                <a:cxn ang="5400000">
                  <a:pos x="wd2" y="hd2"/>
                </a:cxn>
                <a:cxn ang="10800000">
                  <a:pos x="wd2" y="hd2"/>
                </a:cxn>
                <a:cxn ang="16200000">
                  <a:pos x="wd2" y="hd2"/>
                </a:cxn>
              </a:cxnLst>
              <a:rect l="0" t="0" r="r" b="b"/>
              <a:pathLst>
                <a:path w="21268" h="21429" extrusionOk="0">
                  <a:moveTo>
                    <a:pt x="21264" y="10629"/>
                  </a:moveTo>
                  <a:cubicBezTo>
                    <a:pt x="21264" y="4629"/>
                    <a:pt x="16502" y="0"/>
                    <a:pt x="10549" y="0"/>
                  </a:cubicBezTo>
                  <a:cubicBezTo>
                    <a:pt x="10549" y="0"/>
                    <a:pt x="344" y="-171"/>
                    <a:pt x="4" y="10800"/>
                  </a:cubicBezTo>
                  <a:cubicBezTo>
                    <a:pt x="-166" y="16800"/>
                    <a:pt x="4936" y="21429"/>
                    <a:pt x="10889" y="21429"/>
                  </a:cubicBezTo>
                  <a:cubicBezTo>
                    <a:pt x="10889" y="21429"/>
                    <a:pt x="10889" y="21429"/>
                    <a:pt x="10889" y="21429"/>
                  </a:cubicBezTo>
                  <a:cubicBezTo>
                    <a:pt x="10889" y="21429"/>
                    <a:pt x="10889" y="21429"/>
                    <a:pt x="10889" y="21429"/>
                  </a:cubicBezTo>
                  <a:cubicBezTo>
                    <a:pt x="10889" y="21429"/>
                    <a:pt x="10889" y="21429"/>
                    <a:pt x="10889" y="21429"/>
                  </a:cubicBezTo>
                  <a:cubicBezTo>
                    <a:pt x="16672" y="21429"/>
                    <a:pt x="21434" y="16458"/>
                    <a:pt x="21264" y="10629"/>
                  </a:cubicBezTo>
                  <a:close/>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76" name="Freeform 132"/>
            <p:cNvSpPr/>
            <p:nvPr/>
          </p:nvSpPr>
          <p:spPr>
            <a:xfrm>
              <a:off x="411208" y="635326"/>
              <a:ext cx="174645" cy="473511"/>
            </a:xfrm>
            <a:custGeom>
              <a:avLst/>
              <a:gdLst/>
              <a:ahLst/>
              <a:cxnLst>
                <a:cxn ang="0">
                  <a:pos x="wd2" y="hd2"/>
                </a:cxn>
                <a:cxn ang="5400000">
                  <a:pos x="wd2" y="hd2"/>
                </a:cxn>
                <a:cxn ang="10800000">
                  <a:pos x="wd2" y="hd2"/>
                </a:cxn>
                <a:cxn ang="16200000">
                  <a:pos x="wd2" y="hd2"/>
                </a:cxn>
              </a:cxnLst>
              <a:rect l="0" t="0" r="r" b="b"/>
              <a:pathLst>
                <a:path w="21600" h="21600" extrusionOk="0">
                  <a:moveTo>
                    <a:pt x="21600" y="10537"/>
                  </a:moveTo>
                  <a:cubicBezTo>
                    <a:pt x="21600" y="16683"/>
                    <a:pt x="18383" y="21600"/>
                    <a:pt x="11030" y="21600"/>
                  </a:cubicBezTo>
                  <a:cubicBezTo>
                    <a:pt x="3677" y="21600"/>
                    <a:pt x="0" y="16507"/>
                    <a:pt x="0" y="10361"/>
                  </a:cubicBezTo>
                  <a:cubicBezTo>
                    <a:pt x="0" y="4390"/>
                    <a:pt x="3677" y="0"/>
                    <a:pt x="11030" y="0"/>
                  </a:cubicBezTo>
                  <a:cubicBezTo>
                    <a:pt x="18843" y="0"/>
                    <a:pt x="21600" y="4390"/>
                    <a:pt x="21600" y="10537"/>
                  </a:cubicBezTo>
                  <a:close/>
                </a:path>
              </a:pathLst>
            </a:custGeom>
            <a:noFill/>
            <a:ln w="3175" cap="flat">
              <a:solidFill>
                <a:srgbClr val="FE9E99"/>
              </a:solidFill>
              <a:prstDash val="solid"/>
              <a:miter lim="800000"/>
            </a:ln>
            <a:effectLst/>
          </p:spPr>
          <p:txBody>
            <a:bodyPr wrap="square" lIns="45719" tIns="45719" rIns="45719" bIns="45719" numCol="1" anchor="t">
              <a:noAutofit/>
            </a:bodyPr>
            <a:lstStyle/>
            <a:p>
              <a:endParaRPr/>
            </a:p>
          </p:txBody>
        </p:sp>
        <p:sp>
          <p:nvSpPr>
            <p:cNvPr id="177" name="Freeform 133"/>
            <p:cNvSpPr/>
            <p:nvPr/>
          </p:nvSpPr>
          <p:spPr>
            <a:xfrm>
              <a:off x="268669" y="761331"/>
              <a:ext cx="467429" cy="196301"/>
            </a:xfrm>
            <a:custGeom>
              <a:avLst/>
              <a:gdLst/>
              <a:ahLst/>
              <a:cxnLst>
                <a:cxn ang="0">
                  <a:pos x="wd2" y="hd2"/>
                </a:cxn>
                <a:cxn ang="5400000">
                  <a:pos x="wd2" y="hd2"/>
                </a:cxn>
                <a:cxn ang="10800000">
                  <a:pos x="wd2" y="hd2"/>
                </a:cxn>
                <a:cxn ang="16200000">
                  <a:pos x="wd2" y="hd2"/>
                </a:cxn>
              </a:cxnLst>
              <a:rect l="0" t="0" r="r" b="b"/>
              <a:pathLst>
                <a:path w="21600" h="21600" extrusionOk="0">
                  <a:moveTo>
                    <a:pt x="10541" y="0"/>
                  </a:moveTo>
                  <a:cubicBezTo>
                    <a:pt x="16589" y="0"/>
                    <a:pt x="21600" y="4659"/>
                    <a:pt x="21600" y="11435"/>
                  </a:cubicBezTo>
                  <a:cubicBezTo>
                    <a:pt x="21600" y="18212"/>
                    <a:pt x="16762" y="21600"/>
                    <a:pt x="10714" y="21600"/>
                  </a:cubicBezTo>
                  <a:cubicBezTo>
                    <a:pt x="4666" y="21600"/>
                    <a:pt x="0" y="18212"/>
                    <a:pt x="0" y="11435"/>
                  </a:cubicBezTo>
                  <a:cubicBezTo>
                    <a:pt x="0" y="4659"/>
                    <a:pt x="4666" y="0"/>
                    <a:pt x="10541" y="0"/>
                  </a:cubicBezTo>
                  <a:close/>
                </a:path>
              </a:pathLst>
            </a:custGeom>
            <a:noFill/>
            <a:ln w="3175" cap="flat">
              <a:solidFill>
                <a:srgbClr val="FE9E99"/>
              </a:solidFill>
              <a:prstDash val="solid"/>
              <a:miter lim="800000"/>
            </a:ln>
            <a:effectLst/>
          </p:spPr>
          <p:txBody>
            <a:bodyPr wrap="square" lIns="45719" tIns="45719" rIns="45719" bIns="45719" numCol="1" anchor="t">
              <a:noAutofit/>
            </a:bodyPr>
            <a:lstStyle/>
            <a:p>
              <a:endParaRPr/>
            </a:p>
          </p:txBody>
        </p:sp>
        <p:sp>
          <p:nvSpPr>
            <p:cNvPr id="178" name="Oval 134"/>
            <p:cNvSpPr/>
            <p:nvPr/>
          </p:nvSpPr>
          <p:spPr>
            <a:xfrm>
              <a:off x="362411" y="1238820"/>
              <a:ext cx="242703" cy="250683"/>
            </a:xfrm>
            <a:prstGeom prst="ellipse">
              <a:avLst/>
            </a:prstGeom>
            <a:noFill/>
            <a:ln w="3175" cap="flat">
              <a:solidFill>
                <a:srgbClr val="FE9E99"/>
              </a:solidFill>
              <a:prstDash val="solid"/>
              <a:miter lim="800000"/>
            </a:ln>
            <a:effectLst/>
          </p:spPr>
          <p:txBody>
            <a:bodyPr wrap="square" lIns="45719" tIns="45719" rIns="45719" bIns="45719" numCol="1" anchor="t">
              <a:noAutofit/>
            </a:bodyPr>
            <a:lstStyle/>
            <a:p>
              <a:endParaRPr/>
            </a:p>
          </p:txBody>
        </p:sp>
        <p:sp>
          <p:nvSpPr>
            <p:cNvPr id="179" name="Freeform 135"/>
            <p:cNvSpPr/>
            <p:nvPr/>
          </p:nvSpPr>
          <p:spPr>
            <a:xfrm>
              <a:off x="407356" y="1604895"/>
              <a:ext cx="148961" cy="1193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8361"/>
                    <a:pt x="21600" y="8361"/>
                    <a:pt x="21600" y="8361"/>
                  </a:cubicBezTo>
                  <a:cubicBezTo>
                    <a:pt x="21600" y="3484"/>
                    <a:pt x="18900" y="0"/>
                    <a:pt x="15120" y="0"/>
                  </a:cubicBezTo>
                  <a:cubicBezTo>
                    <a:pt x="5940" y="0"/>
                    <a:pt x="5940" y="0"/>
                    <a:pt x="5940" y="0"/>
                  </a:cubicBezTo>
                  <a:cubicBezTo>
                    <a:pt x="2700" y="0"/>
                    <a:pt x="0" y="3484"/>
                    <a:pt x="0" y="8361"/>
                  </a:cubicBezTo>
                  <a:cubicBezTo>
                    <a:pt x="0" y="21600"/>
                    <a:pt x="0" y="21600"/>
                    <a:pt x="0" y="21600"/>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80" name="Freeform 136"/>
            <p:cNvSpPr/>
            <p:nvPr/>
          </p:nvSpPr>
          <p:spPr>
            <a:xfrm>
              <a:off x="343149" y="1539904"/>
              <a:ext cx="276091" cy="18834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2784"/>
                    <a:pt x="0" y="12784"/>
                    <a:pt x="0" y="12784"/>
                  </a:cubicBezTo>
                  <a:cubicBezTo>
                    <a:pt x="0" y="5731"/>
                    <a:pt x="3795" y="0"/>
                    <a:pt x="8173" y="0"/>
                  </a:cubicBezTo>
                  <a:cubicBezTo>
                    <a:pt x="13135" y="0"/>
                    <a:pt x="13135" y="0"/>
                    <a:pt x="13135" y="0"/>
                  </a:cubicBezTo>
                  <a:cubicBezTo>
                    <a:pt x="17805" y="0"/>
                    <a:pt x="21600" y="5731"/>
                    <a:pt x="21600" y="12784"/>
                  </a:cubicBezTo>
                  <a:cubicBezTo>
                    <a:pt x="21600" y="20718"/>
                    <a:pt x="21600" y="20718"/>
                    <a:pt x="21600" y="20718"/>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81" name="Freeform 137"/>
            <p:cNvSpPr/>
            <p:nvPr/>
          </p:nvSpPr>
          <p:spPr>
            <a:xfrm>
              <a:off x="268669" y="1439100"/>
              <a:ext cx="1271" cy="88866"/>
            </a:xfrm>
            <a:prstGeom prst="ellipse">
              <a:avLst/>
            </a:pr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82" name="Line 138"/>
            <p:cNvSpPr/>
            <p:nvPr/>
          </p:nvSpPr>
          <p:spPr>
            <a:xfrm>
              <a:off x="231428" y="1481543"/>
              <a:ext cx="78333" cy="1"/>
            </a:xfrm>
            <a:prstGeom prst="line">
              <a:avLst/>
            </a:prstGeom>
            <a:solidFill>
              <a:srgbClr val="FFFFFF"/>
            </a:solidFill>
            <a:ln w="3175" cap="rnd">
              <a:solidFill>
                <a:srgbClr val="FE9E99"/>
              </a:solidFill>
              <a:prstDash val="solid"/>
              <a:round/>
            </a:ln>
            <a:effectLst/>
          </p:spPr>
          <p:txBody>
            <a:bodyPr wrap="square" lIns="45719" tIns="45719" rIns="45719" bIns="45719" numCol="1" anchor="t">
              <a:noAutofit/>
            </a:bodyPr>
            <a:lstStyle/>
            <a:p>
              <a:endParaRPr/>
            </a:p>
          </p:txBody>
        </p:sp>
        <p:sp>
          <p:nvSpPr>
            <p:cNvPr id="183" name="Oval 139"/>
            <p:cNvSpPr/>
            <p:nvPr/>
          </p:nvSpPr>
          <p:spPr>
            <a:xfrm>
              <a:off x="425334" y="1305138"/>
              <a:ext cx="115573" cy="122025"/>
            </a:xfrm>
            <a:prstGeom prst="ellipse">
              <a:avLst/>
            </a:prstGeom>
            <a:noFill/>
            <a:ln w="3175" cap="flat">
              <a:solidFill>
                <a:srgbClr val="FE9E99"/>
              </a:solidFill>
              <a:prstDash val="solid"/>
              <a:miter lim="800000"/>
            </a:ln>
            <a:effectLst/>
          </p:spPr>
          <p:txBody>
            <a:bodyPr wrap="square" lIns="45719" tIns="45719" rIns="45719" bIns="45719" numCol="1" anchor="t">
              <a:noAutofit/>
            </a:bodyPr>
            <a:lstStyle/>
            <a:p>
              <a:endParaRPr/>
            </a:p>
          </p:txBody>
        </p:sp>
        <p:sp>
          <p:nvSpPr>
            <p:cNvPr id="184" name="Freeform 176"/>
            <p:cNvSpPr/>
            <p:nvPr/>
          </p:nvSpPr>
          <p:spPr>
            <a:xfrm>
              <a:off x="1652402" y="2452439"/>
              <a:ext cx="12701" cy="1419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9265"/>
                    <a:pt x="21600" y="21600"/>
                    <a:pt x="21600" y="21600"/>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85" name="Freeform 177"/>
            <p:cNvSpPr/>
            <p:nvPr/>
          </p:nvSpPr>
          <p:spPr>
            <a:xfrm>
              <a:off x="1399998" y="2359594"/>
              <a:ext cx="51366" cy="809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3886" y="7200"/>
                    <a:pt x="7714" y="14400"/>
                    <a:pt x="0" y="21600"/>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86" name="Freeform 178"/>
            <p:cNvSpPr/>
            <p:nvPr/>
          </p:nvSpPr>
          <p:spPr>
            <a:xfrm>
              <a:off x="1846879" y="2355615"/>
              <a:ext cx="52650" cy="809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714" y="7200"/>
                    <a:pt x="13886" y="14400"/>
                    <a:pt x="21600" y="21600"/>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87" name="Freeform 179"/>
            <p:cNvSpPr/>
            <p:nvPr/>
          </p:nvSpPr>
          <p:spPr>
            <a:xfrm>
              <a:off x="1652402" y="1712330"/>
              <a:ext cx="12701" cy="14324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4595"/>
                    <a:pt x="0" y="7005"/>
                    <a:pt x="21600" y="0"/>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88" name="Freeform 180"/>
            <p:cNvSpPr/>
            <p:nvPr/>
          </p:nvSpPr>
          <p:spPr>
            <a:xfrm>
              <a:off x="1370463" y="1793238"/>
              <a:ext cx="51367" cy="809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3886" y="14400"/>
                    <a:pt x="7714" y="7200"/>
                    <a:pt x="0" y="0"/>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89" name="Freeform 181"/>
            <p:cNvSpPr/>
            <p:nvPr/>
          </p:nvSpPr>
          <p:spPr>
            <a:xfrm>
              <a:off x="1877699" y="1793238"/>
              <a:ext cx="51366" cy="8090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714" y="14400"/>
                    <a:pt x="13886" y="7200"/>
                    <a:pt x="21600" y="0"/>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90" name="Freeform 182"/>
            <p:cNvSpPr/>
            <p:nvPr/>
          </p:nvSpPr>
          <p:spPr>
            <a:xfrm>
              <a:off x="1216365" y="2143016"/>
              <a:ext cx="101448"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2800" y="0"/>
                    <a:pt x="8000" y="0"/>
                    <a:pt x="0" y="21600"/>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91" name="Freeform 183"/>
            <p:cNvSpPr/>
            <p:nvPr/>
          </p:nvSpPr>
          <p:spPr>
            <a:xfrm>
              <a:off x="1966304" y="2143016"/>
              <a:ext cx="119426"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175" y="0"/>
                    <a:pt x="7425" y="0"/>
                    <a:pt x="0" y="21600"/>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92" name="Freeform 184"/>
            <p:cNvSpPr/>
            <p:nvPr/>
          </p:nvSpPr>
          <p:spPr>
            <a:xfrm>
              <a:off x="1395103" y="1911494"/>
              <a:ext cx="520830" cy="460038"/>
            </a:xfrm>
            <a:custGeom>
              <a:avLst/>
              <a:gdLst/>
              <a:ahLst/>
              <a:cxnLst>
                <a:cxn ang="0">
                  <a:pos x="wd2" y="hd2"/>
                </a:cxn>
                <a:cxn ang="5400000">
                  <a:pos x="wd2" y="hd2"/>
                </a:cxn>
                <a:cxn ang="10800000">
                  <a:pos x="wd2" y="hd2"/>
                </a:cxn>
                <a:cxn ang="16200000">
                  <a:pos x="wd2" y="hd2"/>
                </a:cxn>
              </a:cxnLst>
              <a:rect l="0" t="0" r="r" b="b"/>
              <a:pathLst>
                <a:path w="21059" h="20985" extrusionOk="0">
                  <a:moveTo>
                    <a:pt x="21029" y="6058"/>
                  </a:moveTo>
                  <a:cubicBezTo>
                    <a:pt x="20727" y="3951"/>
                    <a:pt x="19821" y="2546"/>
                    <a:pt x="19216" y="1844"/>
                  </a:cubicBezTo>
                  <a:cubicBezTo>
                    <a:pt x="19216" y="1844"/>
                    <a:pt x="19216" y="1844"/>
                    <a:pt x="19216" y="1844"/>
                  </a:cubicBezTo>
                  <a:cubicBezTo>
                    <a:pt x="17253" y="-615"/>
                    <a:pt x="13930" y="-615"/>
                    <a:pt x="11966" y="1844"/>
                  </a:cubicBezTo>
                  <a:cubicBezTo>
                    <a:pt x="10455" y="3600"/>
                    <a:pt x="10455" y="3600"/>
                    <a:pt x="10455" y="3600"/>
                  </a:cubicBezTo>
                  <a:cubicBezTo>
                    <a:pt x="9096" y="1844"/>
                    <a:pt x="9096" y="1844"/>
                    <a:pt x="9096" y="1844"/>
                  </a:cubicBezTo>
                  <a:cubicBezTo>
                    <a:pt x="7132" y="-615"/>
                    <a:pt x="3809" y="-615"/>
                    <a:pt x="1846" y="1844"/>
                  </a:cubicBezTo>
                  <a:cubicBezTo>
                    <a:pt x="1846" y="1844"/>
                    <a:pt x="1846" y="1844"/>
                    <a:pt x="1846" y="1844"/>
                  </a:cubicBezTo>
                  <a:cubicBezTo>
                    <a:pt x="1241" y="2546"/>
                    <a:pt x="335" y="3951"/>
                    <a:pt x="33" y="6058"/>
                  </a:cubicBezTo>
                  <a:cubicBezTo>
                    <a:pt x="-269" y="9922"/>
                    <a:pt x="1393" y="15014"/>
                    <a:pt x="10455" y="20985"/>
                  </a:cubicBezTo>
                  <a:cubicBezTo>
                    <a:pt x="10455" y="20985"/>
                    <a:pt x="10455" y="20985"/>
                    <a:pt x="10455" y="20985"/>
                  </a:cubicBezTo>
                  <a:cubicBezTo>
                    <a:pt x="10455" y="20985"/>
                    <a:pt x="10455" y="20985"/>
                    <a:pt x="10455" y="20985"/>
                  </a:cubicBezTo>
                  <a:cubicBezTo>
                    <a:pt x="10455" y="20985"/>
                    <a:pt x="10455" y="20985"/>
                    <a:pt x="10455" y="20985"/>
                  </a:cubicBezTo>
                  <a:cubicBezTo>
                    <a:pt x="10455" y="20985"/>
                    <a:pt x="10455" y="20985"/>
                    <a:pt x="10455" y="20985"/>
                  </a:cubicBezTo>
                  <a:cubicBezTo>
                    <a:pt x="19518" y="15014"/>
                    <a:pt x="21331" y="9922"/>
                    <a:pt x="21029" y="6058"/>
                  </a:cubicBezTo>
                  <a:close/>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93" name="Freeform 185"/>
            <p:cNvSpPr/>
            <p:nvPr/>
          </p:nvSpPr>
          <p:spPr>
            <a:xfrm>
              <a:off x="1399998" y="2009435"/>
              <a:ext cx="59071" cy="464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5400" y="14400"/>
                    <a:pt x="13500" y="7200"/>
                    <a:pt x="21600" y="0"/>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94" name="Freeform 186"/>
            <p:cNvSpPr/>
            <p:nvPr/>
          </p:nvSpPr>
          <p:spPr>
            <a:xfrm>
              <a:off x="1407702" y="2078406"/>
              <a:ext cx="70629" cy="543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821" y="13886"/>
                    <a:pt x="14779" y="7714"/>
                    <a:pt x="21600" y="0"/>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95" name="Freeform 187"/>
            <p:cNvSpPr/>
            <p:nvPr/>
          </p:nvSpPr>
          <p:spPr>
            <a:xfrm flipV="1">
              <a:off x="1448795" y="2147376"/>
              <a:ext cx="62924" cy="50403"/>
            </a:xfrm>
            <a:prstGeom prst="line">
              <a:avLst/>
            </a:pr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96" name="Freeform 188"/>
            <p:cNvSpPr/>
            <p:nvPr/>
          </p:nvSpPr>
          <p:spPr>
            <a:xfrm>
              <a:off x="1488604" y="2205736"/>
              <a:ext cx="56503" cy="4244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4320" y="15709"/>
                    <a:pt x="17280" y="3927"/>
                    <a:pt x="21600" y="0"/>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97" name="Freeform 189"/>
            <p:cNvSpPr/>
            <p:nvPr/>
          </p:nvSpPr>
          <p:spPr>
            <a:xfrm>
              <a:off x="1545106" y="2262770"/>
              <a:ext cx="48799" cy="3448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308" y="12000"/>
                    <a:pt x="13292" y="7200"/>
                    <a:pt x="21600" y="0"/>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98" name="Freeform 190"/>
            <p:cNvSpPr/>
            <p:nvPr/>
          </p:nvSpPr>
          <p:spPr>
            <a:xfrm>
              <a:off x="1615734" y="2317150"/>
              <a:ext cx="37240" cy="265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640" y="12343"/>
                    <a:pt x="12960" y="9257"/>
                    <a:pt x="21600" y="0"/>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199" name="Freeform 191"/>
            <p:cNvSpPr/>
            <p:nvPr/>
          </p:nvSpPr>
          <p:spPr>
            <a:xfrm>
              <a:off x="1752944" y="1958488"/>
              <a:ext cx="97788" cy="125067"/>
            </a:xfrm>
            <a:custGeom>
              <a:avLst/>
              <a:gdLst/>
              <a:ahLst/>
              <a:cxnLst>
                <a:cxn ang="0">
                  <a:pos x="wd2" y="hd2"/>
                </a:cxn>
                <a:cxn ang="5400000">
                  <a:pos x="wd2" y="hd2"/>
                </a:cxn>
                <a:cxn ang="10800000">
                  <a:pos x="wd2" y="hd2"/>
                </a:cxn>
                <a:cxn ang="16200000">
                  <a:pos x="wd2" y="hd2"/>
                </a:cxn>
              </a:cxnLst>
              <a:rect l="0" t="0" r="r" b="b"/>
              <a:pathLst>
                <a:path w="18906" h="20573" extrusionOk="0">
                  <a:moveTo>
                    <a:pt x="3786" y="8329"/>
                  </a:moveTo>
                  <a:cubicBezTo>
                    <a:pt x="6666" y="9600"/>
                    <a:pt x="8826" y="12141"/>
                    <a:pt x="9546" y="14682"/>
                  </a:cubicBezTo>
                  <a:cubicBezTo>
                    <a:pt x="10266" y="15953"/>
                    <a:pt x="10986" y="17859"/>
                    <a:pt x="11706" y="19129"/>
                  </a:cubicBezTo>
                  <a:cubicBezTo>
                    <a:pt x="12426" y="19764"/>
                    <a:pt x="13866" y="21035"/>
                    <a:pt x="15306" y="20400"/>
                  </a:cubicBezTo>
                  <a:cubicBezTo>
                    <a:pt x="18186" y="20400"/>
                    <a:pt x="18906" y="17859"/>
                    <a:pt x="18906" y="15953"/>
                  </a:cubicBezTo>
                  <a:cubicBezTo>
                    <a:pt x="18906" y="12141"/>
                    <a:pt x="17466" y="8329"/>
                    <a:pt x="14586" y="5153"/>
                  </a:cubicBezTo>
                  <a:cubicBezTo>
                    <a:pt x="12426" y="3247"/>
                    <a:pt x="6666" y="-565"/>
                    <a:pt x="3066" y="70"/>
                  </a:cubicBezTo>
                  <a:cubicBezTo>
                    <a:pt x="-2694" y="1976"/>
                    <a:pt x="906" y="6423"/>
                    <a:pt x="3786" y="8329"/>
                  </a:cubicBezTo>
                  <a:close/>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200" name="Freeform 192"/>
            <p:cNvSpPr/>
            <p:nvPr/>
          </p:nvSpPr>
          <p:spPr>
            <a:xfrm>
              <a:off x="1807543" y="2123975"/>
              <a:ext cx="39338" cy="44160"/>
            </a:xfrm>
            <a:custGeom>
              <a:avLst/>
              <a:gdLst/>
              <a:ahLst/>
              <a:cxnLst>
                <a:cxn ang="0">
                  <a:pos x="wd2" y="hd2"/>
                </a:cxn>
                <a:cxn ang="5400000">
                  <a:pos x="wd2" y="hd2"/>
                </a:cxn>
                <a:cxn ang="10800000">
                  <a:pos x="wd2" y="hd2"/>
                </a:cxn>
                <a:cxn ang="16200000">
                  <a:pos x="wd2" y="hd2"/>
                </a:cxn>
              </a:cxnLst>
              <a:rect l="0" t="0" r="r" b="b"/>
              <a:pathLst>
                <a:path w="19460" h="18925" extrusionOk="0">
                  <a:moveTo>
                    <a:pt x="5060" y="322"/>
                  </a:moveTo>
                  <a:cubicBezTo>
                    <a:pt x="12260" y="-1340"/>
                    <a:pt x="19460" y="3645"/>
                    <a:pt x="19460" y="10291"/>
                  </a:cubicBezTo>
                  <a:cubicBezTo>
                    <a:pt x="19460" y="15275"/>
                    <a:pt x="12260" y="20260"/>
                    <a:pt x="5060" y="18598"/>
                  </a:cubicBezTo>
                  <a:cubicBezTo>
                    <a:pt x="-340" y="15275"/>
                    <a:pt x="-2140" y="6968"/>
                    <a:pt x="3260" y="1983"/>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201" name="Freeform 193"/>
            <p:cNvSpPr/>
            <p:nvPr/>
          </p:nvSpPr>
          <p:spPr>
            <a:xfrm>
              <a:off x="1459068" y="354137"/>
              <a:ext cx="504669" cy="534525"/>
            </a:xfrm>
            <a:custGeom>
              <a:avLst/>
              <a:gdLst/>
              <a:ahLst/>
              <a:cxnLst>
                <a:cxn ang="0">
                  <a:pos x="wd2" y="hd2"/>
                </a:cxn>
                <a:cxn ang="5400000">
                  <a:pos x="wd2" y="hd2"/>
                </a:cxn>
                <a:cxn ang="10800000">
                  <a:pos x="wd2" y="hd2"/>
                </a:cxn>
                <a:cxn ang="16200000">
                  <a:pos x="wd2" y="hd2"/>
                </a:cxn>
              </a:cxnLst>
              <a:rect l="0" t="0" r="r" b="b"/>
              <a:pathLst>
                <a:path w="21600" h="21600" extrusionOk="0">
                  <a:moveTo>
                    <a:pt x="10720" y="0"/>
                  </a:moveTo>
                  <a:cubicBezTo>
                    <a:pt x="4800" y="0"/>
                    <a:pt x="0" y="4351"/>
                    <a:pt x="0" y="9635"/>
                  </a:cubicBezTo>
                  <a:cubicBezTo>
                    <a:pt x="0" y="12121"/>
                    <a:pt x="960" y="14296"/>
                    <a:pt x="2720" y="16006"/>
                  </a:cubicBezTo>
                  <a:cubicBezTo>
                    <a:pt x="3520" y="16783"/>
                    <a:pt x="4000" y="17871"/>
                    <a:pt x="4000" y="18958"/>
                  </a:cubicBezTo>
                  <a:cubicBezTo>
                    <a:pt x="4000" y="21600"/>
                    <a:pt x="4000" y="21600"/>
                    <a:pt x="4000" y="21600"/>
                  </a:cubicBezTo>
                  <a:cubicBezTo>
                    <a:pt x="7040" y="19580"/>
                    <a:pt x="7040" y="19580"/>
                    <a:pt x="7040" y="19580"/>
                  </a:cubicBezTo>
                  <a:cubicBezTo>
                    <a:pt x="7520" y="19114"/>
                    <a:pt x="8320" y="18958"/>
                    <a:pt x="8960" y="19114"/>
                  </a:cubicBezTo>
                  <a:cubicBezTo>
                    <a:pt x="9600" y="19269"/>
                    <a:pt x="10240" y="19269"/>
                    <a:pt x="10720" y="19269"/>
                  </a:cubicBezTo>
                  <a:cubicBezTo>
                    <a:pt x="16800" y="19269"/>
                    <a:pt x="21600" y="14918"/>
                    <a:pt x="21600" y="9635"/>
                  </a:cubicBezTo>
                  <a:cubicBezTo>
                    <a:pt x="21600" y="4351"/>
                    <a:pt x="16800" y="0"/>
                    <a:pt x="10720" y="0"/>
                  </a:cubicBezTo>
                  <a:close/>
                  <a:moveTo>
                    <a:pt x="11360" y="11655"/>
                  </a:moveTo>
                  <a:cubicBezTo>
                    <a:pt x="9920" y="10101"/>
                    <a:pt x="9920" y="10101"/>
                    <a:pt x="9920" y="10101"/>
                  </a:cubicBezTo>
                  <a:cubicBezTo>
                    <a:pt x="9440" y="9790"/>
                    <a:pt x="8960" y="9635"/>
                    <a:pt x="8480" y="9945"/>
                  </a:cubicBezTo>
                  <a:cubicBezTo>
                    <a:pt x="4000" y="12432"/>
                    <a:pt x="4000" y="12432"/>
                    <a:pt x="4000" y="12432"/>
                  </a:cubicBezTo>
                  <a:cubicBezTo>
                    <a:pt x="8960" y="7148"/>
                    <a:pt x="8960" y="7148"/>
                    <a:pt x="8960" y="7148"/>
                  </a:cubicBezTo>
                  <a:cubicBezTo>
                    <a:pt x="9280" y="6837"/>
                    <a:pt x="9760" y="6837"/>
                    <a:pt x="10080" y="7148"/>
                  </a:cubicBezTo>
                  <a:cubicBezTo>
                    <a:pt x="11680" y="8858"/>
                    <a:pt x="11680" y="8858"/>
                    <a:pt x="11680" y="8858"/>
                  </a:cubicBezTo>
                  <a:cubicBezTo>
                    <a:pt x="12160" y="9168"/>
                    <a:pt x="12640" y="9324"/>
                    <a:pt x="13120" y="9013"/>
                  </a:cubicBezTo>
                  <a:cubicBezTo>
                    <a:pt x="17600" y="6527"/>
                    <a:pt x="17600" y="6527"/>
                    <a:pt x="17600" y="6527"/>
                  </a:cubicBezTo>
                  <a:cubicBezTo>
                    <a:pt x="12960" y="11655"/>
                    <a:pt x="12960" y="11655"/>
                    <a:pt x="12960" y="11655"/>
                  </a:cubicBezTo>
                  <a:cubicBezTo>
                    <a:pt x="12480" y="12121"/>
                    <a:pt x="11680" y="12121"/>
                    <a:pt x="11360" y="11655"/>
                  </a:cubicBezTo>
                  <a:close/>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202" name="Freeform 194"/>
            <p:cNvSpPr/>
            <p:nvPr/>
          </p:nvSpPr>
          <p:spPr>
            <a:xfrm>
              <a:off x="1294698" y="200279"/>
              <a:ext cx="134835" cy="13794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3800" y="15000"/>
                    <a:pt x="6600" y="7800"/>
                    <a:pt x="0" y="0"/>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203" name="Freeform 195"/>
            <p:cNvSpPr/>
            <p:nvPr/>
          </p:nvSpPr>
          <p:spPr>
            <a:xfrm>
              <a:off x="1470626" y="72949"/>
              <a:ext cx="115574" cy="17242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329" y="14880"/>
                    <a:pt x="6271" y="6720"/>
                    <a:pt x="0" y="0"/>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204" name="Freeform 196"/>
            <p:cNvSpPr/>
            <p:nvPr/>
          </p:nvSpPr>
          <p:spPr>
            <a:xfrm flipV="1">
              <a:off x="1727453" y="-1"/>
              <a:ext cx="34673" cy="218851"/>
            </a:xfrm>
            <a:prstGeom prst="line">
              <a:avLst/>
            </a:pr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205" name="Freeform 197"/>
            <p:cNvSpPr/>
            <p:nvPr/>
          </p:nvSpPr>
          <p:spPr>
            <a:xfrm>
              <a:off x="1903381" y="122024"/>
              <a:ext cx="115574" cy="15120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361" y="14954"/>
                    <a:pt x="16026" y="7754"/>
                    <a:pt x="21600" y="0"/>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206" name="Freeform 198"/>
            <p:cNvSpPr/>
            <p:nvPr/>
          </p:nvSpPr>
          <p:spPr>
            <a:xfrm>
              <a:off x="2007397" y="319652"/>
              <a:ext cx="183633" cy="11539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612" y="12960"/>
                    <a:pt x="14106" y="5760"/>
                    <a:pt x="21600" y="0"/>
                  </a:cubicBezTo>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sp>
          <p:nvSpPr>
            <p:cNvPr id="207" name="Freeform 208"/>
            <p:cNvSpPr/>
            <p:nvPr/>
          </p:nvSpPr>
          <p:spPr>
            <a:xfrm>
              <a:off x="-1" y="2820255"/>
              <a:ext cx="670027" cy="401361"/>
            </a:xfrm>
            <a:custGeom>
              <a:avLst/>
              <a:gdLst/>
              <a:ahLst/>
              <a:cxnLst>
                <a:cxn ang="0">
                  <a:pos x="wd2" y="hd2"/>
                </a:cxn>
                <a:cxn ang="5400000">
                  <a:pos x="wd2" y="hd2"/>
                </a:cxn>
                <a:cxn ang="10800000">
                  <a:pos x="wd2" y="hd2"/>
                </a:cxn>
                <a:cxn ang="16200000">
                  <a:pos x="wd2" y="hd2"/>
                </a:cxn>
              </a:cxnLst>
              <a:rect l="0" t="0" r="r" b="b"/>
              <a:pathLst>
                <a:path w="20417" h="20050" extrusionOk="0">
                  <a:moveTo>
                    <a:pt x="19223" y="14878"/>
                  </a:moveTo>
                  <a:cubicBezTo>
                    <a:pt x="19110" y="14685"/>
                    <a:pt x="18996" y="14685"/>
                    <a:pt x="18882" y="14685"/>
                  </a:cubicBezTo>
                  <a:cubicBezTo>
                    <a:pt x="18314" y="14492"/>
                    <a:pt x="17746" y="14106"/>
                    <a:pt x="17177" y="13913"/>
                  </a:cubicBezTo>
                  <a:cubicBezTo>
                    <a:pt x="16040" y="13335"/>
                    <a:pt x="14903" y="12756"/>
                    <a:pt x="13653" y="12178"/>
                  </a:cubicBezTo>
                  <a:cubicBezTo>
                    <a:pt x="13653" y="11985"/>
                    <a:pt x="13085" y="11792"/>
                    <a:pt x="12630" y="11599"/>
                  </a:cubicBezTo>
                  <a:cubicBezTo>
                    <a:pt x="11720" y="11020"/>
                    <a:pt x="11834" y="9863"/>
                    <a:pt x="11720" y="9092"/>
                  </a:cubicBezTo>
                  <a:cubicBezTo>
                    <a:pt x="11493" y="6392"/>
                    <a:pt x="10925" y="3692"/>
                    <a:pt x="9219" y="1763"/>
                  </a:cubicBezTo>
                  <a:cubicBezTo>
                    <a:pt x="7514" y="-165"/>
                    <a:pt x="5354" y="-551"/>
                    <a:pt x="3535" y="799"/>
                  </a:cubicBezTo>
                  <a:cubicBezTo>
                    <a:pt x="-103" y="3499"/>
                    <a:pt x="-1126" y="11213"/>
                    <a:pt x="1375" y="16420"/>
                  </a:cubicBezTo>
                  <a:cubicBezTo>
                    <a:pt x="2967" y="19892"/>
                    <a:pt x="5922" y="21049"/>
                    <a:pt x="8310" y="19120"/>
                  </a:cubicBezTo>
                  <a:cubicBezTo>
                    <a:pt x="10583" y="17578"/>
                    <a:pt x="11266" y="14106"/>
                    <a:pt x="13198" y="15263"/>
                  </a:cubicBezTo>
                  <a:cubicBezTo>
                    <a:pt x="14449" y="15842"/>
                    <a:pt x="15699" y="16420"/>
                    <a:pt x="16836" y="16999"/>
                  </a:cubicBezTo>
                  <a:cubicBezTo>
                    <a:pt x="17291" y="17192"/>
                    <a:pt x="17632" y="17385"/>
                    <a:pt x="18087" y="17770"/>
                  </a:cubicBezTo>
                  <a:cubicBezTo>
                    <a:pt x="18541" y="17963"/>
                    <a:pt x="18996" y="18156"/>
                    <a:pt x="19451" y="18156"/>
                  </a:cubicBezTo>
                  <a:cubicBezTo>
                    <a:pt x="19792" y="18156"/>
                    <a:pt x="20019" y="18156"/>
                    <a:pt x="20247" y="17770"/>
                  </a:cubicBezTo>
                  <a:cubicBezTo>
                    <a:pt x="20474" y="17192"/>
                    <a:pt x="20474" y="16228"/>
                    <a:pt x="20247" y="15842"/>
                  </a:cubicBezTo>
                  <a:cubicBezTo>
                    <a:pt x="20019" y="15263"/>
                    <a:pt x="19678" y="15070"/>
                    <a:pt x="19223" y="14878"/>
                  </a:cubicBezTo>
                  <a:close/>
                  <a:moveTo>
                    <a:pt x="7969" y="15842"/>
                  </a:moveTo>
                  <a:cubicBezTo>
                    <a:pt x="6036" y="17770"/>
                    <a:pt x="3649" y="16613"/>
                    <a:pt x="2512" y="13528"/>
                  </a:cubicBezTo>
                  <a:cubicBezTo>
                    <a:pt x="1375" y="10249"/>
                    <a:pt x="1943" y="6199"/>
                    <a:pt x="3876" y="4270"/>
                  </a:cubicBezTo>
                  <a:cubicBezTo>
                    <a:pt x="5695" y="2342"/>
                    <a:pt x="8196" y="3306"/>
                    <a:pt x="9333" y="6585"/>
                  </a:cubicBezTo>
                  <a:cubicBezTo>
                    <a:pt x="10470" y="9670"/>
                    <a:pt x="9788" y="13913"/>
                    <a:pt x="7969" y="15842"/>
                  </a:cubicBezTo>
                  <a:close/>
                </a:path>
              </a:pathLst>
            </a:custGeom>
            <a:noFill/>
            <a:ln w="3175" cap="flat">
              <a:solidFill>
                <a:srgbClr val="FE9E99"/>
              </a:solidFill>
              <a:prstDash val="solid"/>
              <a:miter lim="800000"/>
            </a:ln>
            <a:effectLst/>
          </p:spPr>
          <p:txBody>
            <a:bodyPr wrap="square" lIns="45719" tIns="45719" rIns="45719" bIns="45719" numCol="1" anchor="t">
              <a:noAutofit/>
            </a:bodyPr>
            <a:lstStyle/>
            <a:p>
              <a:endParaRPr/>
            </a:p>
          </p:txBody>
        </p:sp>
        <p:sp>
          <p:nvSpPr>
            <p:cNvPr id="208" name="Freeform 209"/>
            <p:cNvSpPr/>
            <p:nvPr/>
          </p:nvSpPr>
          <p:spPr>
            <a:xfrm>
              <a:off x="130798" y="2929021"/>
              <a:ext cx="134357" cy="77111"/>
            </a:xfrm>
            <a:custGeom>
              <a:avLst/>
              <a:gdLst/>
              <a:ahLst/>
              <a:cxnLst>
                <a:cxn ang="0">
                  <a:pos x="wd2" y="hd2"/>
                </a:cxn>
                <a:cxn ang="5400000">
                  <a:pos x="wd2" y="hd2"/>
                </a:cxn>
                <a:cxn ang="10800000">
                  <a:pos x="wd2" y="hd2"/>
                </a:cxn>
                <a:cxn ang="16200000">
                  <a:pos x="wd2" y="hd2"/>
                </a:cxn>
              </a:cxnLst>
              <a:rect l="0" t="0" r="r" b="b"/>
              <a:pathLst>
                <a:path w="20000" h="19933" extrusionOk="0">
                  <a:moveTo>
                    <a:pt x="1158" y="7061"/>
                  </a:moveTo>
                  <a:cubicBezTo>
                    <a:pt x="50" y="9024"/>
                    <a:pt x="-504" y="11970"/>
                    <a:pt x="604" y="14915"/>
                  </a:cubicBezTo>
                  <a:cubicBezTo>
                    <a:pt x="1711" y="16879"/>
                    <a:pt x="3927" y="15897"/>
                    <a:pt x="5034" y="14915"/>
                  </a:cubicBezTo>
                  <a:cubicBezTo>
                    <a:pt x="6696" y="13933"/>
                    <a:pt x="8358" y="12951"/>
                    <a:pt x="9465" y="13933"/>
                  </a:cubicBezTo>
                  <a:cubicBezTo>
                    <a:pt x="11681" y="14915"/>
                    <a:pt x="13896" y="17861"/>
                    <a:pt x="15558" y="19824"/>
                  </a:cubicBezTo>
                  <a:cubicBezTo>
                    <a:pt x="18881" y="20806"/>
                    <a:pt x="21096" y="14915"/>
                    <a:pt x="19434" y="10006"/>
                  </a:cubicBezTo>
                  <a:cubicBezTo>
                    <a:pt x="17773" y="4115"/>
                    <a:pt x="13896" y="1170"/>
                    <a:pt x="11127" y="188"/>
                  </a:cubicBezTo>
                  <a:cubicBezTo>
                    <a:pt x="7250" y="-794"/>
                    <a:pt x="3373" y="2151"/>
                    <a:pt x="1158" y="7061"/>
                  </a:cubicBezTo>
                  <a:close/>
                </a:path>
              </a:pathLst>
            </a:custGeom>
            <a:noFill/>
            <a:ln w="3175" cap="rnd">
              <a:solidFill>
                <a:srgbClr val="FE9E99"/>
              </a:solidFill>
              <a:prstDash val="solid"/>
              <a:round/>
            </a:ln>
            <a:effectLst/>
          </p:spPr>
          <p:txBody>
            <a:bodyPr wrap="square" lIns="45719" tIns="45719" rIns="45719" bIns="45719" numCol="1" anchor="t">
              <a:noAutofit/>
            </a:bodyPr>
            <a:lstStyle/>
            <a:p>
              <a:endParaRPr/>
            </a:p>
          </p:txBody>
        </p:sp>
      </p:grpSp>
      <p:grpSp>
        <p:nvGrpSpPr>
          <p:cNvPr id="212" name="Google Shape;9888;p59"/>
          <p:cNvGrpSpPr/>
          <p:nvPr/>
        </p:nvGrpSpPr>
        <p:grpSpPr>
          <a:xfrm>
            <a:off x="2178221" y="5698717"/>
            <a:ext cx="473424" cy="473933"/>
            <a:chOff x="42" y="0"/>
            <a:chExt cx="473422" cy="473932"/>
          </a:xfrm>
        </p:grpSpPr>
        <p:sp>
          <p:nvSpPr>
            <p:cNvPr id="210" name="Google Shape;9889;p59"/>
            <p:cNvSpPr/>
            <p:nvPr/>
          </p:nvSpPr>
          <p:spPr>
            <a:xfrm>
              <a:off x="42" y="178361"/>
              <a:ext cx="473424" cy="295572"/>
            </a:xfrm>
            <a:custGeom>
              <a:avLst/>
              <a:gdLst/>
              <a:ahLst/>
              <a:cxnLst>
                <a:cxn ang="0">
                  <a:pos x="wd2" y="hd2"/>
                </a:cxn>
                <a:cxn ang="5400000">
                  <a:pos x="wd2" y="hd2"/>
                </a:cxn>
                <a:cxn ang="10800000">
                  <a:pos x="wd2" y="hd2"/>
                </a:cxn>
                <a:cxn ang="16200000">
                  <a:pos x="wd2" y="hd2"/>
                </a:cxn>
              </a:cxnLst>
              <a:rect l="0" t="0" r="r" b="b"/>
              <a:pathLst>
                <a:path w="21600" h="21600" extrusionOk="0">
                  <a:moveTo>
                    <a:pt x="5716" y="9710"/>
                  </a:moveTo>
                  <a:lnTo>
                    <a:pt x="5716" y="20605"/>
                  </a:lnTo>
                  <a:lnTo>
                    <a:pt x="2974" y="20605"/>
                  </a:lnTo>
                  <a:lnTo>
                    <a:pt x="2974" y="9710"/>
                  </a:lnTo>
                  <a:close/>
                  <a:moveTo>
                    <a:pt x="12124" y="6978"/>
                  </a:moveTo>
                  <a:lnTo>
                    <a:pt x="12124" y="20605"/>
                  </a:lnTo>
                  <a:lnTo>
                    <a:pt x="9404" y="20605"/>
                  </a:lnTo>
                  <a:lnTo>
                    <a:pt x="9404" y="6978"/>
                  </a:lnTo>
                  <a:close/>
                  <a:moveTo>
                    <a:pt x="18556" y="1033"/>
                  </a:moveTo>
                  <a:lnTo>
                    <a:pt x="18556" y="20605"/>
                  </a:lnTo>
                  <a:lnTo>
                    <a:pt x="15813" y="20605"/>
                  </a:lnTo>
                  <a:lnTo>
                    <a:pt x="15813" y="1033"/>
                  </a:lnTo>
                  <a:close/>
                  <a:moveTo>
                    <a:pt x="15536" y="0"/>
                  </a:moveTo>
                  <a:cubicBezTo>
                    <a:pt x="15352" y="0"/>
                    <a:pt x="15214" y="257"/>
                    <a:pt x="15214" y="518"/>
                  </a:cubicBezTo>
                  <a:lnTo>
                    <a:pt x="15214" y="20605"/>
                  </a:lnTo>
                  <a:lnTo>
                    <a:pt x="12794" y="20605"/>
                  </a:lnTo>
                  <a:lnTo>
                    <a:pt x="12794" y="6463"/>
                  </a:lnTo>
                  <a:cubicBezTo>
                    <a:pt x="12794" y="6202"/>
                    <a:pt x="12655" y="5945"/>
                    <a:pt x="12471" y="5945"/>
                  </a:cubicBezTo>
                  <a:lnTo>
                    <a:pt x="9106" y="5945"/>
                  </a:lnTo>
                  <a:cubicBezTo>
                    <a:pt x="8920" y="5945"/>
                    <a:pt x="8783" y="6202"/>
                    <a:pt x="8783" y="6463"/>
                  </a:cubicBezTo>
                  <a:lnTo>
                    <a:pt x="8783" y="20605"/>
                  </a:lnTo>
                  <a:lnTo>
                    <a:pt x="6362" y="20605"/>
                  </a:lnTo>
                  <a:lnTo>
                    <a:pt x="6362" y="9195"/>
                  </a:lnTo>
                  <a:cubicBezTo>
                    <a:pt x="6362" y="8935"/>
                    <a:pt x="6223" y="8677"/>
                    <a:pt x="6039" y="8677"/>
                  </a:cubicBezTo>
                  <a:lnTo>
                    <a:pt x="2674" y="8677"/>
                  </a:lnTo>
                  <a:cubicBezTo>
                    <a:pt x="2511" y="8677"/>
                    <a:pt x="2351" y="8935"/>
                    <a:pt x="2351" y="9195"/>
                  </a:cubicBezTo>
                  <a:lnTo>
                    <a:pt x="2351" y="20605"/>
                  </a:lnTo>
                  <a:lnTo>
                    <a:pt x="321" y="20605"/>
                  </a:lnTo>
                  <a:cubicBezTo>
                    <a:pt x="137" y="20605"/>
                    <a:pt x="0" y="20825"/>
                    <a:pt x="0" y="21119"/>
                  </a:cubicBezTo>
                  <a:cubicBezTo>
                    <a:pt x="0" y="21380"/>
                    <a:pt x="137" y="21600"/>
                    <a:pt x="321" y="21600"/>
                  </a:cubicBezTo>
                  <a:lnTo>
                    <a:pt x="21300" y="21600"/>
                  </a:lnTo>
                  <a:cubicBezTo>
                    <a:pt x="21461" y="21600"/>
                    <a:pt x="21600" y="21380"/>
                    <a:pt x="21600" y="21119"/>
                  </a:cubicBezTo>
                  <a:cubicBezTo>
                    <a:pt x="21577" y="20825"/>
                    <a:pt x="21437" y="20605"/>
                    <a:pt x="21277" y="20605"/>
                  </a:cubicBezTo>
                  <a:lnTo>
                    <a:pt x="19224" y="20605"/>
                  </a:lnTo>
                  <a:lnTo>
                    <a:pt x="19224" y="518"/>
                  </a:lnTo>
                  <a:cubicBezTo>
                    <a:pt x="19224" y="257"/>
                    <a:pt x="19087" y="0"/>
                    <a:pt x="18903" y="0"/>
                  </a:cubicBezTo>
                  <a:close/>
                </a:path>
              </a:pathLst>
            </a:custGeom>
            <a:solidFill>
              <a:srgbClr val="FE9E99"/>
            </a:solidFill>
            <a:ln w="12700" cap="flat">
              <a:noFill/>
              <a:miter lim="400000"/>
            </a:ln>
            <a:effectLst/>
          </p:spPr>
          <p:txBody>
            <a:bodyPr wrap="square" lIns="45719" tIns="45719" rIns="45719" bIns="45719" numCol="1" anchor="ctr">
              <a:noAutofit/>
            </a:bodyPr>
            <a:lstStyle/>
            <a:p>
              <a:pPr>
                <a:defRPr sz="2400"/>
              </a:pPr>
              <a:endParaRPr/>
            </a:p>
          </p:txBody>
        </p:sp>
        <p:sp>
          <p:nvSpPr>
            <p:cNvPr id="211" name="Google Shape;9890;p59"/>
            <p:cNvSpPr/>
            <p:nvPr/>
          </p:nvSpPr>
          <p:spPr>
            <a:xfrm>
              <a:off x="7576" y="0"/>
              <a:ext cx="452226" cy="273845"/>
            </a:xfrm>
            <a:custGeom>
              <a:avLst/>
              <a:gdLst/>
              <a:ahLst/>
              <a:cxnLst>
                <a:cxn ang="0">
                  <a:pos x="wd2" y="hd2"/>
                </a:cxn>
                <a:cxn ang="5400000">
                  <a:pos x="wd2" y="hd2"/>
                </a:cxn>
                <a:cxn ang="10800000">
                  <a:pos x="wd2" y="hd2"/>
                </a:cxn>
                <a:cxn ang="16200000">
                  <a:pos x="wd2" y="hd2"/>
                </a:cxn>
              </a:cxnLst>
              <a:rect l="0" t="0" r="r" b="b"/>
              <a:pathLst>
                <a:path w="21577" h="21600" extrusionOk="0">
                  <a:moveTo>
                    <a:pt x="20542" y="0"/>
                  </a:moveTo>
                  <a:cubicBezTo>
                    <a:pt x="20478" y="0"/>
                    <a:pt x="20413" y="13"/>
                    <a:pt x="20348" y="40"/>
                  </a:cubicBezTo>
                  <a:lnTo>
                    <a:pt x="17503" y="639"/>
                  </a:lnTo>
                  <a:cubicBezTo>
                    <a:pt x="16948" y="716"/>
                    <a:pt x="16539" y="1633"/>
                    <a:pt x="16612" y="2551"/>
                  </a:cubicBezTo>
                  <a:cubicBezTo>
                    <a:pt x="16657" y="3454"/>
                    <a:pt x="17153" y="4074"/>
                    <a:pt x="17696" y="4074"/>
                  </a:cubicBezTo>
                  <a:cubicBezTo>
                    <a:pt x="17728" y="4074"/>
                    <a:pt x="17760" y="4070"/>
                    <a:pt x="17793" y="4067"/>
                  </a:cubicBezTo>
                  <a:lnTo>
                    <a:pt x="18009" y="4027"/>
                  </a:lnTo>
                  <a:cubicBezTo>
                    <a:pt x="14563" y="10681"/>
                    <a:pt x="10417" y="14109"/>
                    <a:pt x="7499" y="15823"/>
                  </a:cubicBezTo>
                  <a:cubicBezTo>
                    <a:pt x="3858" y="17975"/>
                    <a:pt x="1038" y="18172"/>
                    <a:pt x="989" y="18172"/>
                  </a:cubicBezTo>
                  <a:cubicBezTo>
                    <a:pt x="437" y="18213"/>
                    <a:pt x="-23" y="19009"/>
                    <a:pt x="1" y="19967"/>
                  </a:cubicBezTo>
                  <a:cubicBezTo>
                    <a:pt x="26" y="20884"/>
                    <a:pt x="483" y="21600"/>
                    <a:pt x="1038" y="21600"/>
                  </a:cubicBezTo>
                  <a:lnTo>
                    <a:pt x="1062" y="21600"/>
                  </a:lnTo>
                  <a:cubicBezTo>
                    <a:pt x="1184" y="21600"/>
                    <a:pt x="4197" y="21403"/>
                    <a:pt x="8151" y="19090"/>
                  </a:cubicBezTo>
                  <a:cubicBezTo>
                    <a:pt x="10368" y="17814"/>
                    <a:pt x="12441" y="16060"/>
                    <a:pt x="14345" y="13948"/>
                  </a:cubicBezTo>
                  <a:cubicBezTo>
                    <a:pt x="14490" y="13791"/>
                    <a:pt x="14539" y="13433"/>
                    <a:pt x="14442" y="13192"/>
                  </a:cubicBezTo>
                  <a:cubicBezTo>
                    <a:pt x="14379" y="13038"/>
                    <a:pt x="14268" y="12951"/>
                    <a:pt x="14156" y="12951"/>
                  </a:cubicBezTo>
                  <a:cubicBezTo>
                    <a:pt x="14096" y="12951"/>
                    <a:pt x="14035" y="12977"/>
                    <a:pt x="13984" y="13031"/>
                  </a:cubicBezTo>
                  <a:cubicBezTo>
                    <a:pt x="12103" y="15106"/>
                    <a:pt x="10103" y="16820"/>
                    <a:pt x="7932" y="18055"/>
                  </a:cubicBezTo>
                  <a:cubicBezTo>
                    <a:pt x="4075" y="20365"/>
                    <a:pt x="1184" y="20485"/>
                    <a:pt x="1062" y="20485"/>
                  </a:cubicBezTo>
                  <a:cubicBezTo>
                    <a:pt x="846" y="20485"/>
                    <a:pt x="702" y="20248"/>
                    <a:pt x="702" y="19926"/>
                  </a:cubicBezTo>
                  <a:cubicBezTo>
                    <a:pt x="702" y="19568"/>
                    <a:pt x="846" y="19250"/>
                    <a:pt x="1062" y="19250"/>
                  </a:cubicBezTo>
                  <a:cubicBezTo>
                    <a:pt x="1087" y="19250"/>
                    <a:pt x="4004" y="19049"/>
                    <a:pt x="7740" y="16857"/>
                  </a:cubicBezTo>
                  <a:cubicBezTo>
                    <a:pt x="10923" y="15026"/>
                    <a:pt x="15430" y="11200"/>
                    <a:pt x="19119" y="3628"/>
                  </a:cubicBezTo>
                  <a:cubicBezTo>
                    <a:pt x="19281" y="3244"/>
                    <a:pt x="19129" y="2708"/>
                    <a:pt x="18838" y="2708"/>
                  </a:cubicBezTo>
                  <a:cubicBezTo>
                    <a:pt x="18827" y="2708"/>
                    <a:pt x="18815" y="2708"/>
                    <a:pt x="18805" y="2711"/>
                  </a:cubicBezTo>
                  <a:lnTo>
                    <a:pt x="17744" y="2909"/>
                  </a:lnTo>
                  <a:cubicBezTo>
                    <a:pt x="17730" y="2912"/>
                    <a:pt x="17716" y="2915"/>
                    <a:pt x="17702" y="2915"/>
                  </a:cubicBezTo>
                  <a:cubicBezTo>
                    <a:pt x="17544" y="2915"/>
                    <a:pt x="17380" y="2728"/>
                    <a:pt x="17335" y="2470"/>
                  </a:cubicBezTo>
                  <a:cubicBezTo>
                    <a:pt x="17262" y="2112"/>
                    <a:pt x="17430" y="1714"/>
                    <a:pt x="17673" y="1674"/>
                  </a:cubicBezTo>
                  <a:lnTo>
                    <a:pt x="20494" y="1078"/>
                  </a:lnTo>
                  <a:cubicBezTo>
                    <a:pt x="20506" y="1074"/>
                    <a:pt x="20520" y="1071"/>
                    <a:pt x="20534" y="1071"/>
                  </a:cubicBezTo>
                  <a:cubicBezTo>
                    <a:pt x="20737" y="1071"/>
                    <a:pt x="20927" y="1339"/>
                    <a:pt x="20927" y="1674"/>
                  </a:cubicBezTo>
                  <a:lnTo>
                    <a:pt x="20927" y="6336"/>
                  </a:lnTo>
                  <a:cubicBezTo>
                    <a:pt x="20927" y="6695"/>
                    <a:pt x="20735" y="6936"/>
                    <a:pt x="20565" y="6936"/>
                  </a:cubicBezTo>
                  <a:cubicBezTo>
                    <a:pt x="20372" y="6936"/>
                    <a:pt x="20204" y="6654"/>
                    <a:pt x="20204" y="6336"/>
                  </a:cubicBezTo>
                  <a:lnTo>
                    <a:pt x="20204" y="4944"/>
                  </a:lnTo>
                  <a:cubicBezTo>
                    <a:pt x="20204" y="4743"/>
                    <a:pt x="20107" y="4505"/>
                    <a:pt x="19988" y="4465"/>
                  </a:cubicBezTo>
                  <a:cubicBezTo>
                    <a:pt x="19953" y="4432"/>
                    <a:pt x="19917" y="4415"/>
                    <a:pt x="19880" y="4415"/>
                  </a:cubicBezTo>
                  <a:cubicBezTo>
                    <a:pt x="19787" y="4415"/>
                    <a:pt x="19694" y="4509"/>
                    <a:pt x="19625" y="4623"/>
                  </a:cubicBezTo>
                  <a:cubicBezTo>
                    <a:pt x="18372" y="7093"/>
                    <a:pt x="16973" y="9406"/>
                    <a:pt x="15430" y="11321"/>
                  </a:cubicBezTo>
                  <a:cubicBezTo>
                    <a:pt x="15286" y="11518"/>
                    <a:pt x="15238" y="11876"/>
                    <a:pt x="15359" y="12077"/>
                  </a:cubicBezTo>
                  <a:cubicBezTo>
                    <a:pt x="15436" y="12204"/>
                    <a:pt x="15551" y="12298"/>
                    <a:pt x="15657" y="12298"/>
                  </a:cubicBezTo>
                  <a:cubicBezTo>
                    <a:pt x="15715" y="12298"/>
                    <a:pt x="15772" y="12268"/>
                    <a:pt x="15817" y="12194"/>
                  </a:cubicBezTo>
                  <a:cubicBezTo>
                    <a:pt x="17165" y="10480"/>
                    <a:pt x="18420" y="8529"/>
                    <a:pt x="19528" y="6417"/>
                  </a:cubicBezTo>
                  <a:cubicBezTo>
                    <a:pt x="19552" y="7294"/>
                    <a:pt x="20010" y="8050"/>
                    <a:pt x="20540" y="8050"/>
                  </a:cubicBezTo>
                  <a:cubicBezTo>
                    <a:pt x="21119" y="8050"/>
                    <a:pt x="21577" y="7294"/>
                    <a:pt x="21577" y="6336"/>
                  </a:cubicBezTo>
                  <a:lnTo>
                    <a:pt x="21577" y="1674"/>
                  </a:lnTo>
                  <a:cubicBezTo>
                    <a:pt x="21482" y="1235"/>
                    <a:pt x="21360" y="797"/>
                    <a:pt x="21168" y="438"/>
                  </a:cubicBezTo>
                  <a:cubicBezTo>
                    <a:pt x="20998" y="161"/>
                    <a:pt x="20771" y="0"/>
                    <a:pt x="20542" y="0"/>
                  </a:cubicBezTo>
                  <a:close/>
                </a:path>
              </a:pathLst>
            </a:custGeom>
            <a:solidFill>
              <a:srgbClr val="FE9E99"/>
            </a:solidFill>
            <a:ln w="12700" cap="flat">
              <a:noFill/>
              <a:miter lim="400000"/>
            </a:ln>
            <a:effectLst/>
          </p:spPr>
          <p:txBody>
            <a:bodyPr wrap="square" lIns="45719" tIns="45719" rIns="45719" bIns="45719" numCol="1" anchor="ctr">
              <a:noAutofit/>
            </a:bodyPr>
            <a:lstStyle/>
            <a:p>
              <a:pPr>
                <a:defRPr sz="2400"/>
              </a:pPr>
              <a:endParaRPr/>
            </a:p>
          </p:txBody>
        </p:sp>
      </p:grpSp>
      <p:sp>
        <p:nvSpPr>
          <p:cNvPr id="213" name="Google Shape;10184;p59"/>
          <p:cNvSpPr/>
          <p:nvPr/>
        </p:nvSpPr>
        <p:spPr>
          <a:xfrm>
            <a:off x="3703623" y="1772528"/>
            <a:ext cx="406204" cy="73957"/>
          </a:xfrm>
          <a:custGeom>
            <a:avLst/>
            <a:gdLst/>
            <a:ahLst/>
            <a:cxnLst>
              <a:cxn ang="0">
                <a:pos x="wd2" y="hd2"/>
              </a:cxn>
              <a:cxn ang="5400000">
                <a:pos x="wd2" y="hd2"/>
              </a:cxn>
              <a:cxn ang="10800000">
                <a:pos x="wd2" y="hd2"/>
              </a:cxn>
              <a:cxn ang="16200000">
                <a:pos x="wd2" y="hd2"/>
              </a:cxn>
            </a:cxnLst>
            <a:rect l="0" t="0" r="r" b="b"/>
            <a:pathLst>
              <a:path w="21600" h="21600" extrusionOk="0">
                <a:moveTo>
                  <a:pt x="10854" y="654"/>
                </a:moveTo>
                <a:lnTo>
                  <a:pt x="18405" y="5040"/>
                </a:lnTo>
                <a:lnTo>
                  <a:pt x="17087" y="5040"/>
                </a:lnTo>
                <a:lnTo>
                  <a:pt x="11096" y="1515"/>
                </a:lnTo>
                <a:cubicBezTo>
                  <a:pt x="11001" y="1461"/>
                  <a:pt x="10915" y="1434"/>
                  <a:pt x="10829" y="1434"/>
                </a:cubicBezTo>
                <a:cubicBezTo>
                  <a:pt x="10746" y="1434"/>
                  <a:pt x="10667" y="1461"/>
                  <a:pt x="10586" y="1515"/>
                </a:cubicBezTo>
                <a:lnTo>
                  <a:pt x="8999" y="2456"/>
                </a:lnTo>
                <a:cubicBezTo>
                  <a:pt x="8866" y="2564"/>
                  <a:pt x="8812" y="2725"/>
                  <a:pt x="8893" y="2888"/>
                </a:cubicBezTo>
                <a:cubicBezTo>
                  <a:pt x="8965" y="2978"/>
                  <a:pt x="9062" y="3046"/>
                  <a:pt x="9175" y="3046"/>
                </a:cubicBezTo>
                <a:cubicBezTo>
                  <a:pt x="9232" y="3046"/>
                  <a:pt x="9288" y="3030"/>
                  <a:pt x="9349" y="2996"/>
                </a:cubicBezTo>
                <a:lnTo>
                  <a:pt x="10854" y="2108"/>
                </a:lnTo>
                <a:lnTo>
                  <a:pt x="15850" y="5040"/>
                </a:lnTo>
                <a:lnTo>
                  <a:pt x="5802" y="5040"/>
                </a:lnTo>
                <a:lnTo>
                  <a:pt x="8033" y="3776"/>
                </a:lnTo>
                <a:cubicBezTo>
                  <a:pt x="8167" y="3668"/>
                  <a:pt x="8221" y="3507"/>
                  <a:pt x="8139" y="3344"/>
                </a:cubicBezTo>
                <a:cubicBezTo>
                  <a:pt x="8067" y="3254"/>
                  <a:pt x="7970" y="3188"/>
                  <a:pt x="7857" y="3188"/>
                </a:cubicBezTo>
                <a:cubicBezTo>
                  <a:pt x="7803" y="3188"/>
                  <a:pt x="7745" y="3202"/>
                  <a:pt x="7684" y="3238"/>
                </a:cubicBezTo>
                <a:lnTo>
                  <a:pt x="4540" y="5095"/>
                </a:lnTo>
                <a:lnTo>
                  <a:pt x="3222" y="5095"/>
                </a:lnTo>
                <a:lnTo>
                  <a:pt x="10854" y="654"/>
                </a:lnTo>
                <a:close/>
                <a:moveTo>
                  <a:pt x="19452" y="5714"/>
                </a:moveTo>
                <a:lnTo>
                  <a:pt x="19452" y="7250"/>
                </a:lnTo>
                <a:lnTo>
                  <a:pt x="2175" y="7250"/>
                </a:lnTo>
                <a:lnTo>
                  <a:pt x="2175" y="5714"/>
                </a:lnTo>
                <a:close/>
                <a:moveTo>
                  <a:pt x="5964" y="7842"/>
                </a:moveTo>
                <a:cubicBezTo>
                  <a:pt x="6072" y="7842"/>
                  <a:pt x="6151" y="7869"/>
                  <a:pt x="6206" y="7948"/>
                </a:cubicBezTo>
                <a:cubicBezTo>
                  <a:pt x="6287" y="8003"/>
                  <a:pt x="6314" y="8084"/>
                  <a:pt x="6314" y="8190"/>
                </a:cubicBezTo>
                <a:cubicBezTo>
                  <a:pt x="6314" y="8353"/>
                  <a:pt x="6179" y="8487"/>
                  <a:pt x="6018" y="8487"/>
                </a:cubicBezTo>
                <a:cubicBezTo>
                  <a:pt x="5910" y="8487"/>
                  <a:pt x="5856" y="8435"/>
                  <a:pt x="5777" y="8380"/>
                </a:cubicBezTo>
                <a:cubicBezTo>
                  <a:pt x="5702" y="8288"/>
                  <a:pt x="5592" y="8247"/>
                  <a:pt x="5486" y="8247"/>
                </a:cubicBezTo>
                <a:cubicBezTo>
                  <a:pt x="5436" y="8247"/>
                  <a:pt x="5389" y="8256"/>
                  <a:pt x="5346" y="8272"/>
                </a:cubicBezTo>
                <a:cubicBezTo>
                  <a:pt x="5186" y="8353"/>
                  <a:pt x="5077" y="8487"/>
                  <a:pt x="5077" y="8649"/>
                </a:cubicBezTo>
                <a:lnTo>
                  <a:pt x="5077" y="17426"/>
                </a:lnTo>
                <a:lnTo>
                  <a:pt x="3841" y="17426"/>
                </a:lnTo>
                <a:lnTo>
                  <a:pt x="3841" y="8649"/>
                </a:lnTo>
                <a:cubicBezTo>
                  <a:pt x="3841" y="8487"/>
                  <a:pt x="3735" y="8326"/>
                  <a:pt x="3572" y="8272"/>
                </a:cubicBezTo>
                <a:cubicBezTo>
                  <a:pt x="3536" y="8258"/>
                  <a:pt x="3498" y="8252"/>
                  <a:pt x="3455" y="8252"/>
                </a:cubicBezTo>
                <a:cubicBezTo>
                  <a:pt x="3342" y="8252"/>
                  <a:pt x="3213" y="8301"/>
                  <a:pt x="3116" y="8380"/>
                </a:cubicBezTo>
                <a:cubicBezTo>
                  <a:pt x="3062" y="8460"/>
                  <a:pt x="2981" y="8487"/>
                  <a:pt x="2902" y="8487"/>
                </a:cubicBezTo>
                <a:cubicBezTo>
                  <a:pt x="2794" y="8487"/>
                  <a:pt x="2712" y="8435"/>
                  <a:pt x="2658" y="8380"/>
                </a:cubicBezTo>
                <a:cubicBezTo>
                  <a:pt x="2579" y="8326"/>
                  <a:pt x="2552" y="8245"/>
                  <a:pt x="2552" y="8138"/>
                </a:cubicBezTo>
                <a:cubicBezTo>
                  <a:pt x="2552" y="7976"/>
                  <a:pt x="2712" y="7842"/>
                  <a:pt x="2902" y="7842"/>
                </a:cubicBezTo>
                <a:close/>
                <a:moveTo>
                  <a:pt x="12492" y="7869"/>
                </a:moveTo>
                <a:cubicBezTo>
                  <a:pt x="12574" y="7869"/>
                  <a:pt x="12655" y="7921"/>
                  <a:pt x="12734" y="7976"/>
                </a:cubicBezTo>
                <a:cubicBezTo>
                  <a:pt x="12788" y="8057"/>
                  <a:pt x="12842" y="8111"/>
                  <a:pt x="12842" y="8218"/>
                </a:cubicBezTo>
                <a:cubicBezTo>
                  <a:pt x="12842" y="8380"/>
                  <a:pt x="12707" y="8514"/>
                  <a:pt x="12520" y="8514"/>
                </a:cubicBezTo>
                <a:cubicBezTo>
                  <a:pt x="12438" y="8514"/>
                  <a:pt x="12359" y="8487"/>
                  <a:pt x="12305" y="8408"/>
                </a:cubicBezTo>
                <a:cubicBezTo>
                  <a:pt x="12237" y="8322"/>
                  <a:pt x="12129" y="8281"/>
                  <a:pt x="12023" y="8281"/>
                </a:cubicBezTo>
                <a:cubicBezTo>
                  <a:pt x="11960" y="8281"/>
                  <a:pt x="11899" y="8297"/>
                  <a:pt x="11847" y="8326"/>
                </a:cubicBezTo>
                <a:cubicBezTo>
                  <a:pt x="11687" y="8380"/>
                  <a:pt x="11579" y="8514"/>
                  <a:pt x="11579" y="8677"/>
                </a:cubicBezTo>
                <a:lnTo>
                  <a:pt x="11579" y="17480"/>
                </a:lnTo>
                <a:lnTo>
                  <a:pt x="10344" y="17480"/>
                </a:lnTo>
                <a:lnTo>
                  <a:pt x="10344" y="8677"/>
                </a:lnTo>
                <a:cubicBezTo>
                  <a:pt x="10344" y="8514"/>
                  <a:pt x="10236" y="8353"/>
                  <a:pt x="10076" y="8326"/>
                </a:cubicBezTo>
                <a:cubicBezTo>
                  <a:pt x="10015" y="8297"/>
                  <a:pt x="9954" y="8281"/>
                  <a:pt x="9895" y="8281"/>
                </a:cubicBezTo>
                <a:cubicBezTo>
                  <a:pt x="9800" y="8281"/>
                  <a:pt x="9712" y="8322"/>
                  <a:pt x="9645" y="8408"/>
                </a:cubicBezTo>
                <a:cubicBezTo>
                  <a:pt x="9563" y="8487"/>
                  <a:pt x="9511" y="8514"/>
                  <a:pt x="9403" y="8514"/>
                </a:cubicBezTo>
                <a:cubicBezTo>
                  <a:pt x="9295" y="8514"/>
                  <a:pt x="9241" y="8487"/>
                  <a:pt x="9162" y="8408"/>
                </a:cubicBezTo>
                <a:cubicBezTo>
                  <a:pt x="9108" y="8353"/>
                  <a:pt x="9080" y="8272"/>
                  <a:pt x="9080" y="8190"/>
                </a:cubicBezTo>
                <a:cubicBezTo>
                  <a:pt x="9080" y="8003"/>
                  <a:pt x="9241" y="7869"/>
                  <a:pt x="9403" y="7869"/>
                </a:cubicBezTo>
                <a:close/>
                <a:moveTo>
                  <a:pt x="18942" y="7869"/>
                </a:moveTo>
                <a:cubicBezTo>
                  <a:pt x="19048" y="7869"/>
                  <a:pt x="19102" y="7894"/>
                  <a:pt x="19183" y="7976"/>
                </a:cubicBezTo>
                <a:cubicBezTo>
                  <a:pt x="19237" y="8030"/>
                  <a:pt x="19264" y="8111"/>
                  <a:pt x="19264" y="8218"/>
                </a:cubicBezTo>
                <a:cubicBezTo>
                  <a:pt x="19237" y="8353"/>
                  <a:pt x="19102" y="8487"/>
                  <a:pt x="18969" y="8487"/>
                </a:cubicBezTo>
                <a:cubicBezTo>
                  <a:pt x="18888" y="8487"/>
                  <a:pt x="18806" y="8460"/>
                  <a:pt x="18752" y="8380"/>
                </a:cubicBezTo>
                <a:cubicBezTo>
                  <a:pt x="18680" y="8288"/>
                  <a:pt x="18556" y="8247"/>
                  <a:pt x="18443" y="8247"/>
                </a:cubicBezTo>
                <a:cubicBezTo>
                  <a:pt x="18389" y="8247"/>
                  <a:pt x="18339" y="8256"/>
                  <a:pt x="18296" y="8272"/>
                </a:cubicBezTo>
                <a:cubicBezTo>
                  <a:pt x="18134" y="8353"/>
                  <a:pt x="18028" y="8487"/>
                  <a:pt x="18028" y="8649"/>
                </a:cubicBezTo>
                <a:lnTo>
                  <a:pt x="18028" y="17426"/>
                </a:lnTo>
                <a:lnTo>
                  <a:pt x="16791" y="17426"/>
                </a:lnTo>
                <a:lnTo>
                  <a:pt x="16791" y="14276"/>
                </a:lnTo>
                <a:cubicBezTo>
                  <a:pt x="16791" y="14115"/>
                  <a:pt x="16658" y="13979"/>
                  <a:pt x="16496" y="13979"/>
                </a:cubicBezTo>
                <a:cubicBezTo>
                  <a:pt x="16335" y="13979"/>
                  <a:pt x="16200" y="14115"/>
                  <a:pt x="16200" y="14276"/>
                </a:cubicBezTo>
                <a:lnTo>
                  <a:pt x="16200" y="17507"/>
                </a:lnTo>
                <a:cubicBezTo>
                  <a:pt x="16013" y="17616"/>
                  <a:pt x="15931" y="17776"/>
                  <a:pt x="15931" y="17964"/>
                </a:cubicBezTo>
                <a:lnTo>
                  <a:pt x="15931" y="18423"/>
                </a:lnTo>
                <a:lnTo>
                  <a:pt x="12520" y="18423"/>
                </a:lnTo>
                <a:lnTo>
                  <a:pt x="12520" y="18018"/>
                </a:lnTo>
                <a:cubicBezTo>
                  <a:pt x="12520" y="17803"/>
                  <a:pt x="12438" y="17643"/>
                  <a:pt x="12251" y="17534"/>
                </a:cubicBezTo>
                <a:lnTo>
                  <a:pt x="12251" y="9079"/>
                </a:lnTo>
                <a:cubicBezTo>
                  <a:pt x="12330" y="9120"/>
                  <a:pt x="12409" y="9145"/>
                  <a:pt x="12488" y="9145"/>
                </a:cubicBezTo>
                <a:cubicBezTo>
                  <a:pt x="12515" y="9145"/>
                  <a:pt x="12544" y="9140"/>
                  <a:pt x="12574" y="9133"/>
                </a:cubicBezTo>
                <a:cubicBezTo>
                  <a:pt x="13057" y="9133"/>
                  <a:pt x="13461" y="8731"/>
                  <a:pt x="13461" y="8218"/>
                </a:cubicBezTo>
                <a:cubicBezTo>
                  <a:pt x="13461" y="8084"/>
                  <a:pt x="13461" y="7976"/>
                  <a:pt x="13433" y="7869"/>
                </a:cubicBezTo>
                <a:lnTo>
                  <a:pt x="15018" y="7869"/>
                </a:lnTo>
                <a:cubicBezTo>
                  <a:pt x="14966" y="7948"/>
                  <a:pt x="14966" y="8057"/>
                  <a:pt x="14939" y="8138"/>
                </a:cubicBezTo>
                <a:cubicBezTo>
                  <a:pt x="14939" y="8408"/>
                  <a:pt x="15018" y="8649"/>
                  <a:pt x="15207" y="8864"/>
                </a:cubicBezTo>
                <a:cubicBezTo>
                  <a:pt x="15367" y="9052"/>
                  <a:pt x="15663" y="9161"/>
                  <a:pt x="15877" y="9161"/>
                </a:cubicBezTo>
                <a:cubicBezTo>
                  <a:pt x="15986" y="9161"/>
                  <a:pt x="16094" y="9106"/>
                  <a:pt x="16173" y="9079"/>
                </a:cubicBezTo>
                <a:lnTo>
                  <a:pt x="16173" y="12742"/>
                </a:lnTo>
                <a:cubicBezTo>
                  <a:pt x="16173" y="12930"/>
                  <a:pt x="16308" y="13064"/>
                  <a:pt x="16496" y="13064"/>
                </a:cubicBezTo>
                <a:cubicBezTo>
                  <a:pt x="16658" y="13064"/>
                  <a:pt x="16791" y="12930"/>
                  <a:pt x="16791" y="12742"/>
                </a:cubicBezTo>
                <a:lnTo>
                  <a:pt x="16791" y="8677"/>
                </a:lnTo>
                <a:cubicBezTo>
                  <a:pt x="16791" y="8514"/>
                  <a:pt x="16685" y="8353"/>
                  <a:pt x="16523" y="8299"/>
                </a:cubicBezTo>
                <a:cubicBezTo>
                  <a:pt x="16473" y="8290"/>
                  <a:pt x="16421" y="8285"/>
                  <a:pt x="16369" y="8285"/>
                </a:cubicBezTo>
                <a:cubicBezTo>
                  <a:pt x="16256" y="8285"/>
                  <a:pt x="16148" y="8315"/>
                  <a:pt x="16094" y="8408"/>
                </a:cubicBezTo>
                <a:cubicBezTo>
                  <a:pt x="16013" y="8487"/>
                  <a:pt x="15959" y="8514"/>
                  <a:pt x="15850" y="8514"/>
                </a:cubicBezTo>
                <a:cubicBezTo>
                  <a:pt x="15744" y="8514"/>
                  <a:pt x="15690" y="8487"/>
                  <a:pt x="15609" y="8408"/>
                </a:cubicBezTo>
                <a:cubicBezTo>
                  <a:pt x="15555" y="8353"/>
                  <a:pt x="15503" y="8272"/>
                  <a:pt x="15503" y="8166"/>
                </a:cubicBezTo>
                <a:cubicBezTo>
                  <a:pt x="15503" y="8003"/>
                  <a:pt x="15690" y="7869"/>
                  <a:pt x="15850" y="7869"/>
                </a:cubicBezTo>
                <a:close/>
                <a:moveTo>
                  <a:pt x="5373" y="18072"/>
                </a:moveTo>
                <a:lnTo>
                  <a:pt x="5373" y="18450"/>
                </a:lnTo>
                <a:lnTo>
                  <a:pt x="3545" y="18450"/>
                </a:lnTo>
                <a:lnTo>
                  <a:pt x="3545" y="18072"/>
                </a:lnTo>
                <a:close/>
                <a:moveTo>
                  <a:pt x="8462" y="7869"/>
                </a:moveTo>
                <a:cubicBezTo>
                  <a:pt x="8435" y="7948"/>
                  <a:pt x="8435" y="8057"/>
                  <a:pt x="8381" y="8138"/>
                </a:cubicBezTo>
                <a:cubicBezTo>
                  <a:pt x="8381" y="8408"/>
                  <a:pt x="8462" y="8649"/>
                  <a:pt x="8652" y="8864"/>
                </a:cubicBezTo>
                <a:cubicBezTo>
                  <a:pt x="8839" y="9052"/>
                  <a:pt x="9108" y="9161"/>
                  <a:pt x="9322" y="9161"/>
                </a:cubicBezTo>
                <a:cubicBezTo>
                  <a:pt x="9430" y="9161"/>
                  <a:pt x="9536" y="9106"/>
                  <a:pt x="9645" y="9079"/>
                </a:cubicBezTo>
                <a:lnTo>
                  <a:pt x="9645" y="17534"/>
                </a:lnTo>
                <a:cubicBezTo>
                  <a:pt x="9457" y="17643"/>
                  <a:pt x="9376" y="17803"/>
                  <a:pt x="9376" y="17991"/>
                </a:cubicBezTo>
                <a:lnTo>
                  <a:pt x="9376" y="18450"/>
                </a:lnTo>
                <a:lnTo>
                  <a:pt x="5964" y="18450"/>
                </a:lnTo>
                <a:lnTo>
                  <a:pt x="5964" y="18018"/>
                </a:lnTo>
                <a:cubicBezTo>
                  <a:pt x="6018" y="17803"/>
                  <a:pt x="5883" y="17643"/>
                  <a:pt x="5723" y="17534"/>
                </a:cubicBezTo>
                <a:lnTo>
                  <a:pt x="5723" y="9079"/>
                </a:lnTo>
                <a:cubicBezTo>
                  <a:pt x="5781" y="9120"/>
                  <a:pt x="5854" y="9145"/>
                  <a:pt x="5933" y="9145"/>
                </a:cubicBezTo>
                <a:cubicBezTo>
                  <a:pt x="5960" y="9145"/>
                  <a:pt x="5989" y="9140"/>
                  <a:pt x="6018" y="9133"/>
                </a:cubicBezTo>
                <a:cubicBezTo>
                  <a:pt x="6528" y="9133"/>
                  <a:pt x="6932" y="8731"/>
                  <a:pt x="6932" y="8218"/>
                </a:cubicBezTo>
                <a:cubicBezTo>
                  <a:pt x="6932" y="8084"/>
                  <a:pt x="6932" y="7976"/>
                  <a:pt x="6878" y="7869"/>
                </a:cubicBezTo>
                <a:close/>
                <a:moveTo>
                  <a:pt x="11847" y="18072"/>
                </a:moveTo>
                <a:lnTo>
                  <a:pt x="11847" y="18450"/>
                </a:lnTo>
                <a:lnTo>
                  <a:pt x="10049" y="18450"/>
                </a:lnTo>
                <a:lnTo>
                  <a:pt x="10049" y="18072"/>
                </a:lnTo>
                <a:close/>
                <a:moveTo>
                  <a:pt x="18296" y="18072"/>
                </a:moveTo>
                <a:lnTo>
                  <a:pt x="18296" y="18450"/>
                </a:lnTo>
                <a:lnTo>
                  <a:pt x="16496" y="18450"/>
                </a:lnTo>
                <a:lnTo>
                  <a:pt x="16496" y="18072"/>
                </a:lnTo>
                <a:close/>
                <a:moveTo>
                  <a:pt x="19075" y="19094"/>
                </a:moveTo>
                <a:cubicBezTo>
                  <a:pt x="19237" y="19094"/>
                  <a:pt x="19343" y="19230"/>
                  <a:pt x="19343" y="19366"/>
                </a:cubicBezTo>
                <a:lnTo>
                  <a:pt x="19343" y="19714"/>
                </a:lnTo>
                <a:lnTo>
                  <a:pt x="9026" y="19714"/>
                </a:lnTo>
                <a:cubicBezTo>
                  <a:pt x="8866" y="19714"/>
                  <a:pt x="8731" y="19850"/>
                  <a:pt x="8731" y="20037"/>
                </a:cubicBezTo>
                <a:cubicBezTo>
                  <a:pt x="8731" y="20200"/>
                  <a:pt x="8866" y="20334"/>
                  <a:pt x="9026" y="20334"/>
                </a:cubicBezTo>
                <a:lnTo>
                  <a:pt x="19693" y="20334"/>
                </a:lnTo>
                <a:cubicBezTo>
                  <a:pt x="19853" y="20334"/>
                  <a:pt x="19989" y="20469"/>
                  <a:pt x="19989" y="20630"/>
                </a:cubicBezTo>
                <a:lnTo>
                  <a:pt x="19989" y="20980"/>
                </a:lnTo>
                <a:lnTo>
                  <a:pt x="1611" y="20980"/>
                </a:lnTo>
                <a:lnTo>
                  <a:pt x="1611" y="20657"/>
                </a:lnTo>
                <a:cubicBezTo>
                  <a:pt x="1611" y="20496"/>
                  <a:pt x="1747" y="20361"/>
                  <a:pt x="1907" y="20361"/>
                </a:cubicBezTo>
                <a:lnTo>
                  <a:pt x="7496" y="20361"/>
                </a:lnTo>
                <a:cubicBezTo>
                  <a:pt x="7657" y="20361"/>
                  <a:pt x="7792" y="20227"/>
                  <a:pt x="7792" y="20065"/>
                </a:cubicBezTo>
                <a:cubicBezTo>
                  <a:pt x="7792" y="19904"/>
                  <a:pt x="7657" y="19768"/>
                  <a:pt x="7496" y="19768"/>
                </a:cubicBezTo>
                <a:lnTo>
                  <a:pt x="2284" y="19768"/>
                </a:lnTo>
                <a:lnTo>
                  <a:pt x="2284" y="19366"/>
                </a:lnTo>
                <a:cubicBezTo>
                  <a:pt x="2284" y="19176"/>
                  <a:pt x="2417" y="19094"/>
                  <a:pt x="2552" y="19094"/>
                </a:cubicBezTo>
                <a:close/>
                <a:moveTo>
                  <a:pt x="10786" y="0"/>
                </a:moveTo>
                <a:cubicBezTo>
                  <a:pt x="10685" y="0"/>
                  <a:pt x="10586" y="20"/>
                  <a:pt x="10504" y="61"/>
                </a:cubicBezTo>
                <a:lnTo>
                  <a:pt x="1826" y="5149"/>
                </a:lnTo>
                <a:cubicBezTo>
                  <a:pt x="1774" y="5149"/>
                  <a:pt x="1747" y="5176"/>
                  <a:pt x="1747" y="5230"/>
                </a:cubicBezTo>
                <a:cubicBezTo>
                  <a:pt x="1611" y="5310"/>
                  <a:pt x="1503" y="5527"/>
                  <a:pt x="1503" y="5687"/>
                </a:cubicBezTo>
                <a:lnTo>
                  <a:pt x="1503" y="7277"/>
                </a:lnTo>
                <a:cubicBezTo>
                  <a:pt x="1503" y="7573"/>
                  <a:pt x="1720" y="7815"/>
                  <a:pt x="1988" y="7869"/>
                </a:cubicBezTo>
                <a:cubicBezTo>
                  <a:pt x="1934" y="7976"/>
                  <a:pt x="1907" y="8057"/>
                  <a:pt x="1907" y="8138"/>
                </a:cubicBezTo>
                <a:cubicBezTo>
                  <a:pt x="1907" y="8408"/>
                  <a:pt x="1988" y="8649"/>
                  <a:pt x="2175" y="8864"/>
                </a:cubicBezTo>
                <a:cubicBezTo>
                  <a:pt x="2363" y="9052"/>
                  <a:pt x="2633" y="9161"/>
                  <a:pt x="2848" y="9161"/>
                </a:cubicBezTo>
                <a:cubicBezTo>
                  <a:pt x="2954" y="9161"/>
                  <a:pt x="3062" y="9106"/>
                  <a:pt x="3170" y="9079"/>
                </a:cubicBezTo>
                <a:lnTo>
                  <a:pt x="3170" y="17534"/>
                </a:lnTo>
                <a:cubicBezTo>
                  <a:pt x="2981" y="17643"/>
                  <a:pt x="2902" y="17803"/>
                  <a:pt x="2902" y="17991"/>
                </a:cubicBezTo>
                <a:lnTo>
                  <a:pt x="2902" y="18450"/>
                </a:lnTo>
                <a:lnTo>
                  <a:pt x="2525" y="18450"/>
                </a:lnTo>
                <a:cubicBezTo>
                  <a:pt x="2015" y="18450"/>
                  <a:pt x="1611" y="18853"/>
                  <a:pt x="1611" y="19339"/>
                </a:cubicBezTo>
                <a:lnTo>
                  <a:pt x="1611" y="19768"/>
                </a:lnTo>
                <a:cubicBezTo>
                  <a:pt x="1234" y="19877"/>
                  <a:pt x="939" y="20227"/>
                  <a:pt x="939" y="20657"/>
                </a:cubicBezTo>
                <a:lnTo>
                  <a:pt x="939" y="21008"/>
                </a:lnTo>
                <a:lnTo>
                  <a:pt x="296" y="21008"/>
                </a:lnTo>
                <a:cubicBezTo>
                  <a:pt x="133" y="21008"/>
                  <a:pt x="0" y="21141"/>
                  <a:pt x="0" y="21304"/>
                </a:cubicBezTo>
                <a:cubicBezTo>
                  <a:pt x="0" y="21464"/>
                  <a:pt x="133" y="21600"/>
                  <a:pt x="296" y="21600"/>
                </a:cubicBezTo>
                <a:lnTo>
                  <a:pt x="21304" y="21600"/>
                </a:lnTo>
                <a:cubicBezTo>
                  <a:pt x="21467" y="21600"/>
                  <a:pt x="21600" y="21464"/>
                  <a:pt x="21600" y="21304"/>
                </a:cubicBezTo>
                <a:cubicBezTo>
                  <a:pt x="21600" y="21141"/>
                  <a:pt x="21467" y="21008"/>
                  <a:pt x="21304" y="21008"/>
                </a:cubicBezTo>
                <a:lnTo>
                  <a:pt x="20661" y="21008"/>
                </a:lnTo>
                <a:lnTo>
                  <a:pt x="20661" y="20657"/>
                </a:lnTo>
                <a:cubicBezTo>
                  <a:pt x="20661" y="20252"/>
                  <a:pt x="20393" y="19904"/>
                  <a:pt x="19989" y="19768"/>
                </a:cubicBezTo>
                <a:lnTo>
                  <a:pt x="19989" y="19366"/>
                </a:lnTo>
                <a:cubicBezTo>
                  <a:pt x="19989" y="18853"/>
                  <a:pt x="19585" y="18450"/>
                  <a:pt x="19075" y="18450"/>
                </a:cubicBezTo>
                <a:lnTo>
                  <a:pt x="18942" y="18450"/>
                </a:lnTo>
                <a:lnTo>
                  <a:pt x="18942" y="18018"/>
                </a:lnTo>
                <a:cubicBezTo>
                  <a:pt x="18942" y="17803"/>
                  <a:pt x="18833" y="17643"/>
                  <a:pt x="18673" y="17534"/>
                </a:cubicBezTo>
                <a:lnTo>
                  <a:pt x="18673" y="9079"/>
                </a:lnTo>
                <a:cubicBezTo>
                  <a:pt x="18750" y="9120"/>
                  <a:pt x="18829" y="9145"/>
                  <a:pt x="18897" y="9145"/>
                </a:cubicBezTo>
                <a:cubicBezTo>
                  <a:pt x="18924" y="9145"/>
                  <a:pt x="18946" y="9140"/>
                  <a:pt x="18969" y="9133"/>
                </a:cubicBezTo>
                <a:cubicBezTo>
                  <a:pt x="19479" y="9133"/>
                  <a:pt x="19880" y="8731"/>
                  <a:pt x="19880" y="8218"/>
                </a:cubicBezTo>
                <a:cubicBezTo>
                  <a:pt x="19880" y="8057"/>
                  <a:pt x="19853" y="7921"/>
                  <a:pt x="19774" y="7734"/>
                </a:cubicBezTo>
                <a:cubicBezTo>
                  <a:pt x="19935" y="7652"/>
                  <a:pt x="20043" y="7437"/>
                  <a:pt x="20043" y="7250"/>
                </a:cubicBezTo>
                <a:lnTo>
                  <a:pt x="20043" y="5660"/>
                </a:lnTo>
                <a:cubicBezTo>
                  <a:pt x="20043" y="5418"/>
                  <a:pt x="19908" y="5230"/>
                  <a:pt x="19720" y="5122"/>
                </a:cubicBezTo>
                <a:lnTo>
                  <a:pt x="11069" y="61"/>
                </a:lnTo>
                <a:cubicBezTo>
                  <a:pt x="10987" y="20"/>
                  <a:pt x="10888" y="0"/>
                  <a:pt x="10786" y="0"/>
                </a:cubicBezTo>
                <a:close/>
              </a:path>
            </a:pathLst>
          </a:custGeom>
          <a:solidFill>
            <a:srgbClr val="FE9E99"/>
          </a:solidFill>
          <a:ln w="12700">
            <a:miter lim="400000"/>
          </a:ln>
        </p:spPr>
        <p:txBody>
          <a:bodyPr lIns="45719" rIns="45719" anchor="ctr"/>
          <a:lstStyle/>
          <a:p>
            <a:pPr>
              <a:defRPr sz="2400"/>
            </a:pPr>
            <a:endParaRPr/>
          </a:p>
        </p:txBody>
      </p:sp>
      <p:grpSp>
        <p:nvGrpSpPr>
          <p:cNvPr id="218" name="Google Shape;10285;p59"/>
          <p:cNvGrpSpPr/>
          <p:nvPr/>
        </p:nvGrpSpPr>
        <p:grpSpPr>
          <a:xfrm>
            <a:off x="3390269" y="5672326"/>
            <a:ext cx="264488" cy="353191"/>
            <a:chOff x="31" y="31"/>
            <a:chExt cx="264486" cy="353190"/>
          </a:xfrm>
        </p:grpSpPr>
        <p:sp>
          <p:nvSpPr>
            <p:cNvPr id="214" name="Google Shape;10286;p59"/>
            <p:cNvSpPr/>
            <p:nvPr/>
          </p:nvSpPr>
          <p:spPr>
            <a:xfrm>
              <a:off x="33055" y="33227"/>
              <a:ext cx="162526" cy="161972"/>
            </a:xfrm>
            <a:custGeom>
              <a:avLst/>
              <a:gdLst/>
              <a:ahLst/>
              <a:cxnLst>
                <a:cxn ang="0">
                  <a:pos x="wd2" y="hd2"/>
                </a:cxn>
                <a:cxn ang="5400000">
                  <a:pos x="wd2" y="hd2"/>
                </a:cxn>
                <a:cxn ang="10800000">
                  <a:pos x="wd2" y="hd2"/>
                </a:cxn>
                <a:cxn ang="16200000">
                  <a:pos x="wd2" y="hd2"/>
                </a:cxn>
              </a:cxnLst>
              <a:rect l="0" t="0" r="r" b="b"/>
              <a:pathLst>
                <a:path w="20272" h="21600" extrusionOk="0">
                  <a:moveTo>
                    <a:pt x="12328" y="0"/>
                  </a:moveTo>
                  <a:cubicBezTo>
                    <a:pt x="9172" y="0"/>
                    <a:pt x="6028" y="1299"/>
                    <a:pt x="3630" y="3862"/>
                  </a:cubicBezTo>
                  <a:cubicBezTo>
                    <a:pt x="-812" y="8612"/>
                    <a:pt x="-1237" y="16142"/>
                    <a:pt x="2685" y="21345"/>
                  </a:cubicBezTo>
                  <a:cubicBezTo>
                    <a:pt x="2780" y="21549"/>
                    <a:pt x="2971" y="21600"/>
                    <a:pt x="3205" y="21600"/>
                  </a:cubicBezTo>
                  <a:cubicBezTo>
                    <a:pt x="3348" y="21600"/>
                    <a:pt x="3491" y="21549"/>
                    <a:pt x="3630" y="21498"/>
                  </a:cubicBezTo>
                  <a:cubicBezTo>
                    <a:pt x="3916" y="21243"/>
                    <a:pt x="3964" y="20789"/>
                    <a:pt x="3725" y="20539"/>
                  </a:cubicBezTo>
                  <a:cubicBezTo>
                    <a:pt x="276" y="15887"/>
                    <a:pt x="653" y="9117"/>
                    <a:pt x="4623" y="4873"/>
                  </a:cubicBezTo>
                  <a:cubicBezTo>
                    <a:pt x="6774" y="2572"/>
                    <a:pt x="9617" y="1413"/>
                    <a:pt x="12463" y="1413"/>
                  </a:cubicBezTo>
                  <a:cubicBezTo>
                    <a:pt x="14873" y="1413"/>
                    <a:pt x="17282" y="2245"/>
                    <a:pt x="19275" y="3913"/>
                  </a:cubicBezTo>
                  <a:cubicBezTo>
                    <a:pt x="19398" y="4019"/>
                    <a:pt x="19549" y="4075"/>
                    <a:pt x="19692" y="4075"/>
                  </a:cubicBezTo>
                  <a:cubicBezTo>
                    <a:pt x="19883" y="4075"/>
                    <a:pt x="20065" y="3981"/>
                    <a:pt x="20172" y="3812"/>
                  </a:cubicBezTo>
                  <a:cubicBezTo>
                    <a:pt x="20363" y="3506"/>
                    <a:pt x="20268" y="3052"/>
                    <a:pt x="19986" y="2848"/>
                  </a:cubicBezTo>
                  <a:cubicBezTo>
                    <a:pt x="17723" y="942"/>
                    <a:pt x="15020" y="0"/>
                    <a:pt x="12328" y="0"/>
                  </a:cubicBezTo>
                  <a:close/>
                </a:path>
              </a:pathLst>
            </a:custGeom>
            <a:solidFill>
              <a:srgbClr val="FE9E99"/>
            </a:solidFill>
            <a:ln w="12700" cap="flat">
              <a:noFill/>
              <a:miter lim="400000"/>
            </a:ln>
            <a:effectLst/>
          </p:spPr>
          <p:txBody>
            <a:bodyPr wrap="square" lIns="45719" tIns="45719" rIns="45719" bIns="45719" numCol="1" anchor="ctr">
              <a:noAutofit/>
            </a:bodyPr>
            <a:lstStyle/>
            <a:p>
              <a:endParaRPr/>
            </a:p>
          </p:txBody>
        </p:sp>
        <p:sp>
          <p:nvSpPr>
            <p:cNvPr id="215" name="Google Shape;10287;p59"/>
            <p:cNvSpPr/>
            <p:nvPr/>
          </p:nvSpPr>
          <p:spPr>
            <a:xfrm>
              <a:off x="31" y="31"/>
              <a:ext cx="264488" cy="353191"/>
            </a:xfrm>
            <a:custGeom>
              <a:avLst/>
              <a:gdLst/>
              <a:ahLst/>
              <a:cxnLst>
                <a:cxn ang="0">
                  <a:pos x="wd2" y="hd2"/>
                </a:cxn>
                <a:cxn ang="5400000">
                  <a:pos x="wd2" y="hd2"/>
                </a:cxn>
                <a:cxn ang="10800000">
                  <a:pos x="wd2" y="hd2"/>
                </a:cxn>
                <a:cxn ang="16200000">
                  <a:pos x="wd2" y="hd2"/>
                </a:cxn>
              </a:cxnLst>
              <a:rect l="0" t="0" r="r" b="b"/>
              <a:pathLst>
                <a:path w="21600" h="21600" extrusionOk="0">
                  <a:moveTo>
                    <a:pt x="10769" y="625"/>
                  </a:moveTo>
                  <a:cubicBezTo>
                    <a:pt x="16245" y="625"/>
                    <a:pt x="20703" y="3940"/>
                    <a:pt x="20703" y="8064"/>
                  </a:cubicBezTo>
                  <a:cubicBezTo>
                    <a:pt x="20734" y="9896"/>
                    <a:pt x="20207" y="11681"/>
                    <a:pt x="19157" y="13419"/>
                  </a:cubicBezTo>
                  <a:cubicBezTo>
                    <a:pt x="18289" y="14809"/>
                    <a:pt x="17145" y="16199"/>
                    <a:pt x="15658" y="17473"/>
                  </a:cubicBezTo>
                  <a:cubicBezTo>
                    <a:pt x="13586" y="19305"/>
                    <a:pt x="11481" y="20487"/>
                    <a:pt x="10800" y="20858"/>
                  </a:cubicBezTo>
                  <a:cubicBezTo>
                    <a:pt x="10088" y="20510"/>
                    <a:pt x="8014" y="19328"/>
                    <a:pt x="5911" y="17497"/>
                  </a:cubicBezTo>
                  <a:cubicBezTo>
                    <a:pt x="4455" y="16199"/>
                    <a:pt x="3249" y="14832"/>
                    <a:pt x="2412" y="13419"/>
                  </a:cubicBezTo>
                  <a:cubicBezTo>
                    <a:pt x="1362" y="11681"/>
                    <a:pt x="803" y="9896"/>
                    <a:pt x="803" y="8064"/>
                  </a:cubicBezTo>
                  <a:cubicBezTo>
                    <a:pt x="803" y="3940"/>
                    <a:pt x="5261" y="625"/>
                    <a:pt x="10769" y="625"/>
                  </a:cubicBezTo>
                  <a:close/>
                  <a:moveTo>
                    <a:pt x="10800" y="0"/>
                  </a:moveTo>
                  <a:cubicBezTo>
                    <a:pt x="4827" y="0"/>
                    <a:pt x="0" y="3638"/>
                    <a:pt x="0" y="8088"/>
                  </a:cubicBezTo>
                  <a:cubicBezTo>
                    <a:pt x="0" y="9966"/>
                    <a:pt x="556" y="11866"/>
                    <a:pt x="1671" y="13719"/>
                  </a:cubicBezTo>
                  <a:cubicBezTo>
                    <a:pt x="2568" y="15157"/>
                    <a:pt x="3743" y="16570"/>
                    <a:pt x="5292" y="17937"/>
                  </a:cubicBezTo>
                  <a:cubicBezTo>
                    <a:pt x="7891" y="20232"/>
                    <a:pt x="10491" y="21507"/>
                    <a:pt x="10553" y="21530"/>
                  </a:cubicBezTo>
                  <a:cubicBezTo>
                    <a:pt x="10644" y="21553"/>
                    <a:pt x="10706" y="21600"/>
                    <a:pt x="10800" y="21600"/>
                  </a:cubicBezTo>
                  <a:cubicBezTo>
                    <a:pt x="10862" y="21600"/>
                    <a:pt x="10953" y="21553"/>
                    <a:pt x="11016" y="21530"/>
                  </a:cubicBezTo>
                  <a:cubicBezTo>
                    <a:pt x="11141" y="21483"/>
                    <a:pt x="13709" y="20232"/>
                    <a:pt x="16277" y="17937"/>
                  </a:cubicBezTo>
                  <a:cubicBezTo>
                    <a:pt x="17826" y="16617"/>
                    <a:pt x="19032" y="15181"/>
                    <a:pt x="19929" y="13719"/>
                  </a:cubicBezTo>
                  <a:cubicBezTo>
                    <a:pt x="21013" y="11889"/>
                    <a:pt x="21600" y="10011"/>
                    <a:pt x="21600" y="8088"/>
                  </a:cubicBezTo>
                  <a:cubicBezTo>
                    <a:pt x="21600" y="3638"/>
                    <a:pt x="16742" y="0"/>
                    <a:pt x="10800" y="0"/>
                  </a:cubicBezTo>
                  <a:close/>
                </a:path>
              </a:pathLst>
            </a:custGeom>
            <a:solidFill>
              <a:srgbClr val="FE9E99"/>
            </a:solidFill>
            <a:ln w="12700" cap="flat">
              <a:noFill/>
              <a:miter lim="400000"/>
            </a:ln>
            <a:effectLst/>
          </p:spPr>
          <p:txBody>
            <a:bodyPr wrap="square" lIns="45719" tIns="45719" rIns="45719" bIns="45719" numCol="1" anchor="ctr">
              <a:noAutofit/>
            </a:bodyPr>
            <a:lstStyle/>
            <a:p>
              <a:endParaRPr/>
            </a:p>
          </p:txBody>
        </p:sp>
        <p:sp>
          <p:nvSpPr>
            <p:cNvPr id="216" name="Google Shape;10288;p59"/>
            <p:cNvSpPr/>
            <p:nvPr/>
          </p:nvSpPr>
          <p:spPr>
            <a:xfrm>
              <a:off x="105380" y="97965"/>
              <a:ext cx="54317" cy="18398"/>
            </a:xfrm>
            <a:custGeom>
              <a:avLst/>
              <a:gdLst/>
              <a:ahLst/>
              <a:cxnLst>
                <a:cxn ang="0">
                  <a:pos x="wd2" y="hd2"/>
                </a:cxn>
                <a:cxn ang="5400000">
                  <a:pos x="wd2" y="hd2"/>
                </a:cxn>
                <a:cxn ang="10800000">
                  <a:pos x="wd2" y="hd2"/>
                </a:cxn>
                <a:cxn ang="16200000">
                  <a:pos x="wd2" y="hd2"/>
                </a:cxn>
              </a:cxnLst>
              <a:rect l="0" t="0" r="r" b="b"/>
              <a:pathLst>
                <a:path w="21357" h="21600" extrusionOk="0">
                  <a:moveTo>
                    <a:pt x="8097" y="0"/>
                  </a:moveTo>
                  <a:cubicBezTo>
                    <a:pt x="6145" y="0"/>
                    <a:pt x="3980" y="561"/>
                    <a:pt x="1639" y="2018"/>
                  </a:cubicBezTo>
                  <a:cubicBezTo>
                    <a:pt x="738" y="2466"/>
                    <a:pt x="0" y="4709"/>
                    <a:pt x="0" y="8259"/>
                  </a:cubicBezTo>
                  <a:lnTo>
                    <a:pt x="0" y="14948"/>
                  </a:lnTo>
                  <a:cubicBezTo>
                    <a:pt x="0" y="18050"/>
                    <a:pt x="889" y="20703"/>
                    <a:pt x="1927" y="20703"/>
                  </a:cubicBezTo>
                  <a:cubicBezTo>
                    <a:pt x="3129" y="20703"/>
                    <a:pt x="4017" y="18050"/>
                    <a:pt x="4017" y="14948"/>
                  </a:cubicBezTo>
                  <a:lnTo>
                    <a:pt x="4017" y="13603"/>
                  </a:lnTo>
                  <a:cubicBezTo>
                    <a:pt x="5419" y="13042"/>
                    <a:pt x="6733" y="12781"/>
                    <a:pt x="7947" y="12781"/>
                  </a:cubicBezTo>
                  <a:cubicBezTo>
                    <a:pt x="10512" y="12781"/>
                    <a:pt x="12640" y="13864"/>
                    <a:pt x="14154" y="15397"/>
                  </a:cubicBezTo>
                  <a:cubicBezTo>
                    <a:pt x="16682" y="17601"/>
                    <a:pt x="18171" y="20255"/>
                    <a:pt x="18321" y="20255"/>
                  </a:cubicBezTo>
                  <a:cubicBezTo>
                    <a:pt x="18772" y="20703"/>
                    <a:pt x="19072" y="21600"/>
                    <a:pt x="19510" y="21600"/>
                  </a:cubicBezTo>
                  <a:cubicBezTo>
                    <a:pt x="20261" y="21600"/>
                    <a:pt x="20849" y="20255"/>
                    <a:pt x="21149" y="18498"/>
                  </a:cubicBezTo>
                  <a:cubicBezTo>
                    <a:pt x="21600" y="14948"/>
                    <a:pt x="21300" y="11361"/>
                    <a:pt x="20411" y="9156"/>
                  </a:cubicBezTo>
                  <a:cubicBezTo>
                    <a:pt x="20173" y="8782"/>
                    <a:pt x="15693" y="0"/>
                    <a:pt x="8097" y="0"/>
                  </a:cubicBezTo>
                  <a:close/>
                </a:path>
              </a:pathLst>
            </a:custGeom>
            <a:solidFill>
              <a:srgbClr val="FE9E99"/>
            </a:solidFill>
            <a:ln w="12700" cap="flat">
              <a:noFill/>
              <a:miter lim="400000"/>
            </a:ln>
            <a:effectLst/>
          </p:spPr>
          <p:txBody>
            <a:bodyPr wrap="square" lIns="45719" tIns="45719" rIns="45719" bIns="45719" numCol="1" anchor="ctr">
              <a:noAutofit/>
            </a:bodyPr>
            <a:lstStyle/>
            <a:p>
              <a:endParaRPr/>
            </a:p>
          </p:txBody>
        </p:sp>
        <p:sp>
          <p:nvSpPr>
            <p:cNvPr id="217" name="Google Shape;10289;p59"/>
            <p:cNvSpPr/>
            <p:nvPr/>
          </p:nvSpPr>
          <p:spPr>
            <a:xfrm>
              <a:off x="69216" y="65978"/>
              <a:ext cx="162125" cy="164835"/>
            </a:xfrm>
            <a:custGeom>
              <a:avLst/>
              <a:gdLst/>
              <a:ahLst/>
              <a:cxnLst>
                <a:cxn ang="0">
                  <a:pos x="wd2" y="hd2"/>
                </a:cxn>
                <a:cxn ang="5400000">
                  <a:pos x="wd2" y="hd2"/>
                </a:cxn>
                <a:cxn ang="10800000">
                  <a:pos x="wd2" y="hd2"/>
                </a:cxn>
                <a:cxn ang="16200000">
                  <a:pos x="wd2" y="hd2"/>
                </a:cxn>
              </a:cxnLst>
              <a:rect l="0" t="0" r="r" b="b"/>
              <a:pathLst>
                <a:path w="20311" h="21600" extrusionOk="0">
                  <a:moveTo>
                    <a:pt x="12836" y="1439"/>
                  </a:moveTo>
                  <a:lnTo>
                    <a:pt x="12836" y="4767"/>
                  </a:lnTo>
                  <a:cubicBezTo>
                    <a:pt x="12836" y="5364"/>
                    <a:pt x="12693" y="5910"/>
                    <a:pt x="12458" y="6406"/>
                  </a:cubicBezTo>
                  <a:lnTo>
                    <a:pt x="12218" y="6953"/>
                  </a:lnTo>
                  <a:cubicBezTo>
                    <a:pt x="12174" y="7099"/>
                    <a:pt x="12174" y="7149"/>
                    <a:pt x="12174" y="7249"/>
                  </a:cubicBezTo>
                  <a:lnTo>
                    <a:pt x="12174" y="8688"/>
                  </a:lnTo>
                  <a:cubicBezTo>
                    <a:pt x="12174" y="9880"/>
                    <a:pt x="11696" y="10973"/>
                    <a:pt x="10938" y="11866"/>
                  </a:cubicBezTo>
                  <a:cubicBezTo>
                    <a:pt x="10121" y="12625"/>
                    <a:pt x="9136" y="13113"/>
                    <a:pt x="8055" y="13113"/>
                  </a:cubicBezTo>
                  <a:cubicBezTo>
                    <a:pt x="8004" y="13113"/>
                    <a:pt x="7952" y="13108"/>
                    <a:pt x="7900" y="13108"/>
                  </a:cubicBezTo>
                  <a:cubicBezTo>
                    <a:pt x="5527" y="12958"/>
                    <a:pt x="3673" y="10923"/>
                    <a:pt x="3673" y="8492"/>
                  </a:cubicBezTo>
                  <a:lnTo>
                    <a:pt x="3673" y="7249"/>
                  </a:lnTo>
                  <a:cubicBezTo>
                    <a:pt x="3673" y="7149"/>
                    <a:pt x="3673" y="7099"/>
                    <a:pt x="3625" y="6953"/>
                  </a:cubicBezTo>
                  <a:lnTo>
                    <a:pt x="3390" y="6406"/>
                  </a:lnTo>
                  <a:cubicBezTo>
                    <a:pt x="3151" y="5910"/>
                    <a:pt x="3011" y="5364"/>
                    <a:pt x="3011" y="4767"/>
                  </a:cubicBezTo>
                  <a:cubicBezTo>
                    <a:pt x="3011" y="2928"/>
                    <a:pt x="4435" y="1439"/>
                    <a:pt x="6237" y="1439"/>
                  </a:cubicBezTo>
                  <a:close/>
                  <a:moveTo>
                    <a:pt x="5763" y="13951"/>
                  </a:moveTo>
                  <a:cubicBezTo>
                    <a:pt x="6333" y="14201"/>
                    <a:pt x="6999" y="14397"/>
                    <a:pt x="7708" y="14447"/>
                  </a:cubicBezTo>
                  <a:lnTo>
                    <a:pt x="7900" y="14447"/>
                  </a:lnTo>
                  <a:cubicBezTo>
                    <a:pt x="8614" y="14447"/>
                    <a:pt x="9371" y="14351"/>
                    <a:pt x="10037" y="14051"/>
                  </a:cubicBezTo>
                  <a:lnTo>
                    <a:pt x="10037" y="14944"/>
                  </a:lnTo>
                  <a:cubicBezTo>
                    <a:pt x="10037" y="15144"/>
                    <a:pt x="10085" y="15394"/>
                    <a:pt x="10085" y="15590"/>
                  </a:cubicBezTo>
                  <a:lnTo>
                    <a:pt x="7900" y="17329"/>
                  </a:lnTo>
                  <a:lnTo>
                    <a:pt x="5715" y="15540"/>
                  </a:lnTo>
                  <a:cubicBezTo>
                    <a:pt x="5763" y="15344"/>
                    <a:pt x="5763" y="15144"/>
                    <a:pt x="5763" y="14898"/>
                  </a:cubicBezTo>
                  <a:lnTo>
                    <a:pt x="5763" y="13951"/>
                  </a:lnTo>
                  <a:close/>
                  <a:moveTo>
                    <a:pt x="4909" y="16583"/>
                  </a:moveTo>
                  <a:lnTo>
                    <a:pt x="7234" y="18372"/>
                  </a:lnTo>
                  <a:lnTo>
                    <a:pt x="7234" y="20307"/>
                  </a:lnTo>
                  <a:cubicBezTo>
                    <a:pt x="5240" y="20161"/>
                    <a:pt x="3199" y="19515"/>
                    <a:pt x="1492" y="18172"/>
                  </a:cubicBezTo>
                  <a:cubicBezTo>
                    <a:pt x="1584" y="18076"/>
                    <a:pt x="1775" y="17926"/>
                    <a:pt x="1919" y="17876"/>
                  </a:cubicBezTo>
                  <a:lnTo>
                    <a:pt x="4435" y="16883"/>
                  </a:lnTo>
                  <a:cubicBezTo>
                    <a:pt x="4622" y="16833"/>
                    <a:pt x="4814" y="16683"/>
                    <a:pt x="4909" y="16583"/>
                  </a:cubicBezTo>
                  <a:close/>
                  <a:moveTo>
                    <a:pt x="10843" y="16633"/>
                  </a:moveTo>
                  <a:cubicBezTo>
                    <a:pt x="11034" y="16783"/>
                    <a:pt x="11174" y="16833"/>
                    <a:pt x="11317" y="16933"/>
                  </a:cubicBezTo>
                  <a:lnTo>
                    <a:pt x="14403" y="18122"/>
                  </a:lnTo>
                  <a:cubicBezTo>
                    <a:pt x="12649" y="19415"/>
                    <a:pt x="10607" y="20161"/>
                    <a:pt x="8566" y="20307"/>
                  </a:cubicBezTo>
                  <a:lnTo>
                    <a:pt x="8566" y="18422"/>
                  </a:lnTo>
                  <a:lnTo>
                    <a:pt x="10843" y="16633"/>
                  </a:lnTo>
                  <a:close/>
                  <a:moveTo>
                    <a:pt x="6285" y="0"/>
                  </a:moveTo>
                  <a:cubicBezTo>
                    <a:pt x="3817" y="0"/>
                    <a:pt x="1775" y="2085"/>
                    <a:pt x="1775" y="4717"/>
                  </a:cubicBezTo>
                  <a:cubicBezTo>
                    <a:pt x="1775" y="5459"/>
                    <a:pt x="1967" y="6256"/>
                    <a:pt x="2298" y="6953"/>
                  </a:cubicBezTo>
                  <a:lnTo>
                    <a:pt x="2489" y="7299"/>
                  </a:lnTo>
                  <a:lnTo>
                    <a:pt x="2489" y="8391"/>
                  </a:lnTo>
                  <a:cubicBezTo>
                    <a:pt x="2489" y="10227"/>
                    <a:pt x="3342" y="11916"/>
                    <a:pt x="4578" y="13008"/>
                  </a:cubicBezTo>
                  <a:lnTo>
                    <a:pt x="4578" y="14848"/>
                  </a:lnTo>
                  <a:cubicBezTo>
                    <a:pt x="4578" y="15144"/>
                    <a:pt x="4387" y="15444"/>
                    <a:pt x="4100" y="15590"/>
                  </a:cubicBezTo>
                  <a:lnTo>
                    <a:pt x="1540" y="16583"/>
                  </a:lnTo>
                  <a:cubicBezTo>
                    <a:pt x="874" y="16833"/>
                    <a:pt x="352" y="17379"/>
                    <a:pt x="65" y="17976"/>
                  </a:cubicBezTo>
                  <a:cubicBezTo>
                    <a:pt x="-75" y="18322"/>
                    <a:pt x="21" y="18622"/>
                    <a:pt x="256" y="18818"/>
                  </a:cubicBezTo>
                  <a:cubicBezTo>
                    <a:pt x="2489" y="20657"/>
                    <a:pt x="5240" y="21600"/>
                    <a:pt x="7900" y="21600"/>
                  </a:cubicBezTo>
                  <a:cubicBezTo>
                    <a:pt x="11082" y="21600"/>
                    <a:pt x="14260" y="20307"/>
                    <a:pt x="16684" y="17826"/>
                  </a:cubicBezTo>
                  <a:cubicBezTo>
                    <a:pt x="21146" y="13209"/>
                    <a:pt x="21525" y="5860"/>
                    <a:pt x="17633" y="692"/>
                  </a:cubicBezTo>
                  <a:cubicBezTo>
                    <a:pt x="17486" y="513"/>
                    <a:pt x="17270" y="405"/>
                    <a:pt x="17071" y="405"/>
                  </a:cubicBezTo>
                  <a:cubicBezTo>
                    <a:pt x="16943" y="405"/>
                    <a:pt x="16824" y="446"/>
                    <a:pt x="16732" y="546"/>
                  </a:cubicBezTo>
                  <a:cubicBezTo>
                    <a:pt x="16445" y="792"/>
                    <a:pt x="16397" y="1239"/>
                    <a:pt x="16636" y="1489"/>
                  </a:cubicBezTo>
                  <a:cubicBezTo>
                    <a:pt x="20101" y="6106"/>
                    <a:pt x="19723" y="12712"/>
                    <a:pt x="15731" y="16883"/>
                  </a:cubicBezTo>
                  <a:lnTo>
                    <a:pt x="15496" y="17129"/>
                  </a:lnTo>
                  <a:cubicBezTo>
                    <a:pt x="15352" y="17079"/>
                    <a:pt x="15213" y="16933"/>
                    <a:pt x="15069" y="16883"/>
                  </a:cubicBezTo>
                  <a:lnTo>
                    <a:pt x="11792" y="15590"/>
                  </a:lnTo>
                  <a:cubicBezTo>
                    <a:pt x="11509" y="15444"/>
                    <a:pt x="11317" y="15194"/>
                    <a:pt x="11317" y="14848"/>
                  </a:cubicBezTo>
                  <a:lnTo>
                    <a:pt x="11317" y="13108"/>
                  </a:lnTo>
                  <a:cubicBezTo>
                    <a:pt x="11461" y="12958"/>
                    <a:pt x="11652" y="12858"/>
                    <a:pt x="11744" y="12712"/>
                  </a:cubicBezTo>
                  <a:cubicBezTo>
                    <a:pt x="12836" y="11620"/>
                    <a:pt x="13407" y="10176"/>
                    <a:pt x="13407" y="8637"/>
                  </a:cubicBezTo>
                  <a:lnTo>
                    <a:pt x="13407" y="7299"/>
                  </a:lnTo>
                  <a:lnTo>
                    <a:pt x="13598" y="6953"/>
                  </a:lnTo>
                  <a:cubicBezTo>
                    <a:pt x="13929" y="6256"/>
                    <a:pt x="14120" y="5459"/>
                    <a:pt x="14120" y="4717"/>
                  </a:cubicBezTo>
                  <a:lnTo>
                    <a:pt x="14120" y="692"/>
                  </a:lnTo>
                  <a:cubicBezTo>
                    <a:pt x="14120" y="296"/>
                    <a:pt x="13833" y="0"/>
                    <a:pt x="13454" y="0"/>
                  </a:cubicBezTo>
                  <a:close/>
                </a:path>
              </a:pathLst>
            </a:custGeom>
            <a:solidFill>
              <a:srgbClr val="FE9E99"/>
            </a:solidFill>
            <a:ln w="12700" cap="flat">
              <a:noFill/>
              <a:miter lim="400000"/>
            </a:ln>
            <a:effectLst/>
          </p:spPr>
          <p:txBody>
            <a:bodyPr wrap="square" lIns="45719" tIns="45719" rIns="45719" bIns="45719" numCol="1" anchor="ctr">
              <a:noAutofit/>
            </a:bodyPr>
            <a:lstStyle/>
            <a:p>
              <a:endParaRPr/>
            </a:p>
          </p:txBody>
        </p:sp>
      </p:grpSp>
      <p:pic>
        <p:nvPicPr>
          <p:cNvPr id="219" name="Immagine 128" descr="Immagine 128"/>
          <p:cNvPicPr>
            <a:picLocks noChangeAspect="1"/>
          </p:cNvPicPr>
          <p:nvPr/>
        </p:nvPicPr>
        <p:blipFill>
          <a:blip r:embed="rId3">
            <a:extLst/>
          </a:blip>
          <a:stretch>
            <a:fillRect/>
          </a:stretch>
        </p:blipFill>
        <p:spPr>
          <a:xfrm>
            <a:off x="10492427" y="4799625"/>
            <a:ext cx="1547496" cy="628016"/>
          </a:xfrm>
          <a:prstGeom prst="rect">
            <a:avLst/>
          </a:prstGeom>
          <a:ln w="12700">
            <a:miter lim="400000"/>
          </a:ln>
        </p:spPr>
      </p:pic>
      <p:pic>
        <p:nvPicPr>
          <p:cNvPr id="220" name="Immagine" descr="Immagine"/>
          <p:cNvPicPr>
            <a:picLocks noChangeAspect="1"/>
          </p:cNvPicPr>
          <p:nvPr/>
        </p:nvPicPr>
        <p:blipFill>
          <a:blip r:embed="rId4">
            <a:extLst/>
          </a:blip>
          <a:stretch>
            <a:fillRect/>
          </a:stretch>
        </p:blipFill>
        <p:spPr>
          <a:xfrm>
            <a:off x="237321" y="2211832"/>
            <a:ext cx="3940692" cy="3152632"/>
          </a:xfrm>
          <a:prstGeom prst="rect">
            <a:avLst/>
          </a:prstGeom>
          <a:ln w="12700">
            <a:miter lim="400000"/>
          </a:ln>
        </p:spPr>
      </p:pic>
      <p:sp>
        <p:nvSpPr>
          <p:cNvPr id="221" name="Bologna: “una destinazione turistica autentica”"/>
          <p:cNvSpPr txBox="1"/>
          <p:nvPr/>
        </p:nvSpPr>
        <p:spPr>
          <a:xfrm>
            <a:off x="5047827" y="917836"/>
            <a:ext cx="6084356" cy="1107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300" b="1">
                <a:latin typeface="Shree Devanagari 714"/>
                <a:ea typeface="Shree Devanagari 714"/>
                <a:cs typeface="Shree Devanagari 714"/>
                <a:sym typeface="Shree Devanagari 714"/>
              </a:defRPr>
            </a:lvl1pPr>
          </a:lstStyle>
          <a:p>
            <a:pPr algn="ctr"/>
            <a:r>
              <a:rPr dirty="0"/>
              <a:t>Bologna: </a:t>
            </a:r>
            <a:endParaRPr lang="it-IT" dirty="0" smtClean="0"/>
          </a:p>
          <a:p>
            <a:pPr algn="ctr"/>
            <a:r>
              <a:rPr dirty="0" smtClean="0"/>
              <a:t>“</a:t>
            </a:r>
            <a:r>
              <a:rPr lang="it-IT" dirty="0" smtClean="0"/>
              <a:t>Scenari nuovi per il turismo</a:t>
            </a:r>
            <a:r>
              <a:rPr dirty="0" smtClean="0"/>
              <a:t>”</a:t>
            </a:r>
            <a:endParaRPr dirty="0"/>
          </a:p>
        </p:txBody>
      </p:sp>
      <p:pic>
        <p:nvPicPr>
          <p:cNvPr id="2" name="Immagine 1"/>
          <p:cNvPicPr>
            <a:picLocks noChangeAspect="1"/>
          </p:cNvPicPr>
          <p:nvPr/>
        </p:nvPicPr>
        <p:blipFill>
          <a:blip r:embed="rId5"/>
          <a:stretch>
            <a:fillRect/>
          </a:stretch>
        </p:blipFill>
        <p:spPr>
          <a:xfrm>
            <a:off x="475786" y="0"/>
            <a:ext cx="3433360" cy="1332000"/>
          </a:xfrm>
          <a:prstGeom prst="rect">
            <a:avLst/>
          </a:prstGeom>
        </p:spPr>
      </p:pic>
      <p:sp>
        <p:nvSpPr>
          <p:cNvPr id="3" name="Rettangolo 2"/>
          <p:cNvSpPr/>
          <p:nvPr/>
        </p:nvSpPr>
        <p:spPr>
          <a:xfrm>
            <a:off x="4394580" y="4033884"/>
            <a:ext cx="7797420" cy="646331"/>
          </a:xfrm>
          <a:prstGeom prst="rect">
            <a:avLst/>
          </a:prstGeom>
        </p:spPr>
        <p:txBody>
          <a:bodyPr wrap="square">
            <a:spAutoFit/>
          </a:bodyPr>
          <a:lstStyle/>
          <a:p>
            <a:pPr algn="ctr"/>
            <a:r>
              <a:rPr lang="it-IT" b="1" i="1" dirty="0" smtClean="0">
                <a:solidFill>
                  <a:schemeClr val="bg1"/>
                </a:solidFill>
              </a:rPr>
              <a:t>Indagine Realizzata </a:t>
            </a:r>
            <a:r>
              <a:rPr lang="it-IT" b="1" i="1" dirty="0">
                <a:solidFill>
                  <a:schemeClr val="bg1"/>
                </a:solidFill>
              </a:rPr>
              <a:t>da </a:t>
            </a:r>
            <a:r>
              <a:rPr lang="it-IT" b="1" i="1" dirty="0" smtClean="0">
                <a:solidFill>
                  <a:schemeClr val="bg1"/>
                </a:solidFill>
              </a:rPr>
              <a:t>Centro Studi Turistici Firenze per </a:t>
            </a:r>
            <a:r>
              <a:rPr lang="it-IT" b="1" i="1" dirty="0">
                <a:solidFill>
                  <a:schemeClr val="bg1"/>
                </a:solidFill>
              </a:rPr>
              <a:t>conto  </a:t>
            </a:r>
            <a:r>
              <a:rPr lang="it-IT" b="1" i="1" dirty="0" err="1">
                <a:solidFill>
                  <a:schemeClr val="bg1"/>
                </a:solidFill>
              </a:rPr>
              <a:t>Cesconf</a:t>
            </a:r>
            <a:r>
              <a:rPr lang="it-IT" b="1" i="1" dirty="0">
                <a:solidFill>
                  <a:schemeClr val="bg1"/>
                </a:solidFill>
              </a:rPr>
              <a:t> 1 </a:t>
            </a:r>
            <a:r>
              <a:rPr lang="it-IT" b="1" i="1" dirty="0" err="1">
                <a:solidFill>
                  <a:schemeClr val="bg1"/>
                </a:solidFill>
              </a:rPr>
              <a:t>srl</a:t>
            </a:r>
            <a:r>
              <a:rPr lang="it-IT" b="1" i="1" dirty="0">
                <a:solidFill>
                  <a:schemeClr val="bg1"/>
                </a:solidFill>
              </a:rPr>
              <a:t> con il contributo di CCIAA DI </a:t>
            </a:r>
            <a:r>
              <a:rPr lang="it-IT" b="1" i="1" dirty="0" smtClean="0">
                <a:solidFill>
                  <a:schemeClr val="bg1"/>
                </a:solidFill>
              </a:rPr>
              <a:t>BOLOGNA</a:t>
            </a:r>
            <a:endParaRPr lang="it-IT" b="1" i="1" dirty="0">
              <a:solidFill>
                <a:schemeClr val="bg1"/>
              </a:solidFill>
            </a:endParaRPr>
          </a:p>
        </p:txBody>
      </p:sp>
      <p:pic>
        <p:nvPicPr>
          <p:cNvPr id="6" name="Immagin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9466" y="5672326"/>
            <a:ext cx="2880366" cy="1185674"/>
          </a:xfrm>
          <a:prstGeom prst="rect">
            <a:avLst/>
          </a:prstGeom>
        </p:spPr>
      </p:pic>
      <p:pic>
        <p:nvPicPr>
          <p:cNvPr id="7" name="Immagin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9174" y="5706000"/>
            <a:ext cx="2478224" cy="1152000"/>
          </a:xfrm>
          <a:prstGeom prst="rect">
            <a:avLst/>
          </a:prstGeom>
        </p:spPr>
      </p:pic>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lide Number Placeholder 14"/>
          <p:cNvSpPr txBox="1">
            <a:spLocks noGrp="1"/>
          </p:cNvSpPr>
          <p:nvPr>
            <p:ph type="sldNum" sz="quarter" idx="4294967295"/>
          </p:nvPr>
        </p:nvSpPr>
        <p:spPr>
          <a:xfrm>
            <a:off x="11080191" y="6404292"/>
            <a:ext cx="273610"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
        <p:nvSpPr>
          <p:cNvPr id="315" name="Rectangle 1"/>
          <p:cNvSpPr/>
          <p:nvPr/>
        </p:nvSpPr>
        <p:spPr>
          <a:xfrm>
            <a:off x="0" y="0"/>
            <a:ext cx="12192000" cy="552450"/>
          </a:xfrm>
          <a:prstGeom prst="rect">
            <a:avLst/>
          </a:prstGeom>
          <a:solidFill>
            <a:srgbClr val="3F3F3F"/>
          </a:solidFill>
          <a:ln w="12700">
            <a:miter lim="400000"/>
          </a:ln>
        </p:spPr>
        <p:txBody>
          <a:bodyPr lIns="45719" rIns="45719" anchor="ctr"/>
          <a:lstStyle/>
          <a:p>
            <a:pPr algn="ctr">
              <a:defRPr>
                <a:solidFill>
                  <a:srgbClr val="FFFFFF"/>
                </a:solidFill>
              </a:defRPr>
            </a:pPr>
            <a:endParaRPr/>
          </a:p>
        </p:txBody>
      </p:sp>
      <p:grpSp>
        <p:nvGrpSpPr>
          <p:cNvPr id="319" name="Group 7"/>
          <p:cNvGrpSpPr/>
          <p:nvPr/>
        </p:nvGrpSpPr>
        <p:grpSpPr>
          <a:xfrm>
            <a:off x="162281" y="-142449"/>
            <a:ext cx="790576" cy="742951"/>
            <a:chOff x="0" y="0"/>
            <a:chExt cx="790575" cy="742950"/>
          </a:xfrm>
        </p:grpSpPr>
        <p:sp>
          <p:nvSpPr>
            <p:cNvPr id="316" name="Rectangle 2"/>
            <p:cNvSpPr/>
            <p:nvPr/>
          </p:nvSpPr>
          <p:spPr>
            <a:xfrm>
              <a:off x="-1" y="0"/>
              <a:ext cx="742951" cy="742950"/>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7" name="Right Triangle 4"/>
            <p:cNvSpPr/>
            <p:nvPr/>
          </p:nvSpPr>
          <p:spPr>
            <a:xfrm>
              <a:off x="742950" y="-1"/>
              <a:ext cx="47625"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8" name="Right Triangle 5"/>
            <p:cNvSpPr/>
            <p:nvPr/>
          </p:nvSpPr>
          <p:spPr>
            <a:xfrm rot="10800000" flipH="1">
              <a:off x="742950" y="647700"/>
              <a:ext cx="47625" cy="952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aphicFrame>
        <p:nvGraphicFramePr>
          <p:cNvPr id="4" name="Tabella 3"/>
          <p:cNvGraphicFramePr>
            <a:graphicFrameLocks noGrp="1"/>
          </p:cNvGraphicFramePr>
          <p:nvPr>
            <p:extLst>
              <p:ext uri="{D42A27DB-BD31-4B8C-83A1-F6EECF244321}">
                <p14:modId xmlns:p14="http://schemas.microsoft.com/office/powerpoint/2010/main" val="2039142078"/>
              </p:ext>
            </p:extLst>
          </p:nvPr>
        </p:nvGraphicFramePr>
        <p:xfrm>
          <a:off x="935835" y="854638"/>
          <a:ext cx="10515598" cy="2609220"/>
        </p:xfrm>
        <a:graphic>
          <a:graphicData uri="http://schemas.openxmlformats.org/drawingml/2006/table">
            <a:tbl>
              <a:tblPr firstRow="1" firstCol="1" bandRow="1">
                <a:tableStyleId>{5940675A-B579-460E-94D1-54222C63F5DA}</a:tableStyleId>
              </a:tblPr>
              <a:tblGrid>
                <a:gridCol w="1842333"/>
                <a:gridCol w="1827611"/>
                <a:gridCol w="1093622"/>
                <a:gridCol w="965332"/>
                <a:gridCol w="554933"/>
                <a:gridCol w="2187535"/>
                <a:gridCol w="1093622"/>
                <a:gridCol w="950610"/>
              </a:tblGrid>
              <a:tr h="190500">
                <a:tc>
                  <a:txBody>
                    <a:bodyPr/>
                    <a:lstStyle/>
                    <a:p>
                      <a:pPr>
                        <a:lnSpc>
                          <a:spcPct val="107000"/>
                        </a:lnSpc>
                        <a:spcAft>
                          <a:spcPts val="0"/>
                        </a:spcAft>
                      </a:pPr>
                      <a:r>
                        <a:rPr lang="it-IT" sz="1600" dirty="0">
                          <a:effectLst/>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3">
                  <a:txBody>
                    <a:bodyPr/>
                    <a:lstStyle/>
                    <a:p>
                      <a:pPr algn="ctr">
                        <a:lnSpc>
                          <a:spcPct val="107000"/>
                        </a:lnSpc>
                        <a:spcAft>
                          <a:spcPts val="0"/>
                        </a:spcAft>
                      </a:pPr>
                      <a:r>
                        <a:rPr lang="it-IT" sz="1600" dirty="0">
                          <a:effectLst/>
                        </a:rPr>
                        <a:t>Turisti Italiani</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it-IT"/>
                    </a:p>
                  </a:txBody>
                  <a:tcPr/>
                </a:tc>
                <a:tc hMerge="1">
                  <a:txBody>
                    <a:bodyPr/>
                    <a:lstStyle/>
                    <a:p>
                      <a:endParaRPr lang="it-IT"/>
                    </a:p>
                  </a:txBody>
                  <a:tcPr/>
                </a:tc>
                <a:tc>
                  <a:txBody>
                    <a:bodyPr/>
                    <a:lstStyle/>
                    <a:p>
                      <a:pPr algn="ct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3">
                  <a:txBody>
                    <a:bodyPr/>
                    <a:lstStyle/>
                    <a:p>
                      <a:pPr algn="ctr">
                        <a:lnSpc>
                          <a:spcPct val="107000"/>
                        </a:lnSpc>
                        <a:spcAft>
                          <a:spcPts val="0"/>
                        </a:spcAft>
                      </a:pPr>
                      <a:r>
                        <a:rPr lang="it-IT" sz="1600">
                          <a:effectLst/>
                        </a:rPr>
                        <a:t>Turisti Stranieri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it-IT"/>
                    </a:p>
                  </a:txBody>
                  <a:tcPr/>
                </a:tc>
                <a:tc hMerge="1">
                  <a:txBody>
                    <a:bodyPr/>
                    <a:lstStyle/>
                    <a:p>
                      <a:endParaRPr lang="it-IT"/>
                    </a:p>
                  </a:txBody>
                  <a:tcPr/>
                </a:tc>
              </a:tr>
              <a:tr h="190500">
                <a:tc>
                  <a:txBody>
                    <a:bodyPr/>
                    <a:lstStyle/>
                    <a:p>
                      <a:pP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Arrivi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Presenze</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Pm</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a:effectLst/>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Arrivi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Presenze</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spcAft>
                          <a:spcPts val="0"/>
                        </a:spcAft>
                      </a:pPr>
                      <a:r>
                        <a:rPr lang="it-IT" sz="1600">
                          <a:effectLst/>
                        </a:rPr>
                        <a:t>Anno 2016</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691.650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1.296.749</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1,9 notti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594.747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1.290.373</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1,9 notti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spcAft>
                          <a:spcPts val="0"/>
                        </a:spcAft>
                      </a:pPr>
                      <a:r>
                        <a:rPr lang="it-IT" sz="1600">
                          <a:effectLst/>
                        </a:rPr>
                        <a:t>Anno 2019</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844.916</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1.529.681</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1,8 notti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747.574</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1.658.359</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1,8 notti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spcAft>
                          <a:spcPts val="0"/>
                        </a:spcAft>
                      </a:pPr>
                      <a:r>
                        <a:rPr lang="it-IT" sz="1600">
                          <a:effectLst/>
                        </a:rPr>
                        <a:t>Anno 2020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a:effectLst/>
                        </a:rPr>
                        <a:t>372.771</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869.165</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dirty="0">
                          <a:effectLst/>
                        </a:rPr>
                        <a:t>2,3 notti</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165.118</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374.433</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2,3 notti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Anno 2021</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291.061</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669.003</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lang="it-IT" sz="1600" dirty="0" smtClean="0">
                          <a:effectLst/>
                        </a:rPr>
                        <a:t>2,3 notti</a:t>
                      </a:r>
                      <a:endParaRPr lang="it-IT" sz="16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144.248</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304.484</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2,1 notti</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spcAft>
                          <a:spcPts val="0"/>
                        </a:spcAft>
                      </a:pPr>
                      <a:r>
                        <a:rPr lang="it-IT" sz="1600" dirty="0" err="1">
                          <a:effectLst/>
                        </a:rPr>
                        <a:t>Var</a:t>
                      </a:r>
                      <a:r>
                        <a:rPr lang="it-IT" sz="1600" dirty="0">
                          <a:effectLst/>
                        </a:rPr>
                        <a:t>. % 2020/2016</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-46,10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-32,97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-72,24</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-70,98</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0025">
                <a:tc>
                  <a:txBody>
                    <a:bodyPr/>
                    <a:lstStyle/>
                    <a:p>
                      <a:pPr>
                        <a:lnSpc>
                          <a:spcPct val="107000"/>
                        </a:lnSpc>
                        <a:spcAft>
                          <a:spcPts val="0"/>
                        </a:spcAft>
                      </a:pPr>
                      <a:r>
                        <a:rPr lang="it-IT" sz="1600" dirty="0" err="1">
                          <a:effectLst/>
                        </a:rPr>
                        <a:t>Var</a:t>
                      </a:r>
                      <a:r>
                        <a:rPr lang="it-IT" sz="1600" dirty="0">
                          <a:effectLst/>
                        </a:rPr>
                        <a:t>. % 2019/2016</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a:txBody>
                    <a:bodyPr/>
                    <a:lstStyle/>
                    <a:p>
                      <a:pPr algn="r">
                        <a:lnSpc>
                          <a:spcPct val="107000"/>
                        </a:lnSpc>
                        <a:spcAft>
                          <a:spcPts val="0"/>
                        </a:spcAft>
                      </a:pPr>
                      <a:r>
                        <a:rPr lang="it-IT" sz="1600" dirty="0">
                          <a:effectLst/>
                        </a:rPr>
                        <a:t>22,16</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a:txBody>
                    <a:bodyPr/>
                    <a:lstStyle/>
                    <a:p>
                      <a:pPr algn="r">
                        <a:lnSpc>
                          <a:spcPct val="107000"/>
                        </a:lnSpc>
                        <a:spcAft>
                          <a:spcPts val="0"/>
                        </a:spcAft>
                      </a:pPr>
                      <a:r>
                        <a:rPr lang="it-IT" sz="1600" dirty="0">
                          <a:effectLst/>
                        </a:rPr>
                        <a:t>17,96</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a:txBody>
                    <a:bodyPr/>
                    <a:lstStyle/>
                    <a:p>
                      <a:pPr>
                        <a:lnSpc>
                          <a:spcPct val="107000"/>
                        </a:lnSpc>
                        <a:spcAft>
                          <a:spcPts val="0"/>
                        </a:spcAft>
                      </a:pPr>
                      <a:r>
                        <a:rPr lang="it-IT" sz="1600" dirty="0">
                          <a:effectLst/>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a:txBody>
                    <a:bodyPr/>
                    <a:lstStyle/>
                    <a:p>
                      <a:pPr algn="r">
                        <a:lnSpc>
                          <a:spcPct val="107000"/>
                        </a:lnSpc>
                        <a:spcAft>
                          <a:spcPts val="0"/>
                        </a:spcAft>
                      </a:pPr>
                      <a:r>
                        <a:rPr lang="it-IT" sz="1600" dirty="0">
                          <a:effectLst/>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a:txBody>
                    <a:bodyPr/>
                    <a:lstStyle/>
                    <a:p>
                      <a:pPr algn="r">
                        <a:lnSpc>
                          <a:spcPct val="107000"/>
                        </a:lnSpc>
                        <a:spcAft>
                          <a:spcPts val="0"/>
                        </a:spcAft>
                      </a:pPr>
                      <a:r>
                        <a:rPr lang="it-IT" sz="1600" dirty="0">
                          <a:effectLst/>
                        </a:rPr>
                        <a:t>25,70</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a:txBody>
                    <a:bodyPr/>
                    <a:lstStyle/>
                    <a:p>
                      <a:pPr algn="r">
                        <a:lnSpc>
                          <a:spcPct val="107000"/>
                        </a:lnSpc>
                        <a:spcAft>
                          <a:spcPts val="0"/>
                        </a:spcAft>
                      </a:pPr>
                      <a:r>
                        <a:rPr lang="it-IT" sz="1600" dirty="0">
                          <a:effectLst/>
                        </a:rPr>
                        <a:t>28,52</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a:txBody>
                    <a:bodyPr/>
                    <a:lstStyle/>
                    <a:p>
                      <a:pPr>
                        <a:lnSpc>
                          <a:spcPct val="107000"/>
                        </a:lnSpc>
                        <a:spcAft>
                          <a:spcPts val="0"/>
                        </a:spcAft>
                      </a:pPr>
                      <a:r>
                        <a:rPr lang="it-IT" sz="1600" dirty="0">
                          <a:effectLst/>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r>
              <a:tr h="200025">
                <a:tc>
                  <a:txBody>
                    <a:bodyPr/>
                    <a:lstStyle/>
                    <a:p>
                      <a:pPr>
                        <a:lnSpc>
                          <a:spcPct val="107000"/>
                        </a:lnSpc>
                        <a:spcAft>
                          <a:spcPts val="0"/>
                        </a:spcAft>
                      </a:pPr>
                      <a:r>
                        <a:rPr lang="it-IT" sz="1600">
                          <a:effectLst/>
                        </a:rPr>
                        <a:t>Var. % 2020/2019</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a:effectLst/>
                        </a:rPr>
                        <a:t>-55,88</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a:effectLst/>
                        </a:rPr>
                        <a:t>-43,18</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-77,91</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-77,42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dirty="0">
                          <a:effectLst/>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0025">
                <a:tc>
                  <a:txBody>
                    <a:bodyPr/>
                    <a:lstStyle/>
                    <a:p>
                      <a:pPr>
                        <a:lnSpc>
                          <a:spcPct val="107000"/>
                        </a:lnSpc>
                        <a:spcAft>
                          <a:spcPts val="0"/>
                        </a:spcAft>
                      </a:pPr>
                      <a:r>
                        <a:rPr lang="it-IT" sz="1600" dirty="0" err="1" smtClean="0">
                          <a:effectLst/>
                          <a:latin typeface="Calibri" panose="020F0502020204030204" pitchFamily="34" charset="0"/>
                          <a:ea typeface="Calibri" panose="020F0502020204030204" pitchFamily="34" charset="0"/>
                          <a:cs typeface="Times New Roman" panose="02020603050405020304" pitchFamily="18" charset="0"/>
                        </a:rPr>
                        <a:t>Var</a:t>
                      </a: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 2021/2019</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-45,30</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-30,90</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-71,90</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-72,90</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graphicFrame>
        <p:nvGraphicFramePr>
          <p:cNvPr id="5" name="Tabella 4"/>
          <p:cNvGraphicFramePr>
            <a:graphicFrameLocks noGrp="1"/>
          </p:cNvGraphicFramePr>
          <p:nvPr>
            <p:extLst>
              <p:ext uri="{D42A27DB-BD31-4B8C-83A1-F6EECF244321}">
                <p14:modId xmlns:p14="http://schemas.microsoft.com/office/powerpoint/2010/main" val="2898051963"/>
              </p:ext>
            </p:extLst>
          </p:nvPr>
        </p:nvGraphicFramePr>
        <p:xfrm>
          <a:off x="504339" y="3805096"/>
          <a:ext cx="11254153" cy="2902779"/>
        </p:xfrm>
        <a:graphic>
          <a:graphicData uri="http://schemas.openxmlformats.org/drawingml/2006/table">
            <a:tbl>
              <a:tblPr firstRow="1" firstCol="1" bandRow="1">
                <a:tableStyleId>{5940675A-B579-460E-94D1-54222C63F5DA}</a:tableStyleId>
              </a:tblPr>
              <a:tblGrid>
                <a:gridCol w="1670450"/>
                <a:gridCol w="2395112"/>
                <a:gridCol w="1317250"/>
                <a:gridCol w="792903"/>
                <a:gridCol w="225083"/>
                <a:gridCol w="2461847"/>
                <a:gridCol w="1252024"/>
                <a:gridCol w="1139484"/>
              </a:tblGrid>
              <a:tr h="190500">
                <a:tc>
                  <a:txBody>
                    <a:bodyPr/>
                    <a:lstStyle/>
                    <a:p>
                      <a:pPr>
                        <a:lnSpc>
                          <a:spcPct val="107000"/>
                        </a:lnSpc>
                        <a:spcAft>
                          <a:spcPts val="0"/>
                        </a:spcAft>
                      </a:pPr>
                      <a:r>
                        <a:rPr lang="it-IT" sz="1600" dirty="0">
                          <a:effectLst/>
                        </a:rPr>
                        <a:t> </a:t>
                      </a:r>
                      <a:r>
                        <a:rPr lang="it-IT" sz="1600" dirty="0" smtClean="0">
                          <a:effectLst/>
                        </a:rPr>
                        <a:t>113.034</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3">
                  <a:txBody>
                    <a:bodyPr/>
                    <a:lstStyle/>
                    <a:p>
                      <a:pPr algn="ctr">
                        <a:lnSpc>
                          <a:spcPct val="107000"/>
                        </a:lnSpc>
                        <a:spcAft>
                          <a:spcPts val="0"/>
                        </a:spcAft>
                      </a:pPr>
                      <a:r>
                        <a:rPr lang="it-IT" sz="1600" dirty="0">
                          <a:effectLst/>
                        </a:rPr>
                        <a:t>Turisti Italiani</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it-IT"/>
                    </a:p>
                  </a:txBody>
                  <a:tcPr/>
                </a:tc>
                <a:tc hMerge="1">
                  <a:txBody>
                    <a:bodyPr/>
                    <a:lstStyle/>
                    <a:p>
                      <a:endParaRPr lang="it-IT"/>
                    </a:p>
                  </a:txBody>
                  <a:tcPr/>
                </a:tc>
                <a:tc>
                  <a:txBody>
                    <a:bodyPr/>
                    <a:lstStyle/>
                    <a:p>
                      <a:pPr algn="ct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3">
                  <a:txBody>
                    <a:bodyPr/>
                    <a:lstStyle/>
                    <a:p>
                      <a:pPr algn="ctr">
                        <a:lnSpc>
                          <a:spcPct val="107000"/>
                        </a:lnSpc>
                        <a:spcAft>
                          <a:spcPts val="0"/>
                        </a:spcAft>
                      </a:pPr>
                      <a:r>
                        <a:rPr lang="it-IT" sz="1600">
                          <a:effectLst/>
                        </a:rPr>
                        <a:t>Turisti Stranieri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it-IT"/>
                    </a:p>
                  </a:txBody>
                  <a:tcPr/>
                </a:tc>
                <a:tc hMerge="1">
                  <a:txBody>
                    <a:bodyPr/>
                    <a:lstStyle/>
                    <a:p>
                      <a:endParaRPr lang="it-IT"/>
                    </a:p>
                  </a:txBody>
                  <a:tcPr/>
                </a:tc>
              </a:tr>
              <a:tr h="190500">
                <a:tc>
                  <a:txBody>
                    <a:bodyPr/>
                    <a:lstStyle/>
                    <a:p>
                      <a:pP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Arrivi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Presenze</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Pm</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Arrivi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Presenze</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358775">
                <a:tc>
                  <a:txBody>
                    <a:bodyPr/>
                    <a:lstStyle/>
                    <a:p>
                      <a:pPr>
                        <a:lnSpc>
                          <a:spcPct val="107000"/>
                        </a:lnSpc>
                        <a:spcAft>
                          <a:spcPts val="0"/>
                        </a:spcAft>
                      </a:pPr>
                      <a:r>
                        <a:rPr lang="it-IT" sz="1600">
                          <a:effectLst/>
                        </a:rPr>
                        <a:t>Anno 2016</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411.681</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876.979</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2,1 notti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dirty="0">
                          <a:effectLst/>
                        </a:rPr>
                        <a:t>268.491</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505.702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1,9 notti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358775">
                <a:tc>
                  <a:txBody>
                    <a:bodyPr/>
                    <a:lstStyle/>
                    <a:p>
                      <a:pPr>
                        <a:lnSpc>
                          <a:spcPct val="107000"/>
                        </a:lnSpc>
                        <a:spcAft>
                          <a:spcPts val="0"/>
                        </a:spcAft>
                      </a:pPr>
                      <a:r>
                        <a:rPr lang="it-IT" sz="1600">
                          <a:effectLst/>
                        </a:rPr>
                        <a:t>Anno 2019</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534.898</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1.112.829</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2,1 notti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281.430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521.579</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1,8 notti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358775">
                <a:tc>
                  <a:txBody>
                    <a:bodyPr/>
                    <a:lstStyle/>
                    <a:p>
                      <a:pPr>
                        <a:lnSpc>
                          <a:spcPct val="107000"/>
                        </a:lnSpc>
                        <a:spcAft>
                          <a:spcPts val="0"/>
                        </a:spcAft>
                      </a:pPr>
                      <a:r>
                        <a:rPr lang="it-IT" sz="1600">
                          <a:effectLst/>
                        </a:rPr>
                        <a:t>Anno 2020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248.063</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dirty="0">
                          <a:effectLst/>
                        </a:rPr>
                        <a:t>661.413</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2,7 notti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50.657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130.636</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2,6 notti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Anno 2021</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198.274</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542.824</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2,7 notti</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41.062</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113.034</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2,8 notti</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spcAft>
                          <a:spcPts val="0"/>
                        </a:spcAft>
                      </a:pPr>
                      <a:r>
                        <a:rPr lang="it-IT" sz="1600" dirty="0" err="1">
                          <a:effectLst/>
                        </a:rPr>
                        <a:t>Var</a:t>
                      </a:r>
                      <a:r>
                        <a:rPr lang="it-IT" sz="1600" dirty="0">
                          <a:effectLst/>
                        </a:rPr>
                        <a:t>. % 2020/2016</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-39,74</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-24,58</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-81,13</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-74,17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spcAft>
                          <a:spcPts val="0"/>
                        </a:spcAft>
                      </a:pPr>
                      <a:r>
                        <a:rPr lang="it-IT" sz="1600" dirty="0" err="1">
                          <a:effectLst/>
                        </a:rPr>
                        <a:t>Var</a:t>
                      </a:r>
                      <a:r>
                        <a:rPr lang="it-IT" sz="1600" dirty="0">
                          <a:effectLst/>
                        </a:rPr>
                        <a:t>. % 2019/2016</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a:txBody>
                    <a:bodyPr/>
                    <a:lstStyle/>
                    <a:p>
                      <a:pPr algn="r">
                        <a:lnSpc>
                          <a:spcPct val="107000"/>
                        </a:lnSpc>
                        <a:spcAft>
                          <a:spcPts val="0"/>
                        </a:spcAft>
                      </a:pPr>
                      <a:r>
                        <a:rPr lang="it-IT" sz="1600" dirty="0">
                          <a:effectLst/>
                        </a:rPr>
                        <a:t>29,93</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a:txBody>
                    <a:bodyPr/>
                    <a:lstStyle/>
                    <a:p>
                      <a:pPr algn="r">
                        <a:lnSpc>
                          <a:spcPct val="107000"/>
                        </a:lnSpc>
                        <a:spcAft>
                          <a:spcPts val="0"/>
                        </a:spcAft>
                      </a:pPr>
                      <a:r>
                        <a:rPr lang="it-IT" sz="1600" dirty="0">
                          <a:effectLst/>
                        </a:rPr>
                        <a:t>26,89</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a:txBody>
                    <a:bodyPr/>
                    <a:lstStyle/>
                    <a:p>
                      <a:pPr>
                        <a:lnSpc>
                          <a:spcPct val="107000"/>
                        </a:lnSpc>
                        <a:spcAft>
                          <a:spcPts val="0"/>
                        </a:spcAft>
                      </a:pPr>
                      <a:r>
                        <a:rPr lang="it-IT" sz="1600" dirty="0">
                          <a:effectLst/>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a:txBody>
                    <a:bodyPr/>
                    <a:lstStyle/>
                    <a:p>
                      <a:pPr algn="r">
                        <a:lnSpc>
                          <a:spcPct val="107000"/>
                        </a:lnSpc>
                        <a:spcAft>
                          <a:spcPts val="0"/>
                        </a:spcAft>
                      </a:pPr>
                      <a:r>
                        <a:rPr lang="it-IT" sz="1600" dirty="0">
                          <a:effectLst/>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a:txBody>
                    <a:bodyPr/>
                    <a:lstStyle/>
                    <a:p>
                      <a:pPr algn="r">
                        <a:lnSpc>
                          <a:spcPct val="107000"/>
                        </a:lnSpc>
                        <a:spcAft>
                          <a:spcPts val="0"/>
                        </a:spcAft>
                      </a:pPr>
                      <a:r>
                        <a:rPr lang="it-IT" sz="1600" dirty="0">
                          <a:effectLst/>
                        </a:rPr>
                        <a:t>4,82</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a:txBody>
                    <a:bodyPr/>
                    <a:lstStyle/>
                    <a:p>
                      <a:pPr algn="r">
                        <a:lnSpc>
                          <a:spcPct val="107000"/>
                        </a:lnSpc>
                        <a:spcAft>
                          <a:spcPts val="0"/>
                        </a:spcAft>
                      </a:pPr>
                      <a:r>
                        <a:rPr lang="it-IT" sz="1600" dirty="0">
                          <a:effectLst/>
                        </a:rPr>
                        <a:t>3,14</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a:txBody>
                    <a:bodyPr/>
                    <a:lstStyle/>
                    <a:p>
                      <a:pPr>
                        <a:lnSpc>
                          <a:spcPct val="107000"/>
                        </a:lnSpc>
                        <a:spcAft>
                          <a:spcPts val="0"/>
                        </a:spcAft>
                      </a:pPr>
                      <a:r>
                        <a:rPr lang="it-IT" sz="1600" dirty="0">
                          <a:effectLst/>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r>
              <a:tr h="200025">
                <a:tc>
                  <a:txBody>
                    <a:bodyPr/>
                    <a:lstStyle/>
                    <a:p>
                      <a:pPr>
                        <a:lnSpc>
                          <a:spcPct val="107000"/>
                        </a:lnSpc>
                        <a:spcAft>
                          <a:spcPts val="0"/>
                        </a:spcAft>
                      </a:pPr>
                      <a:r>
                        <a:rPr lang="it-IT" sz="1600">
                          <a:effectLst/>
                        </a:rPr>
                        <a:t>Var. % 2020/2019</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-53,62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a:effectLst/>
                        </a:rPr>
                        <a:t>-40,56</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-82,00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-74,95</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dirty="0">
                          <a:effectLst/>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0025">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lang="it-IT" sz="1600" dirty="0" err="1" smtClean="0">
                          <a:effectLst/>
                          <a:latin typeface="Calibri" panose="020F0502020204030204" pitchFamily="34" charset="0"/>
                          <a:ea typeface="Calibri" panose="020F0502020204030204" pitchFamily="34" charset="0"/>
                          <a:cs typeface="Times New Roman" panose="02020603050405020304" pitchFamily="18" charset="0"/>
                        </a:rPr>
                        <a:t>Var</a:t>
                      </a: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 2021/2019</a:t>
                      </a:r>
                    </a:p>
                  </a:txBody>
                  <a:tcPr marL="44450" marR="44450" marT="0" marB="0" anchor="ctr"/>
                </a:tc>
                <a:tc>
                  <a:txBody>
                    <a:bodyPr/>
                    <a:lstStyle/>
                    <a:p>
                      <a:pPr algn="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-43,48</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-28,31</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.78,18</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-68,07</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6" name="Rettangolo 5"/>
          <p:cNvSpPr/>
          <p:nvPr/>
        </p:nvSpPr>
        <p:spPr>
          <a:xfrm>
            <a:off x="2301571" y="551557"/>
            <a:ext cx="8023274" cy="344069"/>
          </a:xfrm>
          <a:prstGeom prst="rect">
            <a:avLst/>
          </a:prstGeom>
        </p:spPr>
        <p:txBody>
          <a:bodyPr wrap="square">
            <a:spAutoFit/>
          </a:bodyPr>
          <a:lstStyle/>
          <a:p>
            <a:pPr algn="ctr">
              <a:lnSpc>
                <a:spcPct val="107000"/>
              </a:lnSpc>
              <a:spcAft>
                <a:spcPts val="300"/>
              </a:spcAft>
            </a:pPr>
            <a:r>
              <a:rPr lang="it-IT" sz="1600" dirty="0" smtClean="0">
                <a:latin typeface="Calibri" panose="020F0502020204030204" pitchFamily="34" charset="0"/>
                <a:ea typeface="Calibri" panose="020F0502020204030204" pitchFamily="34" charset="0"/>
                <a:cs typeface="Calibri" panose="020F0502020204030204" pitchFamily="34" charset="0"/>
              </a:rPr>
              <a:t>Evoluzione delle presenze per nazionalità comune di Bologna – Periodo 2016 – 2020</a:t>
            </a:r>
            <a:endParaRPr lang="it-IT"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ttangolo 6"/>
          <p:cNvSpPr/>
          <p:nvPr/>
        </p:nvSpPr>
        <p:spPr>
          <a:xfrm>
            <a:off x="2023157" y="3442362"/>
            <a:ext cx="7784123" cy="344069"/>
          </a:xfrm>
          <a:prstGeom prst="rect">
            <a:avLst/>
          </a:prstGeom>
        </p:spPr>
        <p:txBody>
          <a:bodyPr wrap="square">
            <a:spAutoFit/>
          </a:bodyPr>
          <a:lstStyle/>
          <a:p>
            <a:pPr algn="ctr">
              <a:lnSpc>
                <a:spcPct val="107000"/>
              </a:lnSpc>
              <a:spcAft>
                <a:spcPts val="300"/>
              </a:spcAft>
            </a:pPr>
            <a:r>
              <a:rPr lang="it-IT" sz="1600" dirty="0">
                <a:latin typeface="Calibri" panose="020F0502020204030204" pitchFamily="34" charset="0"/>
                <a:ea typeface="Calibri" panose="020F0502020204030204" pitchFamily="34" charset="0"/>
                <a:cs typeface="Calibri" panose="020F0502020204030204" pitchFamily="34" charset="0"/>
              </a:rPr>
              <a:t>Evoluzione delle presenze per nazionalità Altri Comuni </a:t>
            </a:r>
            <a:r>
              <a:rPr lang="it-IT" sz="1600" dirty="0" smtClean="0">
                <a:latin typeface="Calibri" panose="020F0502020204030204" pitchFamily="34" charset="0"/>
                <a:ea typeface="Calibri" panose="020F0502020204030204" pitchFamily="34" charset="0"/>
                <a:cs typeface="Calibri" panose="020F0502020204030204" pitchFamily="34" charset="0"/>
              </a:rPr>
              <a:t>– </a:t>
            </a:r>
            <a:r>
              <a:rPr lang="it-IT" sz="1600" dirty="0">
                <a:latin typeface="Calibri" panose="020F0502020204030204" pitchFamily="34" charset="0"/>
                <a:ea typeface="Calibri" panose="020F0502020204030204" pitchFamily="34" charset="0"/>
                <a:cs typeface="Calibri" panose="020F0502020204030204" pitchFamily="34" charset="0"/>
              </a:rPr>
              <a:t>Periodo 2016 – 2020</a:t>
            </a:r>
            <a:endParaRPr lang="it-IT"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6"/>
          <p:cNvSpPr txBox="1"/>
          <p:nvPr/>
        </p:nvSpPr>
        <p:spPr>
          <a:xfrm>
            <a:off x="2016423" y="0"/>
            <a:ext cx="8268336"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sz="2800">
                <a:solidFill>
                  <a:srgbClr val="FFFFFF"/>
                </a:solidFill>
                <a:latin typeface="Century Gothic"/>
                <a:ea typeface="Century Gothic"/>
                <a:cs typeface="Century Gothic"/>
                <a:sym typeface="Century Gothic"/>
              </a:defRPr>
            </a:lvl1pPr>
          </a:lstStyle>
          <a:p>
            <a:r>
              <a:rPr dirty="0"/>
              <a:t>BOLOGNA: </a:t>
            </a:r>
            <a:r>
              <a:rPr lang="it-IT" dirty="0" smtClean="0"/>
              <a:t>scenari nuovi per il turismo</a:t>
            </a:r>
            <a:endParaRPr dirty="0"/>
          </a:p>
        </p:txBody>
      </p:sp>
    </p:spTree>
    <p:extLst>
      <p:ext uri="{BB962C8B-B14F-4D97-AF65-F5344CB8AC3E}">
        <p14:creationId xmlns:p14="http://schemas.microsoft.com/office/powerpoint/2010/main" val="2793313252"/>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lide Number Placeholder 14"/>
          <p:cNvSpPr txBox="1">
            <a:spLocks noGrp="1"/>
          </p:cNvSpPr>
          <p:nvPr>
            <p:ph type="sldNum" sz="quarter" idx="4294967295"/>
          </p:nvPr>
        </p:nvSpPr>
        <p:spPr>
          <a:xfrm>
            <a:off x="11080191" y="6404292"/>
            <a:ext cx="273610"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
        <p:nvSpPr>
          <p:cNvPr id="315" name="Rectangle 1"/>
          <p:cNvSpPr/>
          <p:nvPr/>
        </p:nvSpPr>
        <p:spPr>
          <a:xfrm>
            <a:off x="0" y="266700"/>
            <a:ext cx="12192000" cy="552450"/>
          </a:xfrm>
          <a:prstGeom prst="rect">
            <a:avLst/>
          </a:prstGeom>
          <a:solidFill>
            <a:srgbClr val="3F3F3F"/>
          </a:solidFill>
          <a:ln w="12700">
            <a:miter lim="400000"/>
          </a:ln>
        </p:spPr>
        <p:txBody>
          <a:bodyPr lIns="45719" rIns="45719" anchor="ctr"/>
          <a:lstStyle/>
          <a:p>
            <a:pPr algn="ctr">
              <a:defRPr>
                <a:solidFill>
                  <a:srgbClr val="FFFFFF"/>
                </a:solidFill>
              </a:defRPr>
            </a:pPr>
            <a:endParaRPr/>
          </a:p>
        </p:txBody>
      </p:sp>
      <p:grpSp>
        <p:nvGrpSpPr>
          <p:cNvPr id="319" name="Group 7"/>
          <p:cNvGrpSpPr/>
          <p:nvPr/>
        </p:nvGrpSpPr>
        <p:grpSpPr>
          <a:xfrm>
            <a:off x="271463" y="171449"/>
            <a:ext cx="790576" cy="742951"/>
            <a:chOff x="0" y="0"/>
            <a:chExt cx="790575" cy="742950"/>
          </a:xfrm>
        </p:grpSpPr>
        <p:sp>
          <p:nvSpPr>
            <p:cNvPr id="316" name="Rectangle 2"/>
            <p:cNvSpPr/>
            <p:nvPr/>
          </p:nvSpPr>
          <p:spPr>
            <a:xfrm>
              <a:off x="-1" y="0"/>
              <a:ext cx="742951" cy="742950"/>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7" name="Right Triangle 4"/>
            <p:cNvSpPr/>
            <p:nvPr/>
          </p:nvSpPr>
          <p:spPr>
            <a:xfrm>
              <a:off x="742950" y="-1"/>
              <a:ext cx="47625"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8" name="Right Triangle 5"/>
            <p:cNvSpPr/>
            <p:nvPr/>
          </p:nvSpPr>
          <p:spPr>
            <a:xfrm rot="10800000" flipH="1">
              <a:off x="742950" y="647700"/>
              <a:ext cx="47625" cy="952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aphicFrame>
        <p:nvGraphicFramePr>
          <p:cNvPr id="2" name="Tabella 1"/>
          <p:cNvGraphicFramePr>
            <a:graphicFrameLocks noGrp="1"/>
          </p:cNvGraphicFramePr>
          <p:nvPr>
            <p:extLst>
              <p:ext uri="{D42A27DB-BD31-4B8C-83A1-F6EECF244321}">
                <p14:modId xmlns:p14="http://schemas.microsoft.com/office/powerpoint/2010/main" val="1637977699"/>
              </p:ext>
            </p:extLst>
          </p:nvPr>
        </p:nvGraphicFramePr>
        <p:xfrm>
          <a:off x="458372" y="1139251"/>
          <a:ext cx="11060338" cy="2609220"/>
        </p:xfrm>
        <a:graphic>
          <a:graphicData uri="http://schemas.openxmlformats.org/drawingml/2006/table">
            <a:tbl>
              <a:tblPr firstRow="1" firstCol="1" bandRow="1">
                <a:tableStyleId>{5940675A-B579-460E-94D1-54222C63F5DA}</a:tableStyleId>
              </a:tblPr>
              <a:tblGrid>
                <a:gridCol w="1678959"/>
                <a:gridCol w="2292651"/>
                <a:gridCol w="1436894"/>
                <a:gridCol w="1270903"/>
                <a:gridCol w="436728"/>
                <a:gridCol w="1664318"/>
                <a:gridCol w="1287291"/>
                <a:gridCol w="992594"/>
              </a:tblGrid>
              <a:tr h="190500">
                <a:tc>
                  <a:txBody>
                    <a:bodyPr/>
                    <a:lstStyle/>
                    <a:p>
                      <a:pPr>
                        <a:lnSpc>
                          <a:spcPct val="107000"/>
                        </a:lnSpc>
                        <a:spcAft>
                          <a:spcPts val="0"/>
                        </a:spcAft>
                      </a:pPr>
                      <a:r>
                        <a:rPr lang="it-IT" sz="1600" dirty="0">
                          <a:effectLst/>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3">
                  <a:txBody>
                    <a:bodyPr/>
                    <a:lstStyle/>
                    <a:p>
                      <a:pPr algn="ctr">
                        <a:lnSpc>
                          <a:spcPct val="107000"/>
                        </a:lnSpc>
                        <a:spcAft>
                          <a:spcPts val="0"/>
                        </a:spcAft>
                      </a:pPr>
                      <a:r>
                        <a:rPr lang="it-IT" sz="1600">
                          <a:effectLst/>
                        </a:rPr>
                        <a:t>Alberghiero</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it-IT"/>
                    </a:p>
                  </a:txBody>
                  <a:tcPr/>
                </a:tc>
                <a:tc hMerge="1">
                  <a:txBody>
                    <a:bodyPr/>
                    <a:lstStyle/>
                    <a:p>
                      <a:endParaRPr lang="it-IT"/>
                    </a:p>
                  </a:txBody>
                  <a:tcPr/>
                </a:tc>
                <a:tc>
                  <a:txBody>
                    <a:bodyPr/>
                    <a:lstStyle/>
                    <a:p>
                      <a:pPr algn="ct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3">
                  <a:txBody>
                    <a:bodyPr/>
                    <a:lstStyle/>
                    <a:p>
                      <a:pPr algn="ctr">
                        <a:lnSpc>
                          <a:spcPct val="107000"/>
                        </a:lnSpc>
                        <a:spcAft>
                          <a:spcPts val="0"/>
                        </a:spcAft>
                      </a:pPr>
                      <a:r>
                        <a:rPr lang="it-IT" sz="1600">
                          <a:effectLst/>
                        </a:rPr>
                        <a:t>Extralberghiero</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it-IT"/>
                    </a:p>
                  </a:txBody>
                  <a:tcPr/>
                </a:tc>
                <a:tc hMerge="1">
                  <a:txBody>
                    <a:bodyPr/>
                    <a:lstStyle/>
                    <a:p>
                      <a:endParaRPr lang="it-IT"/>
                    </a:p>
                  </a:txBody>
                  <a:tcPr/>
                </a:tc>
              </a:tr>
              <a:tr h="190500">
                <a:tc>
                  <a:txBody>
                    <a:bodyPr/>
                    <a:lstStyle/>
                    <a:p>
                      <a:pP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a:effectLst/>
                        </a:rPr>
                        <a:t>Arrivi</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Presenze</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Pm</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Arrivi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Presenze</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spcAft>
                          <a:spcPts val="0"/>
                        </a:spcAft>
                      </a:pPr>
                      <a:r>
                        <a:rPr lang="it-IT" sz="1600">
                          <a:effectLst/>
                        </a:rPr>
                        <a:t>Anno 2016</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1.210.475</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2.336.505</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1,9 notti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75.922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250.617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3,3 notti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spcAft>
                          <a:spcPts val="0"/>
                        </a:spcAft>
                      </a:pPr>
                      <a:r>
                        <a:rPr lang="it-IT" sz="1600">
                          <a:effectLst/>
                        </a:rPr>
                        <a:t>Anno 2019</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1.419.518</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2.614.067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1,8 notti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172.972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573.973</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3,3 notti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spcAft>
                          <a:spcPts val="0"/>
                        </a:spcAft>
                      </a:pPr>
                      <a:r>
                        <a:rPr lang="it-IT" sz="1600">
                          <a:effectLst/>
                        </a:rPr>
                        <a:t>Anno 2020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473.497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901.891</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1,9 notti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64.392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341.707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5,3 notti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Anno 2021</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367.980</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701.052</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1,9 notti</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67.329</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272.435</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4,0 notti</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spcAft>
                          <a:spcPts val="0"/>
                        </a:spcAft>
                      </a:pPr>
                      <a:r>
                        <a:rPr lang="it-IT" sz="1600" dirty="0" err="1">
                          <a:effectLst/>
                        </a:rPr>
                        <a:t>Var</a:t>
                      </a:r>
                      <a:r>
                        <a:rPr lang="it-IT" sz="1600" dirty="0">
                          <a:effectLst/>
                        </a:rPr>
                        <a:t>. % 2020/2016</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-60,88</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-61,40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dirty="0">
                          <a:effectLst/>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-15,19</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36,35</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spcAft>
                          <a:spcPts val="0"/>
                        </a:spcAft>
                      </a:pPr>
                      <a:r>
                        <a:rPr lang="it-IT" sz="1600" dirty="0" err="1">
                          <a:effectLst/>
                        </a:rPr>
                        <a:t>Var</a:t>
                      </a:r>
                      <a:r>
                        <a:rPr lang="it-IT" sz="1600" dirty="0">
                          <a:effectLst/>
                        </a:rPr>
                        <a:t>. % 2019/2016</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a:txBody>
                    <a:bodyPr/>
                    <a:lstStyle/>
                    <a:p>
                      <a:pPr algn="r">
                        <a:lnSpc>
                          <a:spcPct val="107000"/>
                        </a:lnSpc>
                        <a:spcAft>
                          <a:spcPts val="0"/>
                        </a:spcAft>
                      </a:pPr>
                      <a:r>
                        <a:rPr lang="it-IT" sz="1600" dirty="0">
                          <a:effectLst/>
                        </a:rPr>
                        <a:t>17,27</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a:txBody>
                    <a:bodyPr/>
                    <a:lstStyle/>
                    <a:p>
                      <a:pPr algn="r">
                        <a:lnSpc>
                          <a:spcPct val="107000"/>
                        </a:lnSpc>
                        <a:spcAft>
                          <a:spcPts val="0"/>
                        </a:spcAft>
                      </a:pPr>
                      <a:r>
                        <a:rPr lang="it-IT" sz="1600" dirty="0">
                          <a:effectLst/>
                        </a:rPr>
                        <a:t>11,88</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a:txBody>
                    <a:bodyPr/>
                    <a:lstStyle/>
                    <a:p>
                      <a:pPr>
                        <a:lnSpc>
                          <a:spcPct val="107000"/>
                        </a:lnSpc>
                        <a:spcAft>
                          <a:spcPts val="0"/>
                        </a:spcAft>
                      </a:pPr>
                      <a:r>
                        <a:rPr lang="it-IT" sz="1600" dirty="0">
                          <a:effectLst/>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a:txBody>
                    <a:bodyPr/>
                    <a:lstStyle/>
                    <a:p>
                      <a:pPr algn="r">
                        <a:lnSpc>
                          <a:spcPct val="107000"/>
                        </a:lnSpc>
                        <a:spcAft>
                          <a:spcPts val="0"/>
                        </a:spcAft>
                      </a:pPr>
                      <a:r>
                        <a:rPr lang="it-IT" sz="1600" dirty="0">
                          <a:effectLst/>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a:txBody>
                    <a:bodyPr/>
                    <a:lstStyle/>
                    <a:p>
                      <a:pPr algn="r">
                        <a:lnSpc>
                          <a:spcPct val="107000"/>
                        </a:lnSpc>
                        <a:spcAft>
                          <a:spcPts val="0"/>
                        </a:spcAft>
                      </a:pPr>
                      <a:r>
                        <a:rPr lang="it-IT" sz="1600" dirty="0">
                          <a:effectLst/>
                        </a:rPr>
                        <a:t>127,83</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a:txBody>
                    <a:bodyPr/>
                    <a:lstStyle/>
                    <a:p>
                      <a:pPr algn="r">
                        <a:lnSpc>
                          <a:spcPct val="107000"/>
                        </a:lnSpc>
                        <a:spcAft>
                          <a:spcPts val="0"/>
                        </a:spcAft>
                      </a:pPr>
                      <a:r>
                        <a:rPr lang="it-IT" sz="1600" dirty="0">
                          <a:effectLst/>
                        </a:rPr>
                        <a:t>129,02</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a:txBody>
                    <a:bodyPr/>
                    <a:lstStyle/>
                    <a:p>
                      <a:pPr>
                        <a:lnSpc>
                          <a:spcPct val="107000"/>
                        </a:lnSpc>
                        <a:spcAft>
                          <a:spcPts val="0"/>
                        </a:spcAft>
                      </a:pPr>
                      <a:r>
                        <a:rPr lang="it-IT" sz="1600" dirty="0">
                          <a:effectLst/>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r>
              <a:tr h="200025">
                <a:tc>
                  <a:txBody>
                    <a:bodyPr/>
                    <a:lstStyle/>
                    <a:p>
                      <a:pPr>
                        <a:lnSpc>
                          <a:spcPct val="107000"/>
                        </a:lnSpc>
                        <a:spcAft>
                          <a:spcPts val="0"/>
                        </a:spcAft>
                      </a:pPr>
                      <a:r>
                        <a:rPr lang="it-IT" sz="1600" dirty="0" err="1">
                          <a:effectLst/>
                        </a:rPr>
                        <a:t>Var</a:t>
                      </a:r>
                      <a:r>
                        <a:rPr lang="it-IT" sz="1600" dirty="0">
                          <a:effectLst/>
                        </a:rPr>
                        <a:t>. % 2020/2019</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-66,64</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-65,50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a:effectLst/>
                        </a:rPr>
                        <a:t>-62,77</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a:effectLst/>
                        </a:rPr>
                        <a:t>-40,47</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dirty="0">
                          <a:effectLst/>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0025">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lang="it-IT" sz="1600" dirty="0" err="1" smtClean="0">
                          <a:effectLst/>
                        </a:rPr>
                        <a:t>Var</a:t>
                      </a:r>
                      <a:r>
                        <a:rPr lang="it-IT" sz="1600" dirty="0" smtClean="0">
                          <a:effectLst/>
                        </a:rPr>
                        <a:t>. % 2021/2019</a:t>
                      </a:r>
                      <a:endParaRPr lang="it-IT" sz="16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-60,70</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-59,30</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-39,00</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-26,10</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graphicFrame>
        <p:nvGraphicFramePr>
          <p:cNvPr id="3" name="Tabella 2"/>
          <p:cNvGraphicFramePr>
            <a:graphicFrameLocks noGrp="1"/>
          </p:cNvGraphicFramePr>
          <p:nvPr>
            <p:extLst>
              <p:ext uri="{D42A27DB-BD31-4B8C-83A1-F6EECF244321}">
                <p14:modId xmlns:p14="http://schemas.microsoft.com/office/powerpoint/2010/main" val="2664728909"/>
              </p:ext>
            </p:extLst>
          </p:nvPr>
        </p:nvGraphicFramePr>
        <p:xfrm>
          <a:off x="420773" y="4157086"/>
          <a:ext cx="11248062" cy="2609220"/>
        </p:xfrm>
        <a:graphic>
          <a:graphicData uri="http://schemas.openxmlformats.org/drawingml/2006/table">
            <a:tbl>
              <a:tblPr firstRow="1" firstCol="1" bandRow="1">
                <a:tableStyleId>{5940675A-B579-460E-94D1-54222C63F5DA}</a:tableStyleId>
              </a:tblPr>
              <a:tblGrid>
                <a:gridCol w="1667296"/>
                <a:gridCol w="2077469"/>
                <a:gridCol w="1335449"/>
                <a:gridCol w="830700"/>
                <a:gridCol w="504749"/>
                <a:gridCol w="1954989"/>
                <a:gridCol w="1211542"/>
                <a:gridCol w="1665868"/>
              </a:tblGrid>
              <a:tr h="190500">
                <a:tc>
                  <a:txBody>
                    <a:bodyPr/>
                    <a:lstStyle/>
                    <a:p>
                      <a:pPr>
                        <a:lnSpc>
                          <a:spcPct val="107000"/>
                        </a:lnSpc>
                        <a:spcAft>
                          <a:spcPts val="0"/>
                        </a:spcAft>
                      </a:pPr>
                      <a:r>
                        <a:rPr lang="it-IT" sz="1600" dirty="0">
                          <a:effectLst/>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3">
                  <a:txBody>
                    <a:bodyPr/>
                    <a:lstStyle/>
                    <a:p>
                      <a:pPr algn="ctr">
                        <a:lnSpc>
                          <a:spcPct val="107000"/>
                        </a:lnSpc>
                        <a:spcAft>
                          <a:spcPts val="0"/>
                        </a:spcAft>
                      </a:pPr>
                      <a:r>
                        <a:rPr lang="it-IT" sz="1600" dirty="0">
                          <a:effectLst/>
                        </a:rPr>
                        <a:t>Alberghiero</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it-IT"/>
                    </a:p>
                  </a:txBody>
                  <a:tcPr/>
                </a:tc>
                <a:tc hMerge="1">
                  <a:txBody>
                    <a:bodyPr/>
                    <a:lstStyle/>
                    <a:p>
                      <a:endParaRPr lang="it-IT"/>
                    </a:p>
                  </a:txBody>
                  <a:tcPr/>
                </a:tc>
                <a:tc>
                  <a:txBody>
                    <a:bodyPr/>
                    <a:lstStyle/>
                    <a:p>
                      <a:pPr algn="ct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3">
                  <a:txBody>
                    <a:bodyPr/>
                    <a:lstStyle/>
                    <a:p>
                      <a:pPr algn="ctr">
                        <a:lnSpc>
                          <a:spcPct val="107000"/>
                        </a:lnSpc>
                        <a:spcAft>
                          <a:spcPts val="0"/>
                        </a:spcAft>
                      </a:pPr>
                      <a:r>
                        <a:rPr lang="it-IT" sz="1600">
                          <a:effectLst/>
                        </a:rPr>
                        <a:t>Extralberghiero</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it-IT"/>
                    </a:p>
                  </a:txBody>
                  <a:tcPr/>
                </a:tc>
                <a:tc hMerge="1">
                  <a:txBody>
                    <a:bodyPr/>
                    <a:lstStyle/>
                    <a:p>
                      <a:endParaRPr lang="it-IT"/>
                    </a:p>
                  </a:txBody>
                  <a:tcPr/>
                </a:tc>
              </a:tr>
              <a:tr h="190500">
                <a:tc>
                  <a:txBody>
                    <a:bodyPr/>
                    <a:lstStyle/>
                    <a:p>
                      <a:pP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a:effectLst/>
                        </a:rPr>
                        <a:t>Arrivi</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Presenze</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Pm</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Arrivi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Presenze</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spcAft>
                          <a:spcPts val="0"/>
                        </a:spcAft>
                      </a:pPr>
                      <a:r>
                        <a:rPr lang="it-IT" sz="1600">
                          <a:effectLst/>
                        </a:rPr>
                        <a:t>Anno 2016</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631.002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1.185.316</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1,9 notti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49.170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197.365</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4,0 notti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spcAft>
                          <a:spcPts val="0"/>
                        </a:spcAft>
                      </a:pPr>
                      <a:r>
                        <a:rPr lang="it-IT" sz="1600">
                          <a:effectLst/>
                        </a:rPr>
                        <a:t>Anno 2019</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742.649</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1.334.079</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1,8 notti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73.679</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300.329</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dirty="0" smtClean="0">
                          <a:effectLst/>
                        </a:rPr>
                        <a:t>4,1 notti</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spcAft>
                          <a:spcPts val="0"/>
                        </a:spcAft>
                      </a:pPr>
                      <a:r>
                        <a:rPr lang="it-IT" sz="1600">
                          <a:effectLst/>
                        </a:rPr>
                        <a:t>Anno 2020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258.861</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dirty="0">
                          <a:effectLst/>
                        </a:rPr>
                        <a:t>574.967</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2,2 notti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39.859</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a:effectLst/>
                        </a:rPr>
                        <a:t>217.082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it-IT" sz="1600" dirty="0" smtClean="0">
                          <a:effectLst/>
                        </a:rPr>
                        <a:t>5,4 notti</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Anno 2021</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200.140</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471.929</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2,4 notti</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39.196</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183.929</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4,7 notti</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spcAft>
                          <a:spcPts val="0"/>
                        </a:spcAft>
                      </a:pPr>
                      <a:r>
                        <a:rPr lang="it-IT" sz="1600" dirty="0" err="1">
                          <a:effectLst/>
                        </a:rPr>
                        <a:t>Var</a:t>
                      </a:r>
                      <a:r>
                        <a:rPr lang="it-IT" sz="1600" dirty="0">
                          <a:effectLst/>
                        </a:rPr>
                        <a:t>. % 2020/2016</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a:effectLst/>
                        </a:rPr>
                        <a:t>-58,98</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-51,49</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-18,94</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9,99</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nSpc>
                          <a:spcPct val="107000"/>
                        </a:lnSpc>
                        <a:spcAft>
                          <a:spcPts val="0"/>
                        </a:spcAft>
                      </a:pPr>
                      <a:r>
                        <a:rPr lang="it-IT" sz="1600" dirty="0" err="1">
                          <a:effectLst/>
                        </a:rPr>
                        <a:t>Var</a:t>
                      </a:r>
                      <a:r>
                        <a:rPr lang="it-IT" sz="1600" dirty="0">
                          <a:effectLst/>
                        </a:rPr>
                        <a:t>. % 2019/2016</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a:txBody>
                    <a:bodyPr/>
                    <a:lstStyle/>
                    <a:p>
                      <a:pPr algn="r">
                        <a:lnSpc>
                          <a:spcPct val="107000"/>
                        </a:lnSpc>
                        <a:spcAft>
                          <a:spcPts val="0"/>
                        </a:spcAft>
                      </a:pPr>
                      <a:r>
                        <a:rPr lang="it-IT" sz="1600" dirty="0">
                          <a:effectLst/>
                        </a:rPr>
                        <a:t>17,69</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a:txBody>
                    <a:bodyPr/>
                    <a:lstStyle/>
                    <a:p>
                      <a:pPr algn="r">
                        <a:lnSpc>
                          <a:spcPct val="107000"/>
                        </a:lnSpc>
                        <a:spcAft>
                          <a:spcPts val="0"/>
                        </a:spcAft>
                      </a:pPr>
                      <a:r>
                        <a:rPr lang="it-IT" sz="1600" dirty="0">
                          <a:effectLst/>
                        </a:rPr>
                        <a:t>12,55</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a:txBody>
                    <a:bodyPr/>
                    <a:lstStyle/>
                    <a:p>
                      <a:pPr>
                        <a:lnSpc>
                          <a:spcPct val="107000"/>
                        </a:lnSpc>
                        <a:spcAft>
                          <a:spcPts val="0"/>
                        </a:spcAft>
                      </a:pPr>
                      <a:r>
                        <a:rPr lang="it-IT" sz="1600" dirty="0">
                          <a:effectLst/>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a:txBody>
                    <a:bodyPr/>
                    <a:lstStyle/>
                    <a:p>
                      <a:pPr algn="r">
                        <a:lnSpc>
                          <a:spcPct val="107000"/>
                        </a:lnSpc>
                        <a:spcAft>
                          <a:spcPts val="0"/>
                        </a:spcAft>
                      </a:pPr>
                      <a:r>
                        <a:rPr lang="it-IT" sz="1600" dirty="0">
                          <a:effectLst/>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a:txBody>
                    <a:bodyPr/>
                    <a:lstStyle/>
                    <a:p>
                      <a:pPr algn="r">
                        <a:lnSpc>
                          <a:spcPct val="107000"/>
                        </a:lnSpc>
                        <a:spcAft>
                          <a:spcPts val="0"/>
                        </a:spcAft>
                      </a:pPr>
                      <a:r>
                        <a:rPr lang="it-IT" sz="1600" dirty="0">
                          <a:effectLst/>
                        </a:rPr>
                        <a:t>49,85</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a:txBody>
                    <a:bodyPr/>
                    <a:lstStyle/>
                    <a:p>
                      <a:pPr algn="r">
                        <a:lnSpc>
                          <a:spcPct val="107000"/>
                        </a:lnSpc>
                        <a:spcAft>
                          <a:spcPts val="0"/>
                        </a:spcAft>
                      </a:pPr>
                      <a:r>
                        <a:rPr lang="it-IT" sz="1600" dirty="0">
                          <a:effectLst/>
                        </a:rPr>
                        <a:t>52,17</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c>
                  <a:txBody>
                    <a:bodyPr/>
                    <a:lstStyle/>
                    <a:p>
                      <a:pPr>
                        <a:lnSpc>
                          <a:spcPct val="107000"/>
                        </a:lnSpc>
                        <a:spcAft>
                          <a:spcPts val="0"/>
                        </a:spcAft>
                      </a:pPr>
                      <a:r>
                        <a:rPr lang="it-IT" sz="1600" dirty="0">
                          <a:effectLst/>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solidFill>
                      <a:srgbClr val="FFFF00"/>
                    </a:solidFill>
                  </a:tcPr>
                </a:tc>
              </a:tr>
              <a:tr h="200025">
                <a:tc>
                  <a:txBody>
                    <a:bodyPr/>
                    <a:lstStyle/>
                    <a:p>
                      <a:pPr>
                        <a:lnSpc>
                          <a:spcPct val="107000"/>
                        </a:lnSpc>
                        <a:spcAft>
                          <a:spcPts val="0"/>
                        </a:spcAft>
                      </a:pPr>
                      <a:r>
                        <a:rPr lang="it-IT" sz="1600">
                          <a:effectLst/>
                        </a:rPr>
                        <a:t>Var. % 2020/2019</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-65,14</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-56,90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a:effectLst/>
                        </a:rPr>
                        <a:t>-45,90</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a:effectLst/>
                        </a:rPr>
                        <a:t>-27,72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1600" dirty="0">
                          <a:effectLst/>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00025">
                <a:tc>
                  <a:txBody>
                    <a:bodyPr/>
                    <a:lstStyle/>
                    <a:p>
                      <a:pPr>
                        <a:lnSpc>
                          <a:spcPct val="107000"/>
                        </a:lnSpc>
                        <a:spcAft>
                          <a:spcPts val="0"/>
                        </a:spcAft>
                      </a:pPr>
                      <a:r>
                        <a:rPr lang="it-IT" sz="1600" dirty="0" err="1" smtClean="0">
                          <a:effectLst/>
                          <a:latin typeface="Calibri" panose="020F0502020204030204" pitchFamily="34" charset="0"/>
                          <a:ea typeface="Calibri" panose="020F0502020204030204" pitchFamily="34" charset="0"/>
                          <a:cs typeface="Times New Roman" panose="02020603050405020304" pitchFamily="18" charset="0"/>
                        </a:rPr>
                        <a:t>Var</a:t>
                      </a: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 % 2021/2019</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-59,00</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-47,20</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-23,17</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it-IT" sz="1600" dirty="0" smtClean="0">
                          <a:effectLst/>
                          <a:latin typeface="Calibri" panose="020F0502020204030204" pitchFamily="34" charset="0"/>
                          <a:ea typeface="Calibri" panose="020F0502020204030204" pitchFamily="34" charset="0"/>
                          <a:cs typeface="Times New Roman" panose="02020603050405020304" pitchFamily="18" charset="0"/>
                        </a:rPr>
                        <a:t>-15,39</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4" name="Rettangolo 3"/>
          <p:cNvSpPr/>
          <p:nvPr/>
        </p:nvSpPr>
        <p:spPr>
          <a:xfrm>
            <a:off x="1345809" y="793437"/>
            <a:ext cx="8951742" cy="344069"/>
          </a:xfrm>
          <a:prstGeom prst="rect">
            <a:avLst/>
          </a:prstGeom>
        </p:spPr>
        <p:txBody>
          <a:bodyPr wrap="square">
            <a:spAutoFit/>
          </a:bodyPr>
          <a:lstStyle/>
          <a:p>
            <a:pPr algn="ctr">
              <a:lnSpc>
                <a:spcPct val="107000"/>
              </a:lnSpc>
              <a:spcAft>
                <a:spcPts val="300"/>
              </a:spcAft>
            </a:pPr>
            <a:r>
              <a:rPr lang="it-IT" sz="1600" dirty="0">
                <a:latin typeface="Calibri" panose="020F0502020204030204" pitchFamily="34" charset="0"/>
                <a:ea typeface="Calibri" panose="020F0502020204030204" pitchFamily="34" charset="0"/>
                <a:cs typeface="Calibri" panose="020F0502020204030204" pitchFamily="34" charset="0"/>
              </a:rPr>
              <a:t>Evoluzione delle presenze per tipologia ricettiva Comune di Bologna – Periodo 2016 – 2020</a:t>
            </a:r>
            <a:endParaRPr lang="it-IT"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ttangolo 4"/>
          <p:cNvSpPr/>
          <p:nvPr/>
        </p:nvSpPr>
        <p:spPr>
          <a:xfrm>
            <a:off x="489851" y="3779360"/>
            <a:ext cx="10466363" cy="388696"/>
          </a:xfrm>
          <a:prstGeom prst="rect">
            <a:avLst/>
          </a:prstGeom>
        </p:spPr>
        <p:txBody>
          <a:bodyPr wrap="square">
            <a:spAutoFit/>
          </a:bodyPr>
          <a:lstStyle/>
          <a:p>
            <a:pPr algn="ctr">
              <a:lnSpc>
                <a:spcPct val="107000"/>
              </a:lnSpc>
              <a:spcAft>
                <a:spcPts val="300"/>
              </a:spcAft>
            </a:pPr>
            <a:r>
              <a:rPr lang="it-IT" dirty="0">
                <a:latin typeface="Calibri" panose="020F0502020204030204" pitchFamily="34" charset="0"/>
                <a:ea typeface="Calibri" panose="020F0502020204030204" pitchFamily="34" charset="0"/>
                <a:cs typeface="Calibri" panose="020F0502020204030204" pitchFamily="34" charset="0"/>
              </a:rPr>
              <a:t>Evoluzione delle presenze per tipologia ricettiva Altri </a:t>
            </a:r>
            <a:r>
              <a:rPr lang="it-IT" dirty="0" smtClean="0">
                <a:latin typeface="Calibri" panose="020F0502020204030204" pitchFamily="34" charset="0"/>
                <a:ea typeface="Calibri" panose="020F0502020204030204" pitchFamily="34" charset="0"/>
                <a:cs typeface="Calibri" panose="020F0502020204030204" pitchFamily="34" charset="0"/>
              </a:rPr>
              <a:t>comuni– </a:t>
            </a:r>
            <a:r>
              <a:rPr lang="it-IT" dirty="0">
                <a:latin typeface="Calibri" panose="020F0502020204030204" pitchFamily="34" charset="0"/>
                <a:ea typeface="Calibri" panose="020F0502020204030204" pitchFamily="34" charset="0"/>
                <a:cs typeface="Calibri" panose="020F0502020204030204" pitchFamily="34" charset="0"/>
              </a:rPr>
              <a:t>Periodo 2016 – 2020</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6"/>
          <p:cNvSpPr txBox="1"/>
          <p:nvPr/>
        </p:nvSpPr>
        <p:spPr>
          <a:xfrm>
            <a:off x="1961832" y="327024"/>
            <a:ext cx="8268336"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sz="2800">
                <a:solidFill>
                  <a:srgbClr val="FFFFFF"/>
                </a:solidFill>
                <a:latin typeface="Century Gothic"/>
                <a:ea typeface="Century Gothic"/>
                <a:cs typeface="Century Gothic"/>
                <a:sym typeface="Century Gothic"/>
              </a:defRPr>
            </a:lvl1pPr>
          </a:lstStyle>
          <a:p>
            <a:r>
              <a:rPr dirty="0"/>
              <a:t>BOLOGNA: </a:t>
            </a:r>
            <a:r>
              <a:rPr lang="it-IT" dirty="0" smtClean="0"/>
              <a:t>scenari nuovi per il turismo</a:t>
            </a:r>
            <a:endParaRPr dirty="0"/>
          </a:p>
        </p:txBody>
      </p:sp>
    </p:spTree>
    <p:extLst>
      <p:ext uri="{BB962C8B-B14F-4D97-AF65-F5344CB8AC3E}">
        <p14:creationId xmlns:p14="http://schemas.microsoft.com/office/powerpoint/2010/main" val="923606322"/>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lide Number Placeholder 14"/>
          <p:cNvSpPr txBox="1">
            <a:spLocks noGrp="1"/>
          </p:cNvSpPr>
          <p:nvPr>
            <p:ph type="sldNum" sz="quarter" idx="4294967295"/>
          </p:nvPr>
        </p:nvSpPr>
        <p:spPr>
          <a:xfrm>
            <a:off x="11080191" y="6404292"/>
            <a:ext cx="273610"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
        <p:nvSpPr>
          <p:cNvPr id="315" name="Rectangle 1"/>
          <p:cNvSpPr/>
          <p:nvPr/>
        </p:nvSpPr>
        <p:spPr>
          <a:xfrm>
            <a:off x="0" y="266700"/>
            <a:ext cx="12192000" cy="552450"/>
          </a:xfrm>
          <a:prstGeom prst="rect">
            <a:avLst/>
          </a:prstGeom>
          <a:solidFill>
            <a:srgbClr val="3F3F3F"/>
          </a:solidFill>
          <a:ln w="12700">
            <a:miter lim="400000"/>
          </a:ln>
        </p:spPr>
        <p:txBody>
          <a:bodyPr lIns="45719" rIns="45719" anchor="ctr"/>
          <a:lstStyle/>
          <a:p>
            <a:pPr algn="ctr">
              <a:defRPr>
                <a:solidFill>
                  <a:srgbClr val="FFFFFF"/>
                </a:solidFill>
              </a:defRPr>
            </a:pPr>
            <a:endParaRPr/>
          </a:p>
        </p:txBody>
      </p:sp>
      <p:grpSp>
        <p:nvGrpSpPr>
          <p:cNvPr id="319" name="Group 7"/>
          <p:cNvGrpSpPr/>
          <p:nvPr/>
        </p:nvGrpSpPr>
        <p:grpSpPr>
          <a:xfrm>
            <a:off x="271463" y="171449"/>
            <a:ext cx="790576" cy="742951"/>
            <a:chOff x="0" y="0"/>
            <a:chExt cx="790575" cy="742950"/>
          </a:xfrm>
        </p:grpSpPr>
        <p:sp>
          <p:nvSpPr>
            <p:cNvPr id="316" name="Rectangle 2"/>
            <p:cNvSpPr/>
            <p:nvPr/>
          </p:nvSpPr>
          <p:spPr>
            <a:xfrm>
              <a:off x="-1" y="0"/>
              <a:ext cx="742951" cy="742950"/>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7" name="Right Triangle 4"/>
            <p:cNvSpPr/>
            <p:nvPr/>
          </p:nvSpPr>
          <p:spPr>
            <a:xfrm>
              <a:off x="742950" y="-1"/>
              <a:ext cx="47625"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8" name="Right Triangle 5"/>
            <p:cNvSpPr/>
            <p:nvPr/>
          </p:nvSpPr>
          <p:spPr>
            <a:xfrm rot="10800000" flipH="1">
              <a:off x="742950" y="647700"/>
              <a:ext cx="47625" cy="952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9" name="Rectangle 3"/>
          <p:cNvSpPr/>
          <p:nvPr/>
        </p:nvSpPr>
        <p:spPr>
          <a:xfrm>
            <a:off x="0" y="1684842"/>
            <a:ext cx="12192000" cy="3887031"/>
          </a:xfrm>
          <a:prstGeom prst="rect">
            <a:avLst/>
          </a:prstGeom>
          <a:solidFill>
            <a:srgbClr val="808080"/>
          </a:solidFill>
          <a:ln w="12700">
            <a:miter lim="400000"/>
          </a:ln>
        </p:spPr>
        <p:txBody>
          <a:bodyPr lIns="45719" rIns="45719" anchor="ctr"/>
          <a:lstStyle/>
          <a:p>
            <a:pPr algn="ctr">
              <a:defRPr>
                <a:solidFill>
                  <a:srgbClr val="FFFFFF"/>
                </a:solidFill>
              </a:defRPr>
            </a:pPr>
            <a:endParaRPr/>
          </a:p>
        </p:txBody>
      </p:sp>
      <p:sp>
        <p:nvSpPr>
          <p:cNvPr id="10" name="TextBox 7"/>
          <p:cNvSpPr txBox="1"/>
          <p:nvPr/>
        </p:nvSpPr>
        <p:spPr>
          <a:xfrm>
            <a:off x="1950257" y="2189087"/>
            <a:ext cx="8763235"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gn="ctr">
              <a:defRPr sz="2800">
                <a:solidFill>
                  <a:srgbClr val="FFFFFF"/>
                </a:solidFill>
              </a:defRPr>
            </a:pPr>
            <a:r>
              <a:rPr lang="it-IT" b="1" i="1" dirty="0" smtClean="0"/>
              <a:t>Approfondimento dati turistici  sul Comune di Bologna</a:t>
            </a:r>
            <a:endParaRPr b="1" i="1" dirty="0"/>
          </a:p>
        </p:txBody>
      </p:sp>
      <p:sp>
        <p:nvSpPr>
          <p:cNvPr id="11" name="TextBox 6"/>
          <p:cNvSpPr txBox="1"/>
          <p:nvPr/>
        </p:nvSpPr>
        <p:spPr>
          <a:xfrm>
            <a:off x="1961832" y="327024"/>
            <a:ext cx="8268336"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sz="2800">
                <a:solidFill>
                  <a:srgbClr val="FFFFFF"/>
                </a:solidFill>
                <a:latin typeface="Century Gothic"/>
                <a:ea typeface="Century Gothic"/>
                <a:cs typeface="Century Gothic"/>
                <a:sym typeface="Century Gothic"/>
              </a:defRPr>
            </a:lvl1pPr>
          </a:lstStyle>
          <a:p>
            <a:r>
              <a:rPr dirty="0"/>
              <a:t>BOLOGNA: </a:t>
            </a:r>
            <a:r>
              <a:rPr lang="it-IT" dirty="0" smtClean="0"/>
              <a:t>scenari nuovi per il turismo</a:t>
            </a:r>
            <a:endParaRPr dirty="0"/>
          </a:p>
        </p:txBody>
      </p:sp>
      <p:sp>
        <p:nvSpPr>
          <p:cNvPr id="2" name="Rettangolo 1"/>
          <p:cNvSpPr/>
          <p:nvPr/>
        </p:nvSpPr>
        <p:spPr>
          <a:xfrm>
            <a:off x="3332263" y="3167390"/>
            <a:ext cx="5527474" cy="523220"/>
          </a:xfrm>
          <a:prstGeom prst="rect">
            <a:avLst/>
          </a:prstGeom>
        </p:spPr>
        <p:txBody>
          <a:bodyPr wrap="none">
            <a:spAutoFit/>
          </a:bodyPr>
          <a:lstStyle/>
          <a:p>
            <a:pPr algn="ctr">
              <a:defRPr sz="2800">
                <a:solidFill>
                  <a:srgbClr val="FFFFFF"/>
                </a:solidFill>
              </a:defRPr>
            </a:pPr>
            <a:r>
              <a:rPr lang="it-IT" b="1" i="1" dirty="0"/>
              <a:t>Anni 2016 -  2021 (gennaio –agosto)</a:t>
            </a:r>
          </a:p>
        </p:txBody>
      </p:sp>
    </p:spTree>
    <p:extLst>
      <p:ext uri="{BB962C8B-B14F-4D97-AF65-F5344CB8AC3E}">
        <p14:creationId xmlns:p14="http://schemas.microsoft.com/office/powerpoint/2010/main" val="2255087350"/>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lide Number Placeholder 14"/>
          <p:cNvSpPr txBox="1">
            <a:spLocks noGrp="1"/>
          </p:cNvSpPr>
          <p:nvPr>
            <p:ph type="sldNum" sz="quarter" idx="4294967295"/>
          </p:nvPr>
        </p:nvSpPr>
        <p:spPr>
          <a:xfrm>
            <a:off x="11080191" y="6404292"/>
            <a:ext cx="273610"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sp>
        <p:nvSpPr>
          <p:cNvPr id="315" name="Rectangle 1"/>
          <p:cNvSpPr/>
          <p:nvPr/>
        </p:nvSpPr>
        <p:spPr>
          <a:xfrm>
            <a:off x="0" y="266700"/>
            <a:ext cx="12192000" cy="552450"/>
          </a:xfrm>
          <a:prstGeom prst="rect">
            <a:avLst/>
          </a:prstGeom>
          <a:solidFill>
            <a:srgbClr val="3F3F3F"/>
          </a:solidFill>
          <a:ln w="12700">
            <a:miter lim="400000"/>
          </a:ln>
        </p:spPr>
        <p:txBody>
          <a:bodyPr lIns="45719" rIns="45719" anchor="ctr"/>
          <a:lstStyle/>
          <a:p>
            <a:pPr algn="ctr">
              <a:defRPr>
                <a:solidFill>
                  <a:srgbClr val="FFFFFF"/>
                </a:solidFill>
              </a:defRPr>
            </a:pPr>
            <a:endParaRPr/>
          </a:p>
        </p:txBody>
      </p:sp>
      <p:grpSp>
        <p:nvGrpSpPr>
          <p:cNvPr id="319" name="Group 7"/>
          <p:cNvGrpSpPr/>
          <p:nvPr/>
        </p:nvGrpSpPr>
        <p:grpSpPr>
          <a:xfrm>
            <a:off x="271463" y="171449"/>
            <a:ext cx="790576" cy="742951"/>
            <a:chOff x="0" y="0"/>
            <a:chExt cx="790575" cy="742950"/>
          </a:xfrm>
        </p:grpSpPr>
        <p:sp>
          <p:nvSpPr>
            <p:cNvPr id="316" name="Rectangle 2"/>
            <p:cNvSpPr/>
            <p:nvPr/>
          </p:nvSpPr>
          <p:spPr>
            <a:xfrm>
              <a:off x="-1" y="0"/>
              <a:ext cx="742951" cy="742950"/>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7" name="Right Triangle 4"/>
            <p:cNvSpPr/>
            <p:nvPr/>
          </p:nvSpPr>
          <p:spPr>
            <a:xfrm>
              <a:off x="742950" y="-1"/>
              <a:ext cx="47625"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8" name="Right Triangle 5"/>
            <p:cNvSpPr/>
            <p:nvPr/>
          </p:nvSpPr>
          <p:spPr>
            <a:xfrm rot="10800000" flipH="1">
              <a:off x="742950" y="647700"/>
              <a:ext cx="47625" cy="952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aphicFrame>
        <p:nvGraphicFramePr>
          <p:cNvPr id="2" name="Tabella 1"/>
          <p:cNvGraphicFramePr>
            <a:graphicFrameLocks noGrp="1"/>
          </p:cNvGraphicFramePr>
          <p:nvPr>
            <p:extLst>
              <p:ext uri="{D42A27DB-BD31-4B8C-83A1-F6EECF244321}">
                <p14:modId xmlns:p14="http://schemas.microsoft.com/office/powerpoint/2010/main" val="1670058562"/>
              </p:ext>
            </p:extLst>
          </p:nvPr>
        </p:nvGraphicFramePr>
        <p:xfrm>
          <a:off x="0" y="1240508"/>
          <a:ext cx="12192000" cy="2511113"/>
        </p:xfrm>
        <a:graphic>
          <a:graphicData uri="http://schemas.openxmlformats.org/drawingml/2006/table">
            <a:tbl>
              <a:tblPr firstRow="1" firstCol="1" bandRow="1">
                <a:tableStyleId>{5940675A-B579-460E-94D1-54222C63F5DA}</a:tableStyleId>
              </a:tblPr>
              <a:tblGrid>
                <a:gridCol w="1392072"/>
                <a:gridCol w="1064525"/>
                <a:gridCol w="682388"/>
                <a:gridCol w="122830"/>
                <a:gridCol w="1351128"/>
                <a:gridCol w="887105"/>
                <a:gridCol w="696036"/>
                <a:gridCol w="122829"/>
                <a:gridCol w="1364777"/>
                <a:gridCol w="736979"/>
                <a:gridCol w="750627"/>
                <a:gridCol w="1433014"/>
                <a:gridCol w="790045"/>
                <a:gridCol w="797645"/>
              </a:tblGrid>
              <a:tr h="179683">
                <a:tc gridSpan="3">
                  <a:txBody>
                    <a:bodyPr/>
                    <a:lstStyle/>
                    <a:p>
                      <a:pPr algn="ctr">
                        <a:lnSpc>
                          <a:spcPct val="107000"/>
                        </a:lnSpc>
                        <a:spcAft>
                          <a:spcPts val="0"/>
                        </a:spcAft>
                      </a:pPr>
                      <a:r>
                        <a:rPr lang="it-IT" sz="1400" dirty="0">
                          <a:effectLst/>
                        </a:rPr>
                        <a:t>Anno 2016</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hMerge="1">
                  <a:txBody>
                    <a:bodyPr/>
                    <a:lstStyle/>
                    <a:p>
                      <a:endParaRPr lang="it-IT"/>
                    </a:p>
                  </a:txBody>
                  <a:tcPr/>
                </a:tc>
                <a:tc hMerge="1">
                  <a:txBody>
                    <a:bodyPr/>
                    <a:lstStyle/>
                    <a:p>
                      <a:endParaRPr lang="it-IT"/>
                    </a:p>
                  </a:txBody>
                  <a:tcPr/>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41926" marR="41926" marT="0" marB="0" anchor="b"/>
                </a:tc>
                <a:tc gridSpan="3">
                  <a:txBody>
                    <a:bodyPr/>
                    <a:lstStyle/>
                    <a:p>
                      <a:pPr algn="ctr">
                        <a:lnSpc>
                          <a:spcPct val="107000"/>
                        </a:lnSpc>
                        <a:spcAft>
                          <a:spcPts val="0"/>
                        </a:spcAft>
                      </a:pPr>
                      <a:r>
                        <a:rPr lang="it-IT" sz="1400">
                          <a:effectLst/>
                        </a:rPr>
                        <a:t>Anno 2019</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hMerge="1">
                  <a:txBody>
                    <a:bodyPr/>
                    <a:lstStyle/>
                    <a:p>
                      <a:endParaRPr lang="it-IT"/>
                    </a:p>
                  </a:txBody>
                  <a:tcPr/>
                </a:tc>
                <a:tc hMerge="1">
                  <a:txBody>
                    <a:bodyPr/>
                    <a:lstStyle/>
                    <a:p>
                      <a:endParaRPr lang="it-IT"/>
                    </a:p>
                  </a:txBody>
                  <a:tcPr/>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41926" marR="41926" marT="0" marB="0" anchor="b"/>
                </a:tc>
                <a:tc gridSpan="3">
                  <a:txBody>
                    <a:bodyPr/>
                    <a:lstStyle/>
                    <a:p>
                      <a:pPr algn="ctr">
                        <a:lnSpc>
                          <a:spcPct val="107000"/>
                        </a:lnSpc>
                        <a:spcAft>
                          <a:spcPts val="0"/>
                        </a:spcAft>
                      </a:pPr>
                      <a:r>
                        <a:rPr lang="it-IT" sz="1400" dirty="0">
                          <a:effectLst/>
                        </a:rPr>
                        <a:t>Anno 2020</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hMerge="1">
                  <a:txBody>
                    <a:bodyPr/>
                    <a:lstStyle/>
                    <a:p>
                      <a:endParaRPr lang="it-IT"/>
                    </a:p>
                  </a:txBody>
                  <a:tcPr/>
                </a:tc>
                <a:tc hMerge="1">
                  <a:txBody>
                    <a:bodyPr/>
                    <a:lstStyle/>
                    <a:p>
                      <a:endParaRPr lang="it-IT"/>
                    </a:p>
                  </a:txBody>
                  <a:tcPr/>
                </a:tc>
                <a:tc gridSpan="3">
                  <a:txBody>
                    <a:bodyPr/>
                    <a:lstStyle/>
                    <a:p>
                      <a:pPr algn="ctr">
                        <a:lnSpc>
                          <a:spcPct val="107000"/>
                        </a:lnSpc>
                        <a:spcAft>
                          <a:spcPts val="0"/>
                        </a:spcAft>
                      </a:pPr>
                      <a:r>
                        <a:rPr lang="it-IT" sz="1400" dirty="0" smtClean="0">
                          <a:effectLst/>
                          <a:latin typeface="Calibri" panose="020F0502020204030204" pitchFamily="34" charset="0"/>
                          <a:ea typeface="Calibri" panose="020F0502020204030204" pitchFamily="34" charset="0"/>
                          <a:cs typeface="Times New Roman" panose="02020603050405020304" pitchFamily="18" charset="0"/>
                        </a:rPr>
                        <a:t>Anno 2021 (</a:t>
                      </a:r>
                      <a:r>
                        <a:rPr lang="it-IT" sz="1400" dirty="0" err="1" smtClean="0">
                          <a:effectLst/>
                          <a:latin typeface="Calibri" panose="020F0502020204030204" pitchFamily="34" charset="0"/>
                          <a:ea typeface="Calibri" panose="020F0502020204030204" pitchFamily="34" charset="0"/>
                          <a:cs typeface="Times New Roman" panose="02020603050405020304" pitchFamily="18" charset="0"/>
                        </a:rPr>
                        <a:t>gen</a:t>
                      </a:r>
                      <a:r>
                        <a:rPr lang="it-IT" sz="1400" dirty="0" smtClean="0">
                          <a:effectLst/>
                          <a:latin typeface="Calibri" panose="020F0502020204030204" pitchFamily="34" charset="0"/>
                          <a:ea typeface="Calibri" panose="020F0502020204030204" pitchFamily="34" charset="0"/>
                          <a:cs typeface="Times New Roman" panose="02020603050405020304" pitchFamily="18" charset="0"/>
                        </a:rPr>
                        <a:t>-ago)</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hMerge="1">
                  <a:txBody>
                    <a:bodyPr/>
                    <a:lstStyle/>
                    <a:p>
                      <a:pPr algn="ctr">
                        <a:lnSpc>
                          <a:spcPct val="107000"/>
                        </a:lnSpc>
                        <a:spcAft>
                          <a:spcPts val="0"/>
                        </a:spcAft>
                      </a:pP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hMerge="1">
                  <a:txBody>
                    <a:bodyPr/>
                    <a:lstStyle/>
                    <a:p>
                      <a:pPr algn="ctr">
                        <a:lnSpc>
                          <a:spcPct val="107000"/>
                        </a:lnSpc>
                        <a:spcAft>
                          <a:spcPts val="0"/>
                        </a:spcAft>
                      </a:pP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r>
              <a:tr h="179683">
                <a:tc>
                  <a:txBody>
                    <a:bodyPr/>
                    <a:lstStyle/>
                    <a:p>
                      <a:pPr algn="l">
                        <a:lnSpc>
                          <a:spcPct val="107000"/>
                        </a:lnSpc>
                        <a:spcAft>
                          <a:spcPts val="0"/>
                        </a:spcAft>
                      </a:pPr>
                      <a:r>
                        <a:rPr lang="it-IT" sz="1400" dirty="0">
                          <a:solidFill>
                            <a:srgbClr val="FF0000"/>
                          </a:solidFill>
                          <a:effectLst/>
                        </a:rPr>
                        <a:t>Lombardia</a:t>
                      </a:r>
                      <a:endParaRPr lang="it-IT"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178.337</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13,8%</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41926" marR="41926" marT="0" marB="0" anchor="b"/>
                </a:tc>
                <a:tc>
                  <a:txBody>
                    <a:bodyPr/>
                    <a:lstStyle/>
                    <a:p>
                      <a:pPr algn="l">
                        <a:lnSpc>
                          <a:spcPct val="107000"/>
                        </a:lnSpc>
                        <a:spcAft>
                          <a:spcPts val="0"/>
                        </a:spcAft>
                      </a:pPr>
                      <a:r>
                        <a:rPr lang="it-IT" sz="1400" dirty="0">
                          <a:solidFill>
                            <a:srgbClr val="FF0000"/>
                          </a:solidFill>
                          <a:effectLst/>
                        </a:rPr>
                        <a:t>Lombardia</a:t>
                      </a:r>
                      <a:endParaRPr lang="it-IT"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225.455</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14,7%</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41926" marR="41926" marT="0" marB="0" anchor="b"/>
                </a:tc>
                <a:tc>
                  <a:txBody>
                    <a:bodyPr/>
                    <a:lstStyle/>
                    <a:p>
                      <a:pPr algn="l">
                        <a:lnSpc>
                          <a:spcPct val="107000"/>
                        </a:lnSpc>
                        <a:spcAft>
                          <a:spcPts val="0"/>
                        </a:spcAft>
                      </a:pPr>
                      <a:r>
                        <a:rPr lang="it-IT" sz="1400" dirty="0">
                          <a:solidFill>
                            <a:srgbClr val="FF0000"/>
                          </a:solidFill>
                          <a:effectLst/>
                        </a:rPr>
                        <a:t>Lombardia</a:t>
                      </a:r>
                      <a:endParaRPr lang="it-IT"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117.863</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13,6%</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l" fontAlgn="b"/>
                      <a:r>
                        <a:rPr lang="it-IT" sz="1400" b="0" i="0" u="none" strike="noStrike" dirty="0">
                          <a:solidFill>
                            <a:schemeClr val="accent6">
                              <a:lumMod val="50000"/>
                            </a:schemeClr>
                          </a:solidFill>
                          <a:effectLst/>
                          <a:latin typeface="Calibri" panose="020F0502020204030204" pitchFamily="34" charset="0"/>
                        </a:rPr>
                        <a:t>Emilia-Romagna</a:t>
                      </a:r>
                    </a:p>
                  </a:txBody>
                  <a:tcPr marL="9525" marR="9525" marT="9525" marB="0" anchor="b"/>
                </a:tc>
                <a:tc>
                  <a:txBody>
                    <a:bodyPr/>
                    <a:lstStyle/>
                    <a:p>
                      <a:pPr algn="r" fontAlgn="b"/>
                      <a:r>
                        <a:rPr lang="it-IT" sz="1400" b="0" i="0" u="none" strike="noStrike" dirty="0">
                          <a:solidFill>
                            <a:srgbClr val="000000"/>
                          </a:solidFill>
                          <a:effectLst/>
                          <a:latin typeface="Calibri" panose="020F0502020204030204" pitchFamily="34" charset="0"/>
                        </a:rPr>
                        <a:t>94.555</a:t>
                      </a:r>
                    </a:p>
                  </a:txBody>
                  <a:tcPr marL="9525" marR="9525" marT="9525" marB="0" anchor="b"/>
                </a:tc>
                <a:tc>
                  <a:txBody>
                    <a:bodyPr/>
                    <a:lstStyle/>
                    <a:p>
                      <a:pPr algn="r" fontAlgn="b"/>
                      <a:r>
                        <a:rPr lang="it-IT" sz="1400" b="0" i="0" u="none" strike="noStrike" dirty="0">
                          <a:solidFill>
                            <a:srgbClr val="000000"/>
                          </a:solidFill>
                          <a:effectLst/>
                          <a:latin typeface="Calibri" panose="020F0502020204030204" pitchFamily="34" charset="0"/>
                        </a:rPr>
                        <a:t>14,13</a:t>
                      </a:r>
                    </a:p>
                  </a:txBody>
                  <a:tcPr marL="9525" marR="9525" marT="9525" marB="0" anchor="b"/>
                </a:tc>
              </a:tr>
              <a:tr h="179683">
                <a:tc>
                  <a:txBody>
                    <a:bodyPr/>
                    <a:lstStyle/>
                    <a:p>
                      <a:pPr algn="l">
                        <a:lnSpc>
                          <a:spcPct val="107000"/>
                        </a:lnSpc>
                        <a:spcAft>
                          <a:spcPts val="0"/>
                        </a:spcAft>
                      </a:pPr>
                      <a:r>
                        <a:rPr lang="it-IT" sz="1400">
                          <a:effectLst/>
                        </a:rPr>
                        <a:t>Lazio</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154.359</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11,9%</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41926" marR="41926" marT="0" marB="0" anchor="b"/>
                </a:tc>
                <a:tc>
                  <a:txBody>
                    <a:bodyPr/>
                    <a:lstStyle/>
                    <a:p>
                      <a:pPr algn="l">
                        <a:lnSpc>
                          <a:spcPct val="107000"/>
                        </a:lnSpc>
                        <a:spcAft>
                          <a:spcPts val="0"/>
                        </a:spcAft>
                      </a:pPr>
                      <a:r>
                        <a:rPr lang="it-IT" sz="1400" dirty="0">
                          <a:effectLst/>
                        </a:rPr>
                        <a:t>Lazio</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173.930</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11,4%</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41926" marR="41926" marT="0" marB="0" anchor="b"/>
                </a:tc>
                <a:tc>
                  <a:txBody>
                    <a:bodyPr/>
                    <a:lstStyle/>
                    <a:p>
                      <a:pPr algn="l">
                        <a:lnSpc>
                          <a:spcPct val="107000"/>
                        </a:lnSpc>
                        <a:spcAft>
                          <a:spcPts val="0"/>
                        </a:spcAft>
                      </a:pPr>
                      <a:r>
                        <a:rPr lang="it-IT" sz="1400" dirty="0">
                          <a:solidFill>
                            <a:schemeClr val="accent6">
                              <a:lumMod val="50000"/>
                            </a:schemeClr>
                          </a:solidFill>
                          <a:effectLst/>
                        </a:rPr>
                        <a:t>Emilia-Romagna</a:t>
                      </a:r>
                      <a:endParaRPr lang="it-IT" sz="14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115.921</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13,3%</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l" fontAlgn="b"/>
                      <a:r>
                        <a:rPr lang="it-IT" sz="1400" b="0" i="0" u="none" strike="noStrike" dirty="0">
                          <a:solidFill>
                            <a:srgbClr val="FF0000"/>
                          </a:solidFill>
                          <a:effectLst/>
                          <a:latin typeface="Calibri" panose="020F0502020204030204" pitchFamily="34" charset="0"/>
                        </a:rPr>
                        <a:t>Lombardia</a:t>
                      </a:r>
                    </a:p>
                  </a:txBody>
                  <a:tcPr marL="9525" marR="9525" marT="9525" marB="0" anchor="b"/>
                </a:tc>
                <a:tc>
                  <a:txBody>
                    <a:bodyPr/>
                    <a:lstStyle/>
                    <a:p>
                      <a:pPr algn="r" fontAlgn="b"/>
                      <a:r>
                        <a:rPr lang="it-IT" sz="1400" b="0" i="0" u="none" strike="noStrike">
                          <a:solidFill>
                            <a:srgbClr val="000000"/>
                          </a:solidFill>
                          <a:effectLst/>
                          <a:latin typeface="Calibri" panose="020F0502020204030204" pitchFamily="34" charset="0"/>
                        </a:rPr>
                        <a:t>85.188</a:t>
                      </a:r>
                    </a:p>
                  </a:txBody>
                  <a:tcPr marL="9525" marR="9525" marT="9525" marB="0" anchor="b"/>
                </a:tc>
                <a:tc>
                  <a:txBody>
                    <a:bodyPr/>
                    <a:lstStyle/>
                    <a:p>
                      <a:pPr algn="r" fontAlgn="b"/>
                      <a:r>
                        <a:rPr lang="it-IT" sz="1400" b="0" i="0" u="none" strike="noStrike">
                          <a:solidFill>
                            <a:srgbClr val="000000"/>
                          </a:solidFill>
                          <a:effectLst/>
                          <a:latin typeface="Calibri" panose="020F0502020204030204" pitchFamily="34" charset="0"/>
                        </a:rPr>
                        <a:t>12,73</a:t>
                      </a:r>
                    </a:p>
                  </a:txBody>
                  <a:tcPr marL="9525" marR="9525" marT="9525" marB="0" anchor="b"/>
                </a:tc>
              </a:tr>
              <a:tr h="179683">
                <a:tc>
                  <a:txBody>
                    <a:bodyPr/>
                    <a:lstStyle/>
                    <a:p>
                      <a:pPr algn="l">
                        <a:lnSpc>
                          <a:spcPct val="107000"/>
                        </a:lnSpc>
                        <a:spcAft>
                          <a:spcPts val="0"/>
                        </a:spcAft>
                      </a:pPr>
                      <a:r>
                        <a:rPr lang="it-IT" sz="1400">
                          <a:effectLst/>
                        </a:rPr>
                        <a:t>Campania</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dirty="0">
                          <a:effectLst/>
                        </a:rPr>
                        <a:t>113.356</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8,7%</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41926" marR="41926" marT="0" marB="0" anchor="b"/>
                </a:tc>
                <a:tc>
                  <a:txBody>
                    <a:bodyPr/>
                    <a:lstStyle/>
                    <a:p>
                      <a:pPr algn="l">
                        <a:lnSpc>
                          <a:spcPct val="107000"/>
                        </a:lnSpc>
                        <a:spcAft>
                          <a:spcPts val="0"/>
                        </a:spcAft>
                      </a:pPr>
                      <a:r>
                        <a:rPr lang="it-IT" sz="1400" dirty="0">
                          <a:solidFill>
                            <a:schemeClr val="accent6">
                              <a:lumMod val="50000"/>
                            </a:schemeClr>
                          </a:solidFill>
                          <a:effectLst/>
                        </a:rPr>
                        <a:t>Emilia-Romagna</a:t>
                      </a:r>
                      <a:endParaRPr lang="it-IT" sz="14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133.939</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8,8%</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41926" marR="41926" marT="0" marB="0" anchor="b"/>
                </a:tc>
                <a:tc>
                  <a:txBody>
                    <a:bodyPr/>
                    <a:lstStyle/>
                    <a:p>
                      <a:pPr algn="l">
                        <a:lnSpc>
                          <a:spcPct val="107000"/>
                        </a:lnSpc>
                        <a:spcAft>
                          <a:spcPts val="0"/>
                        </a:spcAft>
                      </a:pPr>
                      <a:r>
                        <a:rPr lang="it-IT" sz="1400" dirty="0">
                          <a:effectLst/>
                        </a:rPr>
                        <a:t>Lazio</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83.817</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9,6%</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l" fontAlgn="b"/>
                      <a:r>
                        <a:rPr lang="it-IT" sz="1400" b="0" i="0" u="none" strike="noStrike" dirty="0">
                          <a:solidFill>
                            <a:srgbClr val="000000"/>
                          </a:solidFill>
                          <a:effectLst/>
                          <a:latin typeface="Calibri" panose="020F0502020204030204" pitchFamily="34" charset="0"/>
                        </a:rPr>
                        <a:t>Campania</a:t>
                      </a:r>
                    </a:p>
                  </a:txBody>
                  <a:tcPr marL="9525" marR="9525" marT="9525" marB="0" anchor="b"/>
                </a:tc>
                <a:tc>
                  <a:txBody>
                    <a:bodyPr/>
                    <a:lstStyle/>
                    <a:p>
                      <a:pPr algn="r" fontAlgn="b"/>
                      <a:r>
                        <a:rPr lang="it-IT" sz="1400" b="0" i="0" u="none" strike="noStrike">
                          <a:solidFill>
                            <a:srgbClr val="000000"/>
                          </a:solidFill>
                          <a:effectLst/>
                          <a:latin typeface="Calibri" panose="020F0502020204030204" pitchFamily="34" charset="0"/>
                        </a:rPr>
                        <a:t>73.634</a:t>
                      </a:r>
                    </a:p>
                  </a:txBody>
                  <a:tcPr marL="9525" marR="9525" marT="9525" marB="0" anchor="b"/>
                </a:tc>
                <a:tc>
                  <a:txBody>
                    <a:bodyPr/>
                    <a:lstStyle/>
                    <a:p>
                      <a:pPr algn="r" fontAlgn="b"/>
                      <a:r>
                        <a:rPr lang="it-IT" sz="1400" b="0" i="0" u="none" strike="noStrike">
                          <a:solidFill>
                            <a:srgbClr val="000000"/>
                          </a:solidFill>
                          <a:effectLst/>
                          <a:latin typeface="Calibri" panose="020F0502020204030204" pitchFamily="34" charset="0"/>
                        </a:rPr>
                        <a:t>11,01</a:t>
                      </a:r>
                    </a:p>
                  </a:txBody>
                  <a:tcPr marL="9525" marR="9525" marT="9525" marB="0" anchor="b"/>
                </a:tc>
              </a:tr>
              <a:tr h="179683">
                <a:tc>
                  <a:txBody>
                    <a:bodyPr/>
                    <a:lstStyle/>
                    <a:p>
                      <a:pPr algn="l">
                        <a:lnSpc>
                          <a:spcPct val="107000"/>
                        </a:lnSpc>
                        <a:spcAft>
                          <a:spcPts val="0"/>
                        </a:spcAft>
                      </a:pPr>
                      <a:r>
                        <a:rPr lang="it-IT" sz="1400" dirty="0">
                          <a:solidFill>
                            <a:schemeClr val="accent6">
                              <a:lumMod val="50000"/>
                            </a:schemeClr>
                          </a:solidFill>
                          <a:effectLst/>
                        </a:rPr>
                        <a:t>Emilia-Romagna</a:t>
                      </a:r>
                      <a:endParaRPr lang="it-IT" sz="14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108.511</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8,4%</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41926" marR="41926" marT="0" marB="0" anchor="b"/>
                </a:tc>
                <a:tc>
                  <a:txBody>
                    <a:bodyPr/>
                    <a:lstStyle/>
                    <a:p>
                      <a:pPr algn="l">
                        <a:lnSpc>
                          <a:spcPct val="107000"/>
                        </a:lnSpc>
                        <a:spcAft>
                          <a:spcPts val="0"/>
                        </a:spcAft>
                      </a:pPr>
                      <a:r>
                        <a:rPr lang="it-IT" sz="1400" dirty="0">
                          <a:effectLst/>
                        </a:rPr>
                        <a:t>Puglia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dirty="0">
                          <a:effectLst/>
                        </a:rPr>
                        <a:t>128.700</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8,4%</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41926" marR="41926" marT="0" marB="0" anchor="b"/>
                </a:tc>
                <a:tc>
                  <a:txBody>
                    <a:bodyPr/>
                    <a:lstStyle/>
                    <a:p>
                      <a:pPr algn="l">
                        <a:lnSpc>
                          <a:spcPct val="107000"/>
                        </a:lnSpc>
                        <a:spcAft>
                          <a:spcPts val="0"/>
                        </a:spcAft>
                      </a:pPr>
                      <a:r>
                        <a:rPr lang="it-IT" sz="1400" dirty="0">
                          <a:effectLst/>
                        </a:rPr>
                        <a:t>Puglia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79.067</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9,1%</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l" fontAlgn="b"/>
                      <a:r>
                        <a:rPr lang="it-IT" sz="1400" b="0" i="0" u="none" strike="noStrike" dirty="0">
                          <a:solidFill>
                            <a:srgbClr val="000000"/>
                          </a:solidFill>
                          <a:effectLst/>
                          <a:latin typeface="Calibri" panose="020F0502020204030204" pitchFamily="34" charset="0"/>
                        </a:rPr>
                        <a:t>Lazio</a:t>
                      </a:r>
                    </a:p>
                  </a:txBody>
                  <a:tcPr marL="9525" marR="9525" marT="9525" marB="0" anchor="b"/>
                </a:tc>
                <a:tc>
                  <a:txBody>
                    <a:bodyPr/>
                    <a:lstStyle/>
                    <a:p>
                      <a:pPr algn="r" fontAlgn="b"/>
                      <a:r>
                        <a:rPr lang="it-IT" sz="1400" b="0" i="0" u="none" strike="noStrike">
                          <a:solidFill>
                            <a:srgbClr val="000000"/>
                          </a:solidFill>
                          <a:effectLst/>
                          <a:latin typeface="Calibri" panose="020F0502020204030204" pitchFamily="34" charset="0"/>
                        </a:rPr>
                        <a:t>63.913</a:t>
                      </a:r>
                    </a:p>
                  </a:txBody>
                  <a:tcPr marL="9525" marR="9525" marT="9525" marB="0" anchor="b"/>
                </a:tc>
                <a:tc>
                  <a:txBody>
                    <a:bodyPr/>
                    <a:lstStyle/>
                    <a:p>
                      <a:pPr algn="r" fontAlgn="b"/>
                      <a:r>
                        <a:rPr lang="it-IT" sz="1400" b="0" i="0" u="none" strike="noStrike">
                          <a:solidFill>
                            <a:srgbClr val="000000"/>
                          </a:solidFill>
                          <a:effectLst/>
                          <a:latin typeface="Calibri" panose="020F0502020204030204" pitchFamily="34" charset="0"/>
                        </a:rPr>
                        <a:t>9,55</a:t>
                      </a:r>
                    </a:p>
                  </a:txBody>
                  <a:tcPr marL="9525" marR="9525" marT="9525" marB="0" anchor="b"/>
                </a:tc>
              </a:tr>
              <a:tr h="179683">
                <a:tc>
                  <a:txBody>
                    <a:bodyPr/>
                    <a:lstStyle/>
                    <a:p>
                      <a:pPr algn="l">
                        <a:lnSpc>
                          <a:spcPct val="107000"/>
                        </a:lnSpc>
                        <a:spcAft>
                          <a:spcPts val="0"/>
                        </a:spcAft>
                      </a:pPr>
                      <a:r>
                        <a:rPr lang="it-IT" sz="1400">
                          <a:effectLst/>
                        </a:rPr>
                        <a:t>Puglia</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102.225</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7,9%</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41926" marR="41926" marT="0" marB="0" anchor="b"/>
                </a:tc>
                <a:tc>
                  <a:txBody>
                    <a:bodyPr/>
                    <a:lstStyle/>
                    <a:p>
                      <a:pPr algn="l">
                        <a:lnSpc>
                          <a:spcPct val="107000"/>
                        </a:lnSpc>
                        <a:spcAft>
                          <a:spcPts val="0"/>
                        </a:spcAft>
                      </a:pPr>
                      <a:r>
                        <a:rPr lang="it-IT" sz="1400" dirty="0">
                          <a:effectLst/>
                        </a:rPr>
                        <a:t>Campania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dirty="0">
                          <a:effectLst/>
                        </a:rPr>
                        <a:t>128.130</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8,4%</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41926" marR="41926" marT="0" marB="0" anchor="b"/>
                </a:tc>
                <a:tc>
                  <a:txBody>
                    <a:bodyPr/>
                    <a:lstStyle/>
                    <a:p>
                      <a:pPr algn="l">
                        <a:lnSpc>
                          <a:spcPct val="107000"/>
                        </a:lnSpc>
                        <a:spcAft>
                          <a:spcPts val="0"/>
                        </a:spcAft>
                      </a:pPr>
                      <a:r>
                        <a:rPr lang="it-IT" sz="1400" dirty="0">
                          <a:effectLst/>
                        </a:rPr>
                        <a:t>Campania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76.855</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8,8%</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l" fontAlgn="b"/>
                      <a:r>
                        <a:rPr lang="it-IT" sz="1400" b="0" i="0" u="none" strike="noStrike" dirty="0">
                          <a:solidFill>
                            <a:srgbClr val="000000"/>
                          </a:solidFill>
                          <a:effectLst/>
                          <a:latin typeface="Calibri" panose="020F0502020204030204" pitchFamily="34" charset="0"/>
                        </a:rPr>
                        <a:t>Puglia</a:t>
                      </a:r>
                    </a:p>
                  </a:txBody>
                  <a:tcPr marL="9525" marR="9525" marT="9525" marB="0" anchor="b"/>
                </a:tc>
                <a:tc>
                  <a:txBody>
                    <a:bodyPr/>
                    <a:lstStyle/>
                    <a:p>
                      <a:pPr algn="r" fontAlgn="b"/>
                      <a:r>
                        <a:rPr lang="it-IT" sz="1400" b="0" i="0" u="none" strike="noStrike" dirty="0">
                          <a:solidFill>
                            <a:srgbClr val="000000"/>
                          </a:solidFill>
                          <a:effectLst/>
                          <a:latin typeface="Calibri" panose="020F0502020204030204" pitchFamily="34" charset="0"/>
                        </a:rPr>
                        <a:t>57.066</a:t>
                      </a:r>
                    </a:p>
                  </a:txBody>
                  <a:tcPr marL="9525" marR="9525" marT="9525" marB="0" anchor="b"/>
                </a:tc>
                <a:tc>
                  <a:txBody>
                    <a:bodyPr/>
                    <a:lstStyle/>
                    <a:p>
                      <a:pPr algn="r" fontAlgn="b"/>
                      <a:r>
                        <a:rPr lang="it-IT" sz="1400" b="0" i="0" u="none" strike="noStrike" dirty="0">
                          <a:solidFill>
                            <a:srgbClr val="000000"/>
                          </a:solidFill>
                          <a:effectLst/>
                          <a:latin typeface="Calibri" panose="020F0502020204030204" pitchFamily="34" charset="0"/>
                        </a:rPr>
                        <a:t>8,53</a:t>
                      </a:r>
                    </a:p>
                  </a:txBody>
                  <a:tcPr marL="9525" marR="9525" marT="9525" marB="0" anchor="b"/>
                </a:tc>
              </a:tr>
              <a:tr h="179683">
                <a:tc>
                  <a:txBody>
                    <a:bodyPr/>
                    <a:lstStyle/>
                    <a:p>
                      <a:pPr algn="l">
                        <a:lnSpc>
                          <a:spcPct val="107000"/>
                        </a:lnSpc>
                        <a:spcAft>
                          <a:spcPts val="0"/>
                        </a:spcAft>
                      </a:pPr>
                      <a:r>
                        <a:rPr lang="it-IT" sz="1400">
                          <a:effectLst/>
                        </a:rPr>
                        <a:t>Sicilia</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88.326</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6,8%</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41926" marR="41926" marT="0" marB="0" anchor="b"/>
                </a:tc>
                <a:tc>
                  <a:txBody>
                    <a:bodyPr/>
                    <a:lstStyle/>
                    <a:p>
                      <a:pPr algn="l">
                        <a:lnSpc>
                          <a:spcPct val="107000"/>
                        </a:lnSpc>
                        <a:spcAft>
                          <a:spcPts val="0"/>
                        </a:spcAft>
                      </a:pPr>
                      <a:r>
                        <a:rPr lang="it-IT" sz="1400" dirty="0">
                          <a:effectLst/>
                        </a:rPr>
                        <a:t>Piemonte</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dirty="0">
                          <a:effectLst/>
                        </a:rPr>
                        <a:t>97.928</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6,4%</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41926" marR="41926" marT="0" marB="0" anchor="b"/>
                </a:tc>
                <a:tc>
                  <a:txBody>
                    <a:bodyPr/>
                    <a:lstStyle/>
                    <a:p>
                      <a:pPr algn="l">
                        <a:lnSpc>
                          <a:spcPct val="107000"/>
                        </a:lnSpc>
                        <a:spcAft>
                          <a:spcPts val="0"/>
                        </a:spcAft>
                      </a:pPr>
                      <a:r>
                        <a:rPr lang="it-IT" sz="1400" dirty="0">
                          <a:effectLst/>
                        </a:rPr>
                        <a:t>Sicilia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dirty="0">
                          <a:effectLst/>
                        </a:rPr>
                        <a:t>51.367</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5,9%</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l">
                        <a:lnSpc>
                          <a:spcPct val="107000"/>
                        </a:lnSpc>
                        <a:spcAft>
                          <a:spcPts val="0"/>
                        </a:spcAft>
                      </a:pPr>
                      <a:r>
                        <a:rPr lang="it-IT" sz="1400" dirty="0" smtClean="0">
                          <a:effectLst/>
                          <a:latin typeface="Calibri" panose="020F0502020204030204" pitchFamily="34" charset="0"/>
                          <a:ea typeface="Calibri" panose="020F0502020204030204" pitchFamily="34" charset="0"/>
                          <a:cs typeface="Times New Roman" panose="02020603050405020304" pitchFamily="18" charset="0"/>
                        </a:rPr>
                        <a:t>Sicilia</a:t>
                      </a:r>
                    </a:p>
                  </a:txBody>
                  <a:tcPr marL="41926" marR="41926" marT="0" marB="0" anchor="b"/>
                </a:tc>
                <a:tc>
                  <a:txBody>
                    <a:bodyPr/>
                    <a:lstStyle/>
                    <a:p>
                      <a:pPr algn="r" fontAlgn="b"/>
                      <a:r>
                        <a:rPr lang="it-IT" sz="1400" b="0" i="0" u="none" strike="noStrike" dirty="0">
                          <a:solidFill>
                            <a:srgbClr val="000000"/>
                          </a:solidFill>
                          <a:effectLst/>
                          <a:latin typeface="Calibri" panose="020F0502020204030204" pitchFamily="34" charset="0"/>
                        </a:rPr>
                        <a:t>44.263</a:t>
                      </a:r>
                    </a:p>
                  </a:txBody>
                  <a:tcPr marL="9525" marR="9525" marT="9525" marB="0" anchor="b"/>
                </a:tc>
                <a:tc>
                  <a:txBody>
                    <a:bodyPr/>
                    <a:lstStyle/>
                    <a:p>
                      <a:pPr algn="r" fontAlgn="b"/>
                      <a:r>
                        <a:rPr lang="it-IT" sz="1400" b="0" i="0" u="none" strike="noStrike" dirty="0">
                          <a:solidFill>
                            <a:srgbClr val="000000"/>
                          </a:solidFill>
                          <a:effectLst/>
                          <a:latin typeface="Calibri" panose="020F0502020204030204" pitchFamily="34" charset="0"/>
                        </a:rPr>
                        <a:t>6,62</a:t>
                      </a:r>
                    </a:p>
                  </a:txBody>
                  <a:tcPr marL="9525" marR="9525" marT="9525" marB="0" anchor="b"/>
                </a:tc>
              </a:tr>
              <a:tr h="179683">
                <a:tc>
                  <a:txBody>
                    <a:bodyPr/>
                    <a:lstStyle/>
                    <a:p>
                      <a:pPr algn="l">
                        <a:lnSpc>
                          <a:spcPct val="107000"/>
                        </a:lnSpc>
                        <a:spcAft>
                          <a:spcPts val="0"/>
                        </a:spcAft>
                      </a:pPr>
                      <a:r>
                        <a:rPr lang="it-IT" sz="1400">
                          <a:effectLst/>
                        </a:rPr>
                        <a:t>Piemonte</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84.199</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6,5%</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41926" marR="41926" marT="0" marB="0" anchor="b"/>
                </a:tc>
                <a:tc>
                  <a:txBody>
                    <a:bodyPr/>
                    <a:lstStyle/>
                    <a:p>
                      <a:pPr algn="l">
                        <a:lnSpc>
                          <a:spcPct val="107000"/>
                        </a:lnSpc>
                        <a:spcAft>
                          <a:spcPts val="0"/>
                        </a:spcAft>
                      </a:pPr>
                      <a:r>
                        <a:rPr lang="it-IT" sz="1400" dirty="0">
                          <a:effectLst/>
                        </a:rPr>
                        <a:t>Sicilia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dirty="0">
                          <a:effectLst/>
                        </a:rPr>
                        <a:t>95.410</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6,2%</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41926" marR="41926" marT="0" marB="0" anchor="b"/>
                </a:tc>
                <a:tc>
                  <a:txBody>
                    <a:bodyPr/>
                    <a:lstStyle/>
                    <a:p>
                      <a:pPr algn="l">
                        <a:lnSpc>
                          <a:spcPct val="107000"/>
                        </a:lnSpc>
                        <a:spcAft>
                          <a:spcPts val="0"/>
                        </a:spcAft>
                      </a:pPr>
                      <a:r>
                        <a:rPr lang="it-IT" sz="1400" dirty="0">
                          <a:effectLst/>
                        </a:rPr>
                        <a:t>Veneto</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dirty="0">
                          <a:effectLst/>
                        </a:rPr>
                        <a:t>50.314</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5,8%</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l">
                        <a:lnSpc>
                          <a:spcPct val="107000"/>
                        </a:lnSpc>
                        <a:spcAft>
                          <a:spcPts val="0"/>
                        </a:spcAft>
                      </a:pPr>
                      <a:r>
                        <a:rPr lang="it-IT" sz="1400" dirty="0" smtClean="0">
                          <a:effectLst/>
                          <a:latin typeface="Calibri" panose="020F0502020204030204" pitchFamily="34" charset="0"/>
                          <a:ea typeface="Calibri" panose="020F0502020204030204" pitchFamily="34" charset="0"/>
                          <a:cs typeface="Times New Roman" panose="02020603050405020304" pitchFamily="18" charset="0"/>
                        </a:rPr>
                        <a:t>Piemonte</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fontAlgn="b"/>
                      <a:r>
                        <a:rPr lang="it-IT" sz="1400" b="0" i="0" u="none" strike="noStrike" dirty="0">
                          <a:solidFill>
                            <a:srgbClr val="000000"/>
                          </a:solidFill>
                          <a:effectLst/>
                          <a:latin typeface="Calibri" panose="020F0502020204030204" pitchFamily="34" charset="0"/>
                        </a:rPr>
                        <a:t>38.568</a:t>
                      </a:r>
                    </a:p>
                  </a:txBody>
                  <a:tcPr marL="9525" marR="9525" marT="9525" marB="0" anchor="b"/>
                </a:tc>
                <a:tc>
                  <a:txBody>
                    <a:bodyPr/>
                    <a:lstStyle/>
                    <a:p>
                      <a:pPr algn="r" fontAlgn="b"/>
                      <a:r>
                        <a:rPr lang="it-IT" sz="1400" b="0" i="0" u="none" strike="noStrike" dirty="0">
                          <a:solidFill>
                            <a:srgbClr val="000000"/>
                          </a:solidFill>
                          <a:effectLst/>
                          <a:latin typeface="Calibri" panose="020F0502020204030204" pitchFamily="34" charset="0"/>
                        </a:rPr>
                        <a:t>5,76</a:t>
                      </a:r>
                    </a:p>
                  </a:txBody>
                  <a:tcPr marL="9525" marR="9525" marT="9525" marB="0" anchor="b"/>
                </a:tc>
              </a:tr>
              <a:tr h="179683">
                <a:tc>
                  <a:txBody>
                    <a:bodyPr/>
                    <a:lstStyle/>
                    <a:p>
                      <a:pPr algn="l">
                        <a:lnSpc>
                          <a:spcPct val="107000"/>
                        </a:lnSpc>
                        <a:spcAft>
                          <a:spcPts val="0"/>
                        </a:spcAft>
                      </a:pPr>
                      <a:r>
                        <a:rPr lang="it-IT" sz="1400">
                          <a:effectLst/>
                        </a:rPr>
                        <a:t>Veneto</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81.372</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6,3%</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41926" marR="41926" marT="0" marB="0" anchor="b"/>
                </a:tc>
                <a:tc>
                  <a:txBody>
                    <a:bodyPr/>
                    <a:lstStyle/>
                    <a:p>
                      <a:pPr algn="l">
                        <a:lnSpc>
                          <a:spcPct val="107000"/>
                        </a:lnSpc>
                        <a:spcAft>
                          <a:spcPts val="0"/>
                        </a:spcAft>
                      </a:pPr>
                      <a:r>
                        <a:rPr lang="it-IT" sz="1400" dirty="0">
                          <a:effectLst/>
                        </a:rPr>
                        <a:t>Toscana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dirty="0">
                          <a:effectLst/>
                        </a:rPr>
                        <a:t>93.485</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6,1%</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41926" marR="41926" marT="0" marB="0" anchor="b"/>
                </a:tc>
                <a:tc>
                  <a:txBody>
                    <a:bodyPr/>
                    <a:lstStyle/>
                    <a:p>
                      <a:pPr algn="l">
                        <a:lnSpc>
                          <a:spcPct val="107000"/>
                        </a:lnSpc>
                        <a:spcAft>
                          <a:spcPts val="0"/>
                        </a:spcAft>
                      </a:pPr>
                      <a:r>
                        <a:rPr lang="it-IT" sz="1400" dirty="0">
                          <a:effectLst/>
                        </a:rPr>
                        <a:t>Toscana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49.633</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5,7%</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l">
                        <a:lnSpc>
                          <a:spcPct val="107000"/>
                        </a:lnSpc>
                        <a:spcAft>
                          <a:spcPts val="0"/>
                        </a:spcAft>
                      </a:pPr>
                      <a:r>
                        <a:rPr lang="it-IT" sz="1400" dirty="0" smtClean="0">
                          <a:effectLst/>
                          <a:latin typeface="Calibri" panose="020F0502020204030204" pitchFamily="34" charset="0"/>
                          <a:ea typeface="Calibri" panose="020F0502020204030204" pitchFamily="34" charset="0"/>
                          <a:cs typeface="Times New Roman" panose="02020603050405020304" pitchFamily="18" charset="0"/>
                        </a:rPr>
                        <a:t>Toscana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fontAlgn="b"/>
                      <a:r>
                        <a:rPr lang="it-IT" sz="1400" b="0" i="0" u="none" strike="noStrike" dirty="0">
                          <a:solidFill>
                            <a:srgbClr val="000000"/>
                          </a:solidFill>
                          <a:effectLst/>
                          <a:latin typeface="Calibri" panose="020F0502020204030204" pitchFamily="34" charset="0"/>
                        </a:rPr>
                        <a:t>35.545</a:t>
                      </a:r>
                    </a:p>
                  </a:txBody>
                  <a:tcPr marL="9525" marR="9525" marT="9525" marB="0" anchor="b"/>
                </a:tc>
                <a:tc>
                  <a:txBody>
                    <a:bodyPr/>
                    <a:lstStyle/>
                    <a:p>
                      <a:pPr algn="r" fontAlgn="b"/>
                      <a:r>
                        <a:rPr lang="it-IT" sz="1400" b="0" i="0" u="none" strike="noStrike" dirty="0">
                          <a:solidFill>
                            <a:srgbClr val="000000"/>
                          </a:solidFill>
                          <a:effectLst/>
                          <a:latin typeface="Calibri" panose="020F0502020204030204" pitchFamily="34" charset="0"/>
                        </a:rPr>
                        <a:t>5,31</a:t>
                      </a:r>
                    </a:p>
                  </a:txBody>
                  <a:tcPr marL="9525" marR="9525" marT="9525" marB="0" anchor="b"/>
                </a:tc>
              </a:tr>
              <a:tr h="179683">
                <a:tc>
                  <a:txBody>
                    <a:bodyPr/>
                    <a:lstStyle/>
                    <a:p>
                      <a:pPr algn="l">
                        <a:lnSpc>
                          <a:spcPct val="107000"/>
                        </a:lnSpc>
                        <a:spcAft>
                          <a:spcPts val="0"/>
                        </a:spcAft>
                      </a:pPr>
                      <a:r>
                        <a:rPr lang="it-IT" sz="1400" dirty="0">
                          <a:effectLst/>
                        </a:rPr>
                        <a:t>Toscana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72.797</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5,6%</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41926" marR="41926" marT="0" marB="0" anchor="b"/>
                </a:tc>
                <a:tc>
                  <a:txBody>
                    <a:bodyPr/>
                    <a:lstStyle/>
                    <a:p>
                      <a:pPr algn="l">
                        <a:lnSpc>
                          <a:spcPct val="107000"/>
                        </a:lnSpc>
                        <a:spcAft>
                          <a:spcPts val="0"/>
                        </a:spcAft>
                      </a:pPr>
                      <a:r>
                        <a:rPr lang="it-IT" sz="1400" dirty="0">
                          <a:effectLst/>
                        </a:rPr>
                        <a:t>Veneto</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dirty="0">
                          <a:effectLst/>
                        </a:rPr>
                        <a:t>90.760</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5,9%</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41926" marR="41926" marT="0" marB="0" anchor="b"/>
                </a:tc>
                <a:tc>
                  <a:txBody>
                    <a:bodyPr/>
                    <a:lstStyle/>
                    <a:p>
                      <a:pPr algn="l">
                        <a:lnSpc>
                          <a:spcPct val="107000"/>
                        </a:lnSpc>
                        <a:spcAft>
                          <a:spcPts val="0"/>
                        </a:spcAft>
                      </a:pPr>
                      <a:r>
                        <a:rPr lang="it-IT" sz="1400" dirty="0">
                          <a:effectLst/>
                        </a:rPr>
                        <a:t>Piemonte</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48.898</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dirty="0">
                          <a:effectLst/>
                        </a:rPr>
                        <a:t>5,6%</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l">
                        <a:lnSpc>
                          <a:spcPct val="107000"/>
                        </a:lnSpc>
                        <a:spcAft>
                          <a:spcPts val="0"/>
                        </a:spcAft>
                      </a:pPr>
                      <a:r>
                        <a:rPr lang="it-IT" sz="1400" dirty="0" smtClean="0">
                          <a:effectLst/>
                          <a:latin typeface="Calibri" panose="020F0502020204030204" pitchFamily="34" charset="0"/>
                          <a:ea typeface="Calibri" panose="020F0502020204030204" pitchFamily="34" charset="0"/>
                          <a:cs typeface="Times New Roman" panose="02020603050405020304" pitchFamily="18" charset="0"/>
                        </a:rPr>
                        <a:t>Veneto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fontAlgn="b"/>
                      <a:r>
                        <a:rPr lang="it-IT" sz="1400" b="0" i="0" u="none" strike="noStrike" dirty="0">
                          <a:solidFill>
                            <a:srgbClr val="000000"/>
                          </a:solidFill>
                          <a:effectLst/>
                          <a:latin typeface="Calibri" panose="020F0502020204030204" pitchFamily="34" charset="0"/>
                        </a:rPr>
                        <a:t>31.746</a:t>
                      </a:r>
                    </a:p>
                  </a:txBody>
                  <a:tcPr marL="9525" marR="9525" marT="9525" marB="0" anchor="b"/>
                </a:tc>
                <a:tc>
                  <a:txBody>
                    <a:bodyPr/>
                    <a:lstStyle/>
                    <a:p>
                      <a:pPr algn="r">
                        <a:lnSpc>
                          <a:spcPct val="107000"/>
                        </a:lnSpc>
                        <a:spcAft>
                          <a:spcPts val="0"/>
                        </a:spcAft>
                      </a:pPr>
                      <a:r>
                        <a:rPr lang="it-IT" sz="1400" dirty="0" smtClean="0">
                          <a:effectLst/>
                          <a:latin typeface="Calibri" panose="020F0502020204030204" pitchFamily="34" charset="0"/>
                          <a:ea typeface="Calibri" panose="020F0502020204030204" pitchFamily="34" charset="0"/>
                          <a:cs typeface="Times New Roman" panose="02020603050405020304" pitchFamily="18" charset="0"/>
                        </a:rPr>
                        <a:t>4,75</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r>
              <a:tr h="179683">
                <a:tc>
                  <a:txBody>
                    <a:bodyPr/>
                    <a:lstStyle/>
                    <a:p>
                      <a:pPr algn="l">
                        <a:lnSpc>
                          <a:spcPct val="107000"/>
                        </a:lnSpc>
                        <a:spcAft>
                          <a:spcPts val="0"/>
                        </a:spcAft>
                      </a:pPr>
                      <a:r>
                        <a:rPr lang="it-IT" sz="1400" dirty="0">
                          <a:effectLst/>
                        </a:rPr>
                        <a:t>Marche</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48.501</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a:effectLst/>
                        </a:rPr>
                        <a:t>3,7%</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41926" marR="41926" marT="0" marB="0" anchor="b"/>
                </a:tc>
                <a:tc>
                  <a:txBody>
                    <a:bodyPr/>
                    <a:lstStyle/>
                    <a:p>
                      <a:pPr algn="l">
                        <a:lnSpc>
                          <a:spcPct val="107000"/>
                        </a:lnSpc>
                        <a:spcAft>
                          <a:spcPts val="0"/>
                        </a:spcAft>
                      </a:pPr>
                      <a:r>
                        <a:rPr lang="it-IT" sz="1400" dirty="0">
                          <a:effectLst/>
                        </a:rPr>
                        <a:t>Marche</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dirty="0">
                          <a:effectLst/>
                        </a:rPr>
                        <a:t>61.034</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dirty="0">
                          <a:effectLst/>
                        </a:rPr>
                        <a:t>4,0%</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nSpc>
                          <a:spcPct val="107000"/>
                        </a:lnSpc>
                      </a:pPr>
                      <a:endParaRPr lang="it-IT" sz="1400" dirty="0">
                        <a:effectLst/>
                        <a:latin typeface="Calibri" panose="020F0502020204030204" pitchFamily="34" charset="0"/>
                        <a:cs typeface="Times New Roman" panose="02020603050405020304" pitchFamily="18" charset="0"/>
                      </a:endParaRPr>
                    </a:p>
                  </a:txBody>
                  <a:tcPr marL="41926" marR="41926" marT="0" marB="0" anchor="b"/>
                </a:tc>
                <a:tc>
                  <a:txBody>
                    <a:bodyPr/>
                    <a:lstStyle/>
                    <a:p>
                      <a:pPr algn="l">
                        <a:lnSpc>
                          <a:spcPct val="107000"/>
                        </a:lnSpc>
                        <a:spcAft>
                          <a:spcPts val="0"/>
                        </a:spcAft>
                      </a:pPr>
                      <a:r>
                        <a:rPr lang="it-IT" sz="1400" dirty="0">
                          <a:effectLst/>
                        </a:rPr>
                        <a:t>Calabria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dirty="0">
                          <a:effectLst/>
                        </a:rPr>
                        <a:t>34.528</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a:lnSpc>
                          <a:spcPct val="107000"/>
                        </a:lnSpc>
                        <a:spcAft>
                          <a:spcPts val="0"/>
                        </a:spcAft>
                      </a:pPr>
                      <a:r>
                        <a:rPr lang="it-IT" sz="1400" dirty="0">
                          <a:effectLst/>
                        </a:rPr>
                        <a:t>4,0%</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l">
                        <a:lnSpc>
                          <a:spcPct val="107000"/>
                        </a:lnSpc>
                        <a:spcAft>
                          <a:spcPts val="0"/>
                        </a:spcAft>
                      </a:pPr>
                      <a:r>
                        <a:rPr lang="it-IT" sz="1400" dirty="0" smtClean="0">
                          <a:effectLst/>
                          <a:latin typeface="Calibri" panose="020F0502020204030204" pitchFamily="34" charset="0"/>
                          <a:ea typeface="Calibri" panose="020F0502020204030204" pitchFamily="34" charset="0"/>
                          <a:cs typeface="Times New Roman" panose="02020603050405020304" pitchFamily="18" charset="0"/>
                        </a:rPr>
                        <a:t>Calabria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c>
                  <a:txBody>
                    <a:bodyPr/>
                    <a:lstStyle/>
                    <a:p>
                      <a:pPr algn="r" fontAlgn="b"/>
                      <a:r>
                        <a:rPr lang="it-IT" sz="1400" b="0" i="0" u="none" strike="noStrike" dirty="0">
                          <a:solidFill>
                            <a:srgbClr val="000000"/>
                          </a:solidFill>
                          <a:effectLst/>
                          <a:latin typeface="Calibri" panose="020F0502020204030204" pitchFamily="34" charset="0"/>
                        </a:rPr>
                        <a:t>26.689</a:t>
                      </a:r>
                    </a:p>
                  </a:txBody>
                  <a:tcPr marL="9525" marR="9525" marT="9525" marB="0" anchor="b"/>
                </a:tc>
                <a:tc>
                  <a:txBody>
                    <a:bodyPr/>
                    <a:lstStyle/>
                    <a:p>
                      <a:pPr algn="r">
                        <a:lnSpc>
                          <a:spcPct val="107000"/>
                        </a:lnSpc>
                        <a:spcAft>
                          <a:spcPts val="0"/>
                        </a:spcAft>
                      </a:pPr>
                      <a:r>
                        <a:rPr lang="it-IT" sz="1400" dirty="0" smtClean="0">
                          <a:effectLst/>
                          <a:latin typeface="Calibri" panose="020F0502020204030204" pitchFamily="34" charset="0"/>
                          <a:ea typeface="Calibri" panose="020F0502020204030204" pitchFamily="34" charset="0"/>
                          <a:cs typeface="Times New Roman" panose="02020603050405020304" pitchFamily="18" charset="0"/>
                        </a:rPr>
                        <a:t>3,99</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926" marR="41926" marT="0" marB="0" anchor="b"/>
                </a:tc>
              </a:tr>
            </a:tbl>
          </a:graphicData>
        </a:graphic>
      </p:graphicFrame>
      <p:sp>
        <p:nvSpPr>
          <p:cNvPr id="3" name="Rettangolo 2"/>
          <p:cNvSpPr/>
          <p:nvPr/>
        </p:nvSpPr>
        <p:spPr>
          <a:xfrm>
            <a:off x="2414953" y="835640"/>
            <a:ext cx="6841588" cy="388696"/>
          </a:xfrm>
          <a:prstGeom prst="rect">
            <a:avLst/>
          </a:prstGeom>
        </p:spPr>
        <p:txBody>
          <a:bodyPr wrap="square">
            <a:spAutoFit/>
          </a:bodyPr>
          <a:lstStyle/>
          <a:p>
            <a:pPr algn="ctr">
              <a:lnSpc>
                <a:spcPct val="107000"/>
              </a:lnSpc>
              <a:spcAft>
                <a:spcPts val="300"/>
              </a:spcAft>
            </a:pPr>
            <a:r>
              <a:rPr lang="it-IT" dirty="0">
                <a:latin typeface="Calibri" panose="020F0502020204030204" pitchFamily="34" charset="0"/>
                <a:ea typeface="Calibri" panose="020F0502020204030204" pitchFamily="34" charset="0"/>
                <a:cs typeface="Calibri" panose="020F0502020204030204" pitchFamily="34" charset="0"/>
              </a:rPr>
              <a:t>I principali 10 mercati turistici regionali – Anno 2016 – 2019 – 2020</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magine 5"/>
          <p:cNvPicPr>
            <a:picLocks noChangeAspect="1"/>
          </p:cNvPicPr>
          <p:nvPr/>
        </p:nvPicPr>
        <p:blipFill>
          <a:blip r:embed="rId2"/>
          <a:stretch>
            <a:fillRect/>
          </a:stretch>
        </p:blipFill>
        <p:spPr>
          <a:xfrm>
            <a:off x="0" y="4100830"/>
            <a:ext cx="12192000" cy="2880000"/>
          </a:xfrm>
          <a:prstGeom prst="rect">
            <a:avLst/>
          </a:prstGeom>
        </p:spPr>
      </p:pic>
      <p:sp>
        <p:nvSpPr>
          <p:cNvPr id="12" name="TextBox 6"/>
          <p:cNvSpPr txBox="1"/>
          <p:nvPr/>
        </p:nvSpPr>
        <p:spPr>
          <a:xfrm>
            <a:off x="1961832" y="327024"/>
            <a:ext cx="8268336"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sz="2800">
                <a:solidFill>
                  <a:srgbClr val="FFFFFF"/>
                </a:solidFill>
                <a:latin typeface="Century Gothic"/>
                <a:ea typeface="Century Gothic"/>
                <a:cs typeface="Century Gothic"/>
                <a:sym typeface="Century Gothic"/>
              </a:defRPr>
            </a:lvl1pPr>
          </a:lstStyle>
          <a:p>
            <a:r>
              <a:rPr dirty="0"/>
              <a:t>BOLOGNA: </a:t>
            </a:r>
            <a:r>
              <a:rPr lang="it-IT" dirty="0" smtClean="0"/>
              <a:t>scenari nuovi per il turismo</a:t>
            </a:r>
            <a:endParaRPr dirty="0"/>
          </a:p>
        </p:txBody>
      </p:sp>
    </p:spTree>
    <p:extLst>
      <p:ext uri="{BB962C8B-B14F-4D97-AF65-F5344CB8AC3E}">
        <p14:creationId xmlns:p14="http://schemas.microsoft.com/office/powerpoint/2010/main" val="3231443435"/>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e 3"/>
          <p:cNvSpPr/>
          <p:nvPr/>
        </p:nvSpPr>
        <p:spPr>
          <a:xfrm>
            <a:off x="10590664" y="1487607"/>
            <a:ext cx="641444" cy="245660"/>
          </a:xfrm>
          <a:prstGeom prst="ellipse">
            <a:avLst/>
          </a:prstGeom>
          <a:solidFill>
            <a:srgbClr val="FFFFFF"/>
          </a:solidFill>
          <a:ln w="12700"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it-IT" sz="1800" b="0" i="0" u="none" strike="noStrike" cap="none" spc="0" normalizeH="0" baseline="0">
              <a:ln>
                <a:noFill/>
              </a:ln>
              <a:solidFill>
                <a:srgbClr val="000000"/>
              </a:solidFill>
              <a:effectLst/>
              <a:uFillTx/>
              <a:latin typeface="Segoe UI Light"/>
              <a:ea typeface="Segoe UI Light"/>
              <a:cs typeface="Segoe UI Light"/>
              <a:sym typeface="Segoe UI Light"/>
            </a:endParaRPr>
          </a:p>
        </p:txBody>
      </p:sp>
      <p:sp>
        <p:nvSpPr>
          <p:cNvPr id="3" name="Ovale 2"/>
          <p:cNvSpPr/>
          <p:nvPr/>
        </p:nvSpPr>
        <p:spPr>
          <a:xfrm>
            <a:off x="7506269" y="1501254"/>
            <a:ext cx="668740" cy="245659"/>
          </a:xfrm>
          <a:prstGeom prst="ellipse">
            <a:avLst/>
          </a:prstGeom>
          <a:solidFill>
            <a:srgbClr val="FFFFFF"/>
          </a:solidFill>
          <a:ln w="12700"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it-IT" sz="1800" b="0" i="0" u="none" strike="noStrike" cap="none" spc="0" normalizeH="0" baseline="0">
              <a:ln>
                <a:noFill/>
              </a:ln>
              <a:solidFill>
                <a:srgbClr val="000000"/>
              </a:solidFill>
              <a:effectLst/>
              <a:uFillTx/>
              <a:latin typeface="Segoe UI Light"/>
              <a:ea typeface="Segoe UI Light"/>
              <a:cs typeface="Segoe UI Light"/>
              <a:sym typeface="Segoe UI Light"/>
            </a:endParaRPr>
          </a:p>
        </p:txBody>
      </p:sp>
      <p:sp>
        <p:nvSpPr>
          <p:cNvPr id="314" name="Slide Number Placeholder 14"/>
          <p:cNvSpPr txBox="1">
            <a:spLocks noGrp="1"/>
          </p:cNvSpPr>
          <p:nvPr>
            <p:ph type="sldNum" sz="quarter" idx="4294967295"/>
          </p:nvPr>
        </p:nvSpPr>
        <p:spPr>
          <a:xfrm>
            <a:off x="11080191" y="6404292"/>
            <a:ext cx="273610"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sp>
        <p:nvSpPr>
          <p:cNvPr id="315" name="Rectangle 1"/>
          <p:cNvSpPr/>
          <p:nvPr/>
        </p:nvSpPr>
        <p:spPr>
          <a:xfrm>
            <a:off x="0" y="266700"/>
            <a:ext cx="12192000" cy="552450"/>
          </a:xfrm>
          <a:prstGeom prst="rect">
            <a:avLst/>
          </a:prstGeom>
          <a:solidFill>
            <a:srgbClr val="3F3F3F"/>
          </a:solidFill>
          <a:ln w="12700">
            <a:miter lim="400000"/>
          </a:ln>
        </p:spPr>
        <p:txBody>
          <a:bodyPr lIns="45719" rIns="45719" anchor="ctr"/>
          <a:lstStyle/>
          <a:p>
            <a:pPr algn="ctr">
              <a:defRPr>
                <a:solidFill>
                  <a:srgbClr val="FFFFFF"/>
                </a:solidFill>
              </a:defRPr>
            </a:pPr>
            <a:endParaRPr/>
          </a:p>
        </p:txBody>
      </p:sp>
      <p:grpSp>
        <p:nvGrpSpPr>
          <p:cNvPr id="319" name="Group 7"/>
          <p:cNvGrpSpPr/>
          <p:nvPr/>
        </p:nvGrpSpPr>
        <p:grpSpPr>
          <a:xfrm>
            <a:off x="271463" y="171449"/>
            <a:ext cx="790576" cy="742951"/>
            <a:chOff x="0" y="0"/>
            <a:chExt cx="790575" cy="742950"/>
          </a:xfrm>
        </p:grpSpPr>
        <p:sp>
          <p:nvSpPr>
            <p:cNvPr id="316" name="Rectangle 2"/>
            <p:cNvSpPr/>
            <p:nvPr/>
          </p:nvSpPr>
          <p:spPr>
            <a:xfrm>
              <a:off x="-1" y="0"/>
              <a:ext cx="742951" cy="742950"/>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7" name="Right Triangle 4"/>
            <p:cNvSpPr/>
            <p:nvPr/>
          </p:nvSpPr>
          <p:spPr>
            <a:xfrm>
              <a:off x="742950" y="-1"/>
              <a:ext cx="47625"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8" name="Right Triangle 5"/>
            <p:cNvSpPr/>
            <p:nvPr/>
          </p:nvSpPr>
          <p:spPr>
            <a:xfrm rot="10800000" flipH="1">
              <a:off x="742950" y="647700"/>
              <a:ext cx="47625" cy="952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aphicFrame>
        <p:nvGraphicFramePr>
          <p:cNvPr id="2" name="Tabella 1"/>
          <p:cNvGraphicFramePr>
            <a:graphicFrameLocks noGrp="1"/>
          </p:cNvGraphicFramePr>
          <p:nvPr>
            <p:extLst>
              <p:ext uri="{D42A27DB-BD31-4B8C-83A1-F6EECF244321}">
                <p14:modId xmlns:p14="http://schemas.microsoft.com/office/powerpoint/2010/main" val="1881701703"/>
              </p:ext>
            </p:extLst>
          </p:nvPr>
        </p:nvGraphicFramePr>
        <p:xfrm>
          <a:off x="0" y="1264303"/>
          <a:ext cx="12191999" cy="2511113"/>
        </p:xfrm>
        <a:graphic>
          <a:graphicData uri="http://schemas.openxmlformats.org/drawingml/2006/table">
            <a:tbl>
              <a:tblPr firstRow="1" firstCol="1" bandRow="1">
                <a:tableStyleId>{5940675A-B579-460E-94D1-54222C63F5DA}</a:tableStyleId>
              </a:tblPr>
              <a:tblGrid>
                <a:gridCol w="1589226"/>
                <a:gridCol w="699405"/>
                <a:gridCol w="556595"/>
                <a:gridCol w="124503"/>
                <a:gridCol w="1591056"/>
                <a:gridCol w="699405"/>
                <a:gridCol w="556595"/>
                <a:gridCol w="124503"/>
                <a:gridCol w="1591056"/>
                <a:gridCol w="609691"/>
                <a:gridCol w="1012491"/>
                <a:gridCol w="1012491"/>
                <a:gridCol w="1012491"/>
                <a:gridCol w="1012491"/>
              </a:tblGrid>
              <a:tr h="170241">
                <a:tc gridSpan="3">
                  <a:txBody>
                    <a:bodyPr/>
                    <a:lstStyle/>
                    <a:p>
                      <a:pPr algn="ctr">
                        <a:lnSpc>
                          <a:spcPct val="107000"/>
                        </a:lnSpc>
                        <a:spcAft>
                          <a:spcPts val="0"/>
                        </a:spcAft>
                      </a:pPr>
                      <a:r>
                        <a:rPr lang="it-IT" sz="1400" dirty="0">
                          <a:effectLst/>
                        </a:rPr>
                        <a:t>Anno 2016</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hMerge="1">
                  <a:txBody>
                    <a:bodyPr/>
                    <a:lstStyle/>
                    <a:p>
                      <a:endParaRPr lang="it-IT"/>
                    </a:p>
                  </a:txBody>
                  <a:tcPr/>
                </a:tc>
                <a:tc hMerge="1">
                  <a:txBody>
                    <a:bodyPr/>
                    <a:lstStyle/>
                    <a:p>
                      <a:endParaRPr lang="it-IT"/>
                    </a:p>
                  </a:txBody>
                  <a:tcPr/>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39723" marR="39723" marT="0" marB="0" anchor="b"/>
                </a:tc>
                <a:tc gridSpan="3">
                  <a:txBody>
                    <a:bodyPr/>
                    <a:lstStyle/>
                    <a:p>
                      <a:pPr algn="ctr">
                        <a:lnSpc>
                          <a:spcPct val="107000"/>
                        </a:lnSpc>
                        <a:spcAft>
                          <a:spcPts val="0"/>
                        </a:spcAft>
                      </a:pPr>
                      <a:r>
                        <a:rPr lang="it-IT" sz="1400">
                          <a:effectLst/>
                        </a:rPr>
                        <a:t>Anno 2019</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hMerge="1">
                  <a:txBody>
                    <a:bodyPr/>
                    <a:lstStyle/>
                    <a:p>
                      <a:endParaRPr lang="it-IT"/>
                    </a:p>
                  </a:txBody>
                  <a:tcPr/>
                </a:tc>
                <a:tc hMerge="1">
                  <a:txBody>
                    <a:bodyPr/>
                    <a:lstStyle/>
                    <a:p>
                      <a:endParaRPr lang="it-IT"/>
                    </a:p>
                  </a:txBody>
                  <a:tcPr/>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39723" marR="39723" marT="0" marB="0" anchor="b"/>
                </a:tc>
                <a:tc gridSpan="3">
                  <a:txBody>
                    <a:bodyPr/>
                    <a:lstStyle/>
                    <a:p>
                      <a:pPr algn="ctr">
                        <a:lnSpc>
                          <a:spcPct val="107000"/>
                        </a:lnSpc>
                        <a:spcAft>
                          <a:spcPts val="0"/>
                        </a:spcAft>
                      </a:pPr>
                      <a:r>
                        <a:rPr lang="it-IT" sz="1400" dirty="0">
                          <a:effectLst/>
                        </a:rPr>
                        <a:t>Anno 2020</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hMerge="1">
                  <a:txBody>
                    <a:bodyPr/>
                    <a:lstStyle/>
                    <a:p>
                      <a:endParaRPr lang="it-IT"/>
                    </a:p>
                  </a:txBody>
                  <a:tcPr/>
                </a:tc>
                <a:tc hMerge="1">
                  <a:txBody>
                    <a:bodyPr/>
                    <a:lstStyle/>
                    <a:p>
                      <a:endParaRPr lang="it-IT"/>
                    </a:p>
                  </a:txBody>
                  <a:tcPr/>
                </a:tc>
                <a:tc gridSpan="3">
                  <a:txBody>
                    <a:bodyPr/>
                    <a:lstStyle/>
                    <a:p>
                      <a:pPr algn="ctr">
                        <a:lnSpc>
                          <a:spcPct val="107000"/>
                        </a:lnSpc>
                        <a:spcAft>
                          <a:spcPts val="0"/>
                        </a:spcAft>
                      </a:pPr>
                      <a:r>
                        <a:rPr lang="it-IT" sz="1400" dirty="0" smtClean="0">
                          <a:effectLst/>
                          <a:latin typeface="Calibri" panose="020F0502020204030204" pitchFamily="34" charset="0"/>
                          <a:ea typeface="Calibri" panose="020F0502020204030204" pitchFamily="34" charset="0"/>
                          <a:cs typeface="Times New Roman" panose="02020603050405020304" pitchFamily="18" charset="0"/>
                        </a:rPr>
                        <a:t>Anno 2021 (</a:t>
                      </a:r>
                      <a:r>
                        <a:rPr lang="it-IT" sz="1400" dirty="0" err="1" smtClean="0">
                          <a:effectLst/>
                          <a:latin typeface="Calibri" panose="020F0502020204030204" pitchFamily="34" charset="0"/>
                          <a:ea typeface="Calibri" panose="020F0502020204030204" pitchFamily="34" charset="0"/>
                          <a:cs typeface="Times New Roman" panose="02020603050405020304" pitchFamily="18" charset="0"/>
                        </a:rPr>
                        <a:t>Gen</a:t>
                      </a:r>
                      <a:r>
                        <a:rPr lang="it-IT" sz="1400" dirty="0" smtClean="0">
                          <a:effectLst/>
                          <a:latin typeface="Calibri" panose="020F0502020204030204" pitchFamily="34" charset="0"/>
                          <a:ea typeface="Calibri" panose="020F0502020204030204" pitchFamily="34" charset="0"/>
                          <a:cs typeface="Times New Roman" panose="02020603050405020304" pitchFamily="18" charset="0"/>
                        </a:rPr>
                        <a:t>-Ago)</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hMerge="1">
                  <a:txBody>
                    <a:bodyPr/>
                    <a:lstStyle/>
                    <a:p>
                      <a:pPr algn="ctr">
                        <a:lnSpc>
                          <a:spcPct val="107000"/>
                        </a:lnSpc>
                        <a:spcAft>
                          <a:spcPts val="0"/>
                        </a:spcAft>
                      </a:pP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hMerge="1">
                  <a:txBody>
                    <a:bodyPr/>
                    <a:lstStyle/>
                    <a:p>
                      <a:pPr algn="ctr">
                        <a:lnSpc>
                          <a:spcPct val="107000"/>
                        </a:lnSpc>
                        <a:spcAft>
                          <a:spcPts val="0"/>
                        </a:spcAft>
                      </a:pP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r>
              <a:tr h="170241">
                <a:tc>
                  <a:txBody>
                    <a:bodyPr/>
                    <a:lstStyle/>
                    <a:p>
                      <a:pPr algn="l">
                        <a:lnSpc>
                          <a:spcPct val="107000"/>
                        </a:lnSpc>
                        <a:spcAft>
                          <a:spcPts val="0"/>
                        </a:spcAft>
                      </a:pPr>
                      <a:r>
                        <a:rPr lang="it-IT" sz="1400" dirty="0">
                          <a:solidFill>
                            <a:schemeClr val="accent6">
                              <a:lumMod val="50000"/>
                            </a:schemeClr>
                          </a:solidFill>
                          <a:effectLst/>
                        </a:rPr>
                        <a:t>Regno Unito</a:t>
                      </a:r>
                      <a:endParaRPr lang="it-IT" sz="14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126.918</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9,84%</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39723" marR="39723" marT="0" marB="0" anchor="b"/>
                </a:tc>
                <a:tc>
                  <a:txBody>
                    <a:bodyPr/>
                    <a:lstStyle/>
                    <a:p>
                      <a:pPr algn="l">
                        <a:lnSpc>
                          <a:spcPct val="107000"/>
                        </a:lnSpc>
                        <a:spcAft>
                          <a:spcPts val="0"/>
                        </a:spcAft>
                      </a:pPr>
                      <a:r>
                        <a:rPr lang="it-IT" sz="1400" dirty="0">
                          <a:solidFill>
                            <a:schemeClr val="accent6">
                              <a:lumMod val="50000"/>
                            </a:schemeClr>
                          </a:solidFill>
                          <a:effectLst/>
                        </a:rPr>
                        <a:t>Regno Unito</a:t>
                      </a:r>
                      <a:endParaRPr lang="it-IT" sz="14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160.699</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9,69%</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39723" marR="39723" marT="0" marB="0" anchor="b"/>
                </a:tc>
                <a:tc>
                  <a:txBody>
                    <a:bodyPr/>
                    <a:lstStyle/>
                    <a:p>
                      <a:pPr algn="l">
                        <a:lnSpc>
                          <a:spcPct val="107000"/>
                        </a:lnSpc>
                        <a:spcAft>
                          <a:spcPts val="0"/>
                        </a:spcAft>
                      </a:pPr>
                      <a:r>
                        <a:rPr lang="it-IT" sz="1400" dirty="0">
                          <a:solidFill>
                            <a:srgbClr val="C00000"/>
                          </a:solidFill>
                          <a:effectLst/>
                        </a:rPr>
                        <a:t>Germania</a:t>
                      </a:r>
                      <a:endParaRPr lang="it-IT" sz="1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dirty="0">
                          <a:effectLst/>
                        </a:rPr>
                        <a:t>40.658</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dirty="0">
                          <a:effectLst/>
                        </a:rPr>
                        <a:t>10,86%</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l">
                        <a:lnSpc>
                          <a:spcPct val="107000"/>
                        </a:lnSpc>
                        <a:spcAft>
                          <a:spcPts val="0"/>
                        </a:spcAft>
                      </a:pPr>
                      <a:r>
                        <a:rPr lang="it-IT" sz="1400" dirty="0"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Germania</a:t>
                      </a:r>
                    </a:p>
                  </a:txBody>
                  <a:tcPr marL="39723" marR="39723" marT="0" marB="0" anchor="b"/>
                </a:tc>
                <a:tc>
                  <a:txBody>
                    <a:bodyPr/>
                    <a:lstStyle/>
                    <a:p>
                      <a:pPr algn="r">
                        <a:lnSpc>
                          <a:spcPct val="107000"/>
                        </a:lnSpc>
                        <a:spcAft>
                          <a:spcPts val="0"/>
                        </a:spcAft>
                      </a:pPr>
                      <a:r>
                        <a:rPr lang="it-IT" sz="1400" dirty="0" smtClean="0">
                          <a:effectLst/>
                          <a:latin typeface="Calibri" panose="020F0502020204030204" pitchFamily="34" charset="0"/>
                          <a:ea typeface="Calibri" panose="020F0502020204030204" pitchFamily="34" charset="0"/>
                          <a:cs typeface="Times New Roman" panose="02020603050405020304" pitchFamily="18" charset="0"/>
                        </a:rPr>
                        <a:t>43.470</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fontAlgn="b"/>
                      <a:r>
                        <a:rPr lang="it-IT" sz="1400" b="0" i="0" u="none" strike="noStrike" dirty="0">
                          <a:solidFill>
                            <a:srgbClr val="000000"/>
                          </a:solidFill>
                          <a:effectLst/>
                          <a:latin typeface="Calibri" panose="020F0502020204030204" pitchFamily="34" charset="0"/>
                        </a:rPr>
                        <a:t>14,28</a:t>
                      </a:r>
                    </a:p>
                  </a:txBody>
                  <a:tcPr marL="9525" marR="9525" marT="9525" marB="0" anchor="b"/>
                </a:tc>
              </a:tr>
              <a:tr h="170241">
                <a:tc>
                  <a:txBody>
                    <a:bodyPr/>
                    <a:lstStyle/>
                    <a:p>
                      <a:pPr algn="l">
                        <a:lnSpc>
                          <a:spcPct val="107000"/>
                        </a:lnSpc>
                        <a:spcAft>
                          <a:spcPts val="0"/>
                        </a:spcAft>
                      </a:pPr>
                      <a:r>
                        <a:rPr lang="it-IT" sz="1400" dirty="0">
                          <a:effectLst/>
                        </a:rPr>
                        <a:t>Spagna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112.327</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8,71%</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39723" marR="39723" marT="0" marB="0" anchor="b"/>
                </a:tc>
                <a:tc>
                  <a:txBody>
                    <a:bodyPr/>
                    <a:lstStyle/>
                    <a:p>
                      <a:pPr algn="l">
                        <a:lnSpc>
                          <a:spcPct val="107000"/>
                        </a:lnSpc>
                        <a:spcAft>
                          <a:spcPts val="0"/>
                        </a:spcAft>
                      </a:pPr>
                      <a:r>
                        <a:rPr lang="it-IT" sz="1400" dirty="0">
                          <a:effectLst/>
                        </a:rPr>
                        <a:t>Stati Uniti d'America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148.874</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8,98%</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39723" marR="39723" marT="0" marB="0" anchor="b"/>
                </a:tc>
                <a:tc>
                  <a:txBody>
                    <a:bodyPr/>
                    <a:lstStyle/>
                    <a:p>
                      <a:pPr algn="l">
                        <a:lnSpc>
                          <a:spcPct val="107000"/>
                        </a:lnSpc>
                        <a:spcAft>
                          <a:spcPts val="0"/>
                        </a:spcAft>
                      </a:pPr>
                      <a:r>
                        <a:rPr lang="it-IT" sz="1400" dirty="0">
                          <a:solidFill>
                            <a:schemeClr val="accent6">
                              <a:lumMod val="50000"/>
                            </a:schemeClr>
                          </a:solidFill>
                          <a:effectLst/>
                        </a:rPr>
                        <a:t>Regno Unito</a:t>
                      </a:r>
                      <a:endParaRPr lang="it-IT" sz="14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31.021</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8,28%</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l">
                        <a:lnSpc>
                          <a:spcPct val="107000"/>
                        </a:lnSpc>
                        <a:spcAft>
                          <a:spcPts val="0"/>
                        </a:spcAft>
                      </a:pPr>
                      <a:r>
                        <a:rPr lang="it-IT" sz="1400" dirty="0" smtClean="0">
                          <a:effectLst/>
                          <a:latin typeface="Calibri" panose="020F0502020204030204" pitchFamily="34" charset="0"/>
                          <a:ea typeface="Calibri" panose="020F0502020204030204" pitchFamily="34" charset="0"/>
                          <a:cs typeface="Times New Roman" panose="02020603050405020304" pitchFamily="18" charset="0"/>
                        </a:rPr>
                        <a:t>Francia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dirty="0" smtClean="0">
                          <a:effectLst/>
                          <a:latin typeface="Calibri" panose="020F0502020204030204" pitchFamily="34" charset="0"/>
                          <a:ea typeface="Calibri" panose="020F0502020204030204" pitchFamily="34" charset="0"/>
                          <a:cs typeface="Times New Roman" panose="02020603050405020304" pitchFamily="18" charset="0"/>
                        </a:rPr>
                        <a:t>31.219</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fontAlgn="b"/>
                      <a:r>
                        <a:rPr lang="it-IT" sz="1400" b="0" i="0" u="none" strike="noStrike" dirty="0">
                          <a:solidFill>
                            <a:srgbClr val="000000"/>
                          </a:solidFill>
                          <a:effectLst/>
                          <a:latin typeface="Calibri" panose="020F0502020204030204" pitchFamily="34" charset="0"/>
                        </a:rPr>
                        <a:t>10,25</a:t>
                      </a:r>
                    </a:p>
                  </a:txBody>
                  <a:tcPr marL="9525" marR="9525" marT="9525" marB="0" anchor="b"/>
                </a:tc>
              </a:tr>
              <a:tr h="170241">
                <a:tc>
                  <a:txBody>
                    <a:bodyPr/>
                    <a:lstStyle/>
                    <a:p>
                      <a:pPr algn="l">
                        <a:lnSpc>
                          <a:spcPct val="107000"/>
                        </a:lnSpc>
                        <a:spcAft>
                          <a:spcPts val="0"/>
                        </a:spcAft>
                      </a:pPr>
                      <a:r>
                        <a:rPr lang="it-IT" sz="1400" dirty="0">
                          <a:solidFill>
                            <a:srgbClr val="C00000"/>
                          </a:solidFill>
                          <a:effectLst/>
                        </a:rPr>
                        <a:t>Germania</a:t>
                      </a:r>
                      <a:endParaRPr lang="it-IT" sz="1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102.262</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7,92%</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39723" marR="39723" marT="0" marB="0" anchor="b"/>
                </a:tc>
                <a:tc>
                  <a:txBody>
                    <a:bodyPr/>
                    <a:lstStyle/>
                    <a:p>
                      <a:pPr algn="l">
                        <a:lnSpc>
                          <a:spcPct val="107000"/>
                        </a:lnSpc>
                        <a:spcAft>
                          <a:spcPts val="0"/>
                        </a:spcAft>
                      </a:pPr>
                      <a:r>
                        <a:rPr lang="it-IT" sz="1400" dirty="0">
                          <a:solidFill>
                            <a:srgbClr val="C00000"/>
                          </a:solidFill>
                          <a:effectLst/>
                        </a:rPr>
                        <a:t>Germania</a:t>
                      </a:r>
                      <a:endParaRPr lang="it-IT" sz="1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134.596</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8,12%</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39723" marR="39723" marT="0" marB="0" anchor="b"/>
                </a:tc>
                <a:tc>
                  <a:txBody>
                    <a:bodyPr/>
                    <a:lstStyle/>
                    <a:p>
                      <a:pPr algn="l">
                        <a:lnSpc>
                          <a:spcPct val="107000"/>
                        </a:lnSpc>
                        <a:spcAft>
                          <a:spcPts val="0"/>
                        </a:spcAft>
                      </a:pPr>
                      <a:r>
                        <a:rPr lang="it-IT" sz="1400" dirty="0">
                          <a:effectLst/>
                        </a:rPr>
                        <a:t>Spagna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27.398</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dirty="0">
                          <a:effectLst/>
                        </a:rPr>
                        <a:t>7,32%</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l">
                        <a:lnSpc>
                          <a:spcPct val="107000"/>
                        </a:lnSpc>
                        <a:spcAft>
                          <a:spcPts val="0"/>
                        </a:spcAft>
                      </a:pPr>
                      <a:r>
                        <a:rPr lang="it-IT" sz="1400" dirty="0" smtClean="0">
                          <a:effectLst/>
                          <a:latin typeface="Calibri" panose="020F0502020204030204" pitchFamily="34" charset="0"/>
                          <a:ea typeface="Calibri" panose="020F0502020204030204" pitchFamily="34" charset="0"/>
                          <a:cs typeface="Times New Roman" panose="02020603050405020304" pitchFamily="18" charset="0"/>
                        </a:rPr>
                        <a:t>Spagna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dirty="0" smtClean="0">
                          <a:effectLst/>
                          <a:latin typeface="Calibri" panose="020F0502020204030204" pitchFamily="34" charset="0"/>
                          <a:ea typeface="Calibri" panose="020F0502020204030204" pitchFamily="34" charset="0"/>
                          <a:cs typeface="Times New Roman" panose="02020603050405020304" pitchFamily="18" charset="0"/>
                        </a:rPr>
                        <a:t>30.778</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fontAlgn="b"/>
                      <a:r>
                        <a:rPr lang="it-IT" sz="1400" b="0" i="0" u="none" strike="noStrike" dirty="0">
                          <a:solidFill>
                            <a:srgbClr val="000000"/>
                          </a:solidFill>
                          <a:effectLst/>
                          <a:latin typeface="Calibri" panose="020F0502020204030204" pitchFamily="34" charset="0"/>
                        </a:rPr>
                        <a:t>10,11</a:t>
                      </a:r>
                    </a:p>
                  </a:txBody>
                  <a:tcPr marL="9525" marR="9525" marT="9525" marB="0" anchor="b"/>
                </a:tc>
              </a:tr>
              <a:tr h="170241">
                <a:tc>
                  <a:txBody>
                    <a:bodyPr/>
                    <a:lstStyle/>
                    <a:p>
                      <a:pPr algn="l">
                        <a:lnSpc>
                          <a:spcPct val="107000"/>
                        </a:lnSpc>
                        <a:spcAft>
                          <a:spcPts val="0"/>
                        </a:spcAft>
                      </a:pPr>
                      <a:r>
                        <a:rPr lang="it-IT" sz="1400" dirty="0">
                          <a:effectLst/>
                        </a:rPr>
                        <a:t>Stati Uniti d'America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100.752</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7,81%</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39723" marR="39723" marT="0" marB="0" anchor="b"/>
                </a:tc>
                <a:tc>
                  <a:txBody>
                    <a:bodyPr/>
                    <a:lstStyle/>
                    <a:p>
                      <a:pPr algn="l">
                        <a:lnSpc>
                          <a:spcPct val="107000"/>
                        </a:lnSpc>
                        <a:spcAft>
                          <a:spcPts val="0"/>
                        </a:spcAft>
                      </a:pPr>
                      <a:r>
                        <a:rPr lang="it-IT" sz="1400" dirty="0">
                          <a:effectLst/>
                        </a:rPr>
                        <a:t>Spagna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132.392</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7,98%</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39723" marR="39723" marT="0" marB="0" anchor="b"/>
                </a:tc>
                <a:tc>
                  <a:txBody>
                    <a:bodyPr/>
                    <a:lstStyle/>
                    <a:p>
                      <a:pPr algn="l">
                        <a:lnSpc>
                          <a:spcPct val="107000"/>
                        </a:lnSpc>
                        <a:spcAft>
                          <a:spcPts val="0"/>
                        </a:spcAft>
                      </a:pPr>
                      <a:r>
                        <a:rPr lang="it-IT" sz="1400" dirty="0">
                          <a:effectLst/>
                        </a:rPr>
                        <a:t>Francia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26.839</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7,17%</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l">
                        <a:lnSpc>
                          <a:spcPct val="107000"/>
                        </a:lnSpc>
                        <a:spcAft>
                          <a:spcPts val="0"/>
                        </a:spcAft>
                      </a:pPr>
                      <a:r>
                        <a:rPr lang="it-IT" sz="1400" dirty="0" smtClean="0">
                          <a:effectLst/>
                          <a:latin typeface="Calibri" panose="020F0502020204030204" pitchFamily="34" charset="0"/>
                          <a:ea typeface="Calibri" panose="020F0502020204030204" pitchFamily="34" charset="0"/>
                          <a:cs typeface="Times New Roman" panose="02020603050405020304" pitchFamily="18" charset="0"/>
                        </a:rPr>
                        <a:t>Paesi</a:t>
                      </a:r>
                      <a:r>
                        <a:rPr lang="it-IT" sz="1400" baseline="0" dirty="0" smtClean="0">
                          <a:effectLst/>
                          <a:latin typeface="Calibri" panose="020F0502020204030204" pitchFamily="34" charset="0"/>
                          <a:ea typeface="Calibri" panose="020F0502020204030204" pitchFamily="34" charset="0"/>
                          <a:cs typeface="Times New Roman" panose="02020603050405020304" pitchFamily="18" charset="0"/>
                        </a:rPr>
                        <a:t> Bassi</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dirty="0" smtClean="0">
                          <a:effectLst/>
                          <a:latin typeface="Calibri" panose="020F0502020204030204" pitchFamily="34" charset="0"/>
                          <a:ea typeface="Calibri" panose="020F0502020204030204" pitchFamily="34" charset="0"/>
                          <a:cs typeface="Times New Roman" panose="02020603050405020304" pitchFamily="18" charset="0"/>
                        </a:rPr>
                        <a:t>22.377</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fontAlgn="b"/>
                      <a:r>
                        <a:rPr lang="it-IT" sz="1400" b="0" i="0" u="none" strike="noStrike" dirty="0">
                          <a:solidFill>
                            <a:srgbClr val="000000"/>
                          </a:solidFill>
                          <a:effectLst/>
                          <a:latin typeface="Calibri" panose="020F0502020204030204" pitchFamily="34" charset="0"/>
                        </a:rPr>
                        <a:t>7,35</a:t>
                      </a:r>
                    </a:p>
                  </a:txBody>
                  <a:tcPr marL="9525" marR="9525" marT="9525" marB="0" anchor="b"/>
                </a:tc>
              </a:tr>
              <a:tr h="170241">
                <a:tc>
                  <a:txBody>
                    <a:bodyPr/>
                    <a:lstStyle/>
                    <a:p>
                      <a:pPr algn="l">
                        <a:lnSpc>
                          <a:spcPct val="107000"/>
                        </a:lnSpc>
                        <a:spcAft>
                          <a:spcPts val="0"/>
                        </a:spcAft>
                      </a:pPr>
                      <a:r>
                        <a:rPr lang="it-IT" sz="1400" dirty="0">
                          <a:effectLst/>
                        </a:rPr>
                        <a:t>Francia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83.368</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6,46%</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39723" marR="39723" marT="0" marB="0" anchor="b"/>
                </a:tc>
                <a:tc>
                  <a:txBody>
                    <a:bodyPr/>
                    <a:lstStyle/>
                    <a:p>
                      <a:pPr algn="l">
                        <a:lnSpc>
                          <a:spcPct val="107000"/>
                        </a:lnSpc>
                        <a:spcAft>
                          <a:spcPts val="0"/>
                        </a:spcAft>
                      </a:pPr>
                      <a:r>
                        <a:rPr lang="it-IT" sz="1400" dirty="0">
                          <a:effectLst/>
                        </a:rPr>
                        <a:t>Francia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94.333</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5,69%</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39723" marR="39723" marT="0" marB="0" anchor="b"/>
                </a:tc>
                <a:tc>
                  <a:txBody>
                    <a:bodyPr/>
                    <a:lstStyle/>
                    <a:p>
                      <a:pPr algn="l">
                        <a:lnSpc>
                          <a:spcPct val="107000"/>
                        </a:lnSpc>
                        <a:spcAft>
                          <a:spcPts val="0"/>
                        </a:spcAft>
                      </a:pPr>
                      <a:r>
                        <a:rPr lang="it-IT" sz="1400" dirty="0">
                          <a:effectLst/>
                        </a:rPr>
                        <a:t>Stati Uniti d'America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20.280</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5,42%</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l">
                        <a:lnSpc>
                          <a:spcPct val="107000"/>
                        </a:lnSpc>
                        <a:spcAft>
                          <a:spcPts val="0"/>
                        </a:spcAft>
                      </a:pPr>
                      <a:r>
                        <a:rPr lang="it-IT" sz="1400" dirty="0" smtClean="0">
                          <a:effectLst/>
                          <a:latin typeface="Calibri" panose="020F0502020204030204" pitchFamily="34" charset="0"/>
                          <a:ea typeface="Calibri" panose="020F0502020204030204" pitchFamily="34" charset="0"/>
                          <a:cs typeface="Times New Roman" panose="02020603050405020304" pitchFamily="18" charset="0"/>
                        </a:rPr>
                        <a:t>USA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dirty="0" smtClean="0">
                          <a:effectLst/>
                          <a:latin typeface="Calibri" panose="020F0502020204030204" pitchFamily="34" charset="0"/>
                          <a:ea typeface="Calibri" panose="020F0502020204030204" pitchFamily="34" charset="0"/>
                          <a:cs typeface="Times New Roman" panose="02020603050405020304" pitchFamily="18" charset="0"/>
                        </a:rPr>
                        <a:t>15.316</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fontAlgn="b"/>
                      <a:r>
                        <a:rPr lang="it-IT" sz="1400" b="0" i="0" u="none" strike="noStrike" dirty="0">
                          <a:solidFill>
                            <a:srgbClr val="000000"/>
                          </a:solidFill>
                          <a:effectLst/>
                          <a:latin typeface="Calibri" panose="020F0502020204030204" pitchFamily="34" charset="0"/>
                        </a:rPr>
                        <a:t>5,03</a:t>
                      </a:r>
                    </a:p>
                  </a:txBody>
                  <a:tcPr marL="9525" marR="9525" marT="9525" marB="0" anchor="b"/>
                </a:tc>
              </a:tr>
              <a:tr h="170241">
                <a:tc>
                  <a:txBody>
                    <a:bodyPr/>
                    <a:lstStyle/>
                    <a:p>
                      <a:pPr algn="l">
                        <a:lnSpc>
                          <a:spcPct val="107000"/>
                        </a:lnSpc>
                        <a:spcAft>
                          <a:spcPts val="0"/>
                        </a:spcAft>
                      </a:pPr>
                      <a:r>
                        <a:rPr lang="it-IT" sz="1400" dirty="0">
                          <a:effectLst/>
                        </a:rPr>
                        <a:t>Cina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53.314</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4,13%</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39723" marR="39723" marT="0" marB="0" anchor="b"/>
                </a:tc>
                <a:tc>
                  <a:txBody>
                    <a:bodyPr/>
                    <a:lstStyle/>
                    <a:p>
                      <a:pPr algn="l">
                        <a:lnSpc>
                          <a:spcPct val="107000"/>
                        </a:lnSpc>
                        <a:spcAft>
                          <a:spcPts val="0"/>
                        </a:spcAft>
                      </a:pPr>
                      <a:r>
                        <a:rPr lang="it-IT" sz="1400" dirty="0">
                          <a:effectLst/>
                        </a:rPr>
                        <a:t>Polonia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66.686</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4,02%</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39723" marR="39723" marT="0" marB="0" anchor="b"/>
                </a:tc>
                <a:tc>
                  <a:txBody>
                    <a:bodyPr/>
                    <a:lstStyle/>
                    <a:p>
                      <a:pPr algn="l">
                        <a:lnSpc>
                          <a:spcPct val="107000"/>
                        </a:lnSpc>
                        <a:spcAft>
                          <a:spcPts val="0"/>
                        </a:spcAft>
                      </a:pPr>
                      <a:r>
                        <a:rPr lang="it-IT" sz="1400" dirty="0">
                          <a:effectLst/>
                        </a:rPr>
                        <a:t>Svizzera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18.101</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4,83%</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l">
                        <a:lnSpc>
                          <a:spcPct val="107000"/>
                        </a:lnSpc>
                        <a:spcAft>
                          <a:spcPts val="0"/>
                        </a:spcAft>
                      </a:pPr>
                      <a:r>
                        <a:rPr lang="it-IT" sz="1400" dirty="0" smtClean="0">
                          <a:effectLst/>
                          <a:latin typeface="Calibri" panose="020F0502020204030204" pitchFamily="34" charset="0"/>
                          <a:ea typeface="Calibri" panose="020F0502020204030204" pitchFamily="34" charset="0"/>
                          <a:cs typeface="Times New Roman" panose="02020603050405020304" pitchFamily="18" charset="0"/>
                        </a:rPr>
                        <a:t>Romania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dirty="0" smtClean="0">
                          <a:effectLst/>
                          <a:latin typeface="Calibri" panose="020F0502020204030204" pitchFamily="34" charset="0"/>
                          <a:ea typeface="Calibri" panose="020F0502020204030204" pitchFamily="34" charset="0"/>
                          <a:cs typeface="Times New Roman" panose="02020603050405020304" pitchFamily="18" charset="0"/>
                        </a:rPr>
                        <a:t>14.623</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fontAlgn="b"/>
                      <a:r>
                        <a:rPr lang="it-IT" sz="1400" b="0" i="0" u="none" strike="noStrike" dirty="0">
                          <a:solidFill>
                            <a:srgbClr val="000000"/>
                          </a:solidFill>
                          <a:effectLst/>
                          <a:latin typeface="Calibri" panose="020F0502020204030204" pitchFamily="34" charset="0"/>
                        </a:rPr>
                        <a:t>4,80</a:t>
                      </a:r>
                    </a:p>
                  </a:txBody>
                  <a:tcPr marL="9525" marR="9525" marT="9525" marB="0" anchor="b"/>
                </a:tc>
              </a:tr>
              <a:tr h="170241">
                <a:tc>
                  <a:txBody>
                    <a:bodyPr/>
                    <a:lstStyle/>
                    <a:p>
                      <a:pPr algn="l">
                        <a:lnSpc>
                          <a:spcPct val="107000"/>
                        </a:lnSpc>
                        <a:spcAft>
                          <a:spcPts val="0"/>
                        </a:spcAft>
                      </a:pPr>
                      <a:r>
                        <a:rPr lang="it-IT" sz="1400" dirty="0">
                          <a:effectLst/>
                        </a:rPr>
                        <a:t>Polonia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46.340</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3,59%</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39723" marR="39723" marT="0" marB="0" anchor="b"/>
                </a:tc>
                <a:tc>
                  <a:txBody>
                    <a:bodyPr/>
                    <a:lstStyle/>
                    <a:p>
                      <a:pPr algn="l">
                        <a:lnSpc>
                          <a:spcPct val="107000"/>
                        </a:lnSpc>
                        <a:spcAft>
                          <a:spcPts val="0"/>
                        </a:spcAft>
                      </a:pPr>
                      <a:r>
                        <a:rPr lang="it-IT" sz="1400" dirty="0">
                          <a:effectLst/>
                        </a:rPr>
                        <a:t>Paesi Bassi</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59.724</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3,60%</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39723" marR="39723" marT="0" marB="0" anchor="b"/>
                </a:tc>
                <a:tc>
                  <a:txBody>
                    <a:bodyPr/>
                    <a:lstStyle/>
                    <a:p>
                      <a:pPr algn="l">
                        <a:lnSpc>
                          <a:spcPct val="107000"/>
                        </a:lnSpc>
                        <a:spcAft>
                          <a:spcPts val="0"/>
                        </a:spcAft>
                      </a:pPr>
                      <a:r>
                        <a:rPr lang="it-IT" sz="1400" dirty="0">
                          <a:effectLst/>
                        </a:rPr>
                        <a:t>Paesi Bassi</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15.626</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4,17%</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l">
                        <a:lnSpc>
                          <a:spcPct val="107000"/>
                        </a:lnSpc>
                        <a:spcAft>
                          <a:spcPts val="0"/>
                        </a:spcAft>
                      </a:pPr>
                      <a:r>
                        <a:rPr lang="it-IT" sz="1400" dirty="0" smtClean="0">
                          <a:effectLst/>
                          <a:latin typeface="Calibri" panose="020F0502020204030204" pitchFamily="34" charset="0"/>
                          <a:ea typeface="Calibri" panose="020F0502020204030204" pitchFamily="34" charset="0"/>
                          <a:cs typeface="Times New Roman" panose="02020603050405020304" pitchFamily="18" charset="0"/>
                        </a:rPr>
                        <a:t>Svizzera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dirty="0" smtClean="0">
                          <a:effectLst/>
                          <a:latin typeface="Calibri" panose="020F0502020204030204" pitchFamily="34" charset="0"/>
                          <a:ea typeface="Calibri" panose="020F0502020204030204" pitchFamily="34" charset="0"/>
                          <a:cs typeface="Times New Roman" panose="02020603050405020304" pitchFamily="18" charset="0"/>
                        </a:rPr>
                        <a:t>14.463</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fontAlgn="b"/>
                      <a:r>
                        <a:rPr lang="it-IT" sz="1400" b="0" i="0" u="none" strike="noStrike" dirty="0">
                          <a:solidFill>
                            <a:srgbClr val="000000"/>
                          </a:solidFill>
                          <a:effectLst/>
                          <a:latin typeface="Calibri" panose="020F0502020204030204" pitchFamily="34" charset="0"/>
                        </a:rPr>
                        <a:t>4,75</a:t>
                      </a:r>
                    </a:p>
                  </a:txBody>
                  <a:tcPr marL="9525" marR="9525" marT="9525" marB="0" anchor="b"/>
                </a:tc>
              </a:tr>
              <a:tr h="170241">
                <a:tc>
                  <a:txBody>
                    <a:bodyPr/>
                    <a:lstStyle/>
                    <a:p>
                      <a:pPr algn="l">
                        <a:lnSpc>
                          <a:spcPct val="107000"/>
                        </a:lnSpc>
                        <a:spcAft>
                          <a:spcPts val="0"/>
                        </a:spcAft>
                      </a:pPr>
                      <a:r>
                        <a:rPr lang="it-IT" sz="1400" dirty="0">
                          <a:effectLst/>
                        </a:rPr>
                        <a:t>Paesi Bassi</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42.423</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3,29%</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39723" marR="39723" marT="0" marB="0" anchor="b"/>
                </a:tc>
                <a:tc>
                  <a:txBody>
                    <a:bodyPr/>
                    <a:lstStyle/>
                    <a:p>
                      <a:pPr algn="l">
                        <a:lnSpc>
                          <a:spcPct val="107000"/>
                        </a:lnSpc>
                        <a:spcAft>
                          <a:spcPts val="0"/>
                        </a:spcAft>
                      </a:pPr>
                      <a:r>
                        <a:rPr lang="it-IT" sz="1400" dirty="0">
                          <a:effectLst/>
                        </a:rPr>
                        <a:t>Cina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53.162</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3,21%</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39723" marR="39723" marT="0" marB="0" anchor="b"/>
                </a:tc>
                <a:tc>
                  <a:txBody>
                    <a:bodyPr/>
                    <a:lstStyle/>
                    <a:p>
                      <a:pPr algn="l">
                        <a:lnSpc>
                          <a:spcPct val="107000"/>
                        </a:lnSpc>
                        <a:spcAft>
                          <a:spcPts val="0"/>
                        </a:spcAft>
                      </a:pPr>
                      <a:r>
                        <a:rPr lang="it-IT" sz="1400" dirty="0">
                          <a:effectLst/>
                        </a:rPr>
                        <a:t>Polonia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13.722</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3,66%</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l">
                        <a:lnSpc>
                          <a:spcPct val="107000"/>
                        </a:lnSpc>
                        <a:spcAft>
                          <a:spcPts val="0"/>
                        </a:spcAft>
                      </a:pPr>
                      <a:r>
                        <a:rPr lang="it-IT" sz="1400" dirty="0" smtClean="0">
                          <a:effectLst/>
                          <a:latin typeface="Calibri" panose="020F0502020204030204" pitchFamily="34" charset="0"/>
                          <a:ea typeface="Calibri" panose="020F0502020204030204" pitchFamily="34" charset="0"/>
                          <a:cs typeface="Times New Roman" panose="02020603050405020304" pitchFamily="18" charset="0"/>
                        </a:rPr>
                        <a:t>Belgio</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dirty="0" smtClean="0">
                          <a:effectLst/>
                          <a:latin typeface="Calibri" panose="020F0502020204030204" pitchFamily="34" charset="0"/>
                          <a:ea typeface="Calibri" panose="020F0502020204030204" pitchFamily="34" charset="0"/>
                          <a:cs typeface="Times New Roman" panose="02020603050405020304" pitchFamily="18" charset="0"/>
                        </a:rPr>
                        <a:t>12.624</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fontAlgn="b"/>
                      <a:r>
                        <a:rPr lang="it-IT" sz="1400" b="0" i="0" u="none" strike="noStrike" dirty="0">
                          <a:solidFill>
                            <a:srgbClr val="000000"/>
                          </a:solidFill>
                          <a:effectLst/>
                          <a:latin typeface="Calibri" panose="020F0502020204030204" pitchFamily="34" charset="0"/>
                        </a:rPr>
                        <a:t>4,15</a:t>
                      </a:r>
                    </a:p>
                  </a:txBody>
                  <a:tcPr marL="9525" marR="9525" marT="9525" marB="0" anchor="b"/>
                </a:tc>
              </a:tr>
              <a:tr h="170241">
                <a:tc>
                  <a:txBody>
                    <a:bodyPr/>
                    <a:lstStyle/>
                    <a:p>
                      <a:pPr algn="l">
                        <a:lnSpc>
                          <a:spcPct val="107000"/>
                        </a:lnSpc>
                        <a:spcAft>
                          <a:spcPts val="0"/>
                        </a:spcAft>
                      </a:pPr>
                      <a:r>
                        <a:rPr lang="it-IT" sz="1400" dirty="0">
                          <a:effectLst/>
                        </a:rPr>
                        <a:t>Russia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42.109</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3,26%</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39723" marR="39723" marT="0" marB="0" anchor="b"/>
                </a:tc>
                <a:tc>
                  <a:txBody>
                    <a:bodyPr/>
                    <a:lstStyle/>
                    <a:p>
                      <a:pPr algn="l">
                        <a:lnSpc>
                          <a:spcPct val="107000"/>
                        </a:lnSpc>
                        <a:spcAft>
                          <a:spcPts val="0"/>
                        </a:spcAft>
                      </a:pPr>
                      <a:r>
                        <a:rPr lang="it-IT" sz="1400" dirty="0">
                          <a:effectLst/>
                        </a:rPr>
                        <a:t>Russia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51.561</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3,11%</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39723" marR="39723" marT="0" marB="0" anchor="b"/>
                </a:tc>
                <a:tc>
                  <a:txBody>
                    <a:bodyPr/>
                    <a:lstStyle/>
                    <a:p>
                      <a:pPr algn="l">
                        <a:lnSpc>
                          <a:spcPct val="107000"/>
                        </a:lnSpc>
                        <a:spcAft>
                          <a:spcPts val="0"/>
                        </a:spcAft>
                      </a:pPr>
                      <a:r>
                        <a:rPr lang="it-IT" sz="1400" dirty="0">
                          <a:effectLst/>
                        </a:rPr>
                        <a:t>Romania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dirty="0">
                          <a:effectLst/>
                        </a:rPr>
                        <a:t>12.806</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3,42%</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l">
                        <a:lnSpc>
                          <a:spcPct val="107000"/>
                        </a:lnSpc>
                        <a:spcAft>
                          <a:spcPts val="0"/>
                        </a:spcAft>
                      </a:pPr>
                      <a:r>
                        <a:rPr lang="it-IT" sz="1400" dirty="0" smtClean="0">
                          <a:effectLst/>
                          <a:latin typeface="Calibri" panose="020F0502020204030204" pitchFamily="34" charset="0"/>
                          <a:ea typeface="Calibri" panose="020F0502020204030204" pitchFamily="34" charset="0"/>
                          <a:cs typeface="Times New Roman" panose="02020603050405020304" pitchFamily="18" charset="0"/>
                        </a:rPr>
                        <a:t>Polonia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dirty="0" smtClean="0">
                          <a:effectLst/>
                          <a:latin typeface="Calibri" panose="020F0502020204030204" pitchFamily="34" charset="0"/>
                          <a:ea typeface="Calibri" panose="020F0502020204030204" pitchFamily="34" charset="0"/>
                          <a:cs typeface="Times New Roman" panose="02020603050405020304" pitchFamily="18" charset="0"/>
                        </a:rPr>
                        <a:t>12.076</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fontAlgn="b"/>
                      <a:r>
                        <a:rPr lang="it-IT" sz="1400" b="0" i="0" u="none" strike="noStrike" dirty="0">
                          <a:solidFill>
                            <a:srgbClr val="000000"/>
                          </a:solidFill>
                          <a:effectLst/>
                          <a:latin typeface="Calibri" panose="020F0502020204030204" pitchFamily="34" charset="0"/>
                        </a:rPr>
                        <a:t>3,97</a:t>
                      </a:r>
                    </a:p>
                  </a:txBody>
                  <a:tcPr marL="9525" marR="9525" marT="9525" marB="0" anchor="b"/>
                </a:tc>
              </a:tr>
              <a:tr h="170241">
                <a:tc>
                  <a:txBody>
                    <a:bodyPr/>
                    <a:lstStyle/>
                    <a:p>
                      <a:pPr algn="l">
                        <a:lnSpc>
                          <a:spcPct val="107000"/>
                        </a:lnSpc>
                        <a:spcAft>
                          <a:spcPts val="0"/>
                        </a:spcAft>
                      </a:pPr>
                      <a:r>
                        <a:rPr lang="it-IT" sz="1400" dirty="0">
                          <a:effectLst/>
                        </a:rPr>
                        <a:t>Svizzera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36.100</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2,80%</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39723" marR="39723" marT="0" marB="0" anchor="b"/>
                </a:tc>
                <a:tc>
                  <a:txBody>
                    <a:bodyPr/>
                    <a:lstStyle/>
                    <a:p>
                      <a:pPr algn="l">
                        <a:lnSpc>
                          <a:spcPct val="107000"/>
                        </a:lnSpc>
                        <a:spcAft>
                          <a:spcPts val="0"/>
                        </a:spcAft>
                      </a:pPr>
                      <a:r>
                        <a:rPr lang="it-IT" sz="1400" dirty="0">
                          <a:effectLst/>
                        </a:rPr>
                        <a:t>Svizzera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47.150</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a:effectLst/>
                        </a:rPr>
                        <a:t>2,84%</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nSpc>
                          <a:spcPct val="107000"/>
                        </a:lnSpc>
                      </a:pPr>
                      <a:endParaRPr lang="it-IT" sz="1400">
                        <a:effectLst/>
                        <a:latin typeface="Calibri" panose="020F0502020204030204" pitchFamily="34" charset="0"/>
                        <a:cs typeface="Times New Roman" panose="02020603050405020304" pitchFamily="18" charset="0"/>
                      </a:endParaRPr>
                    </a:p>
                  </a:txBody>
                  <a:tcPr marL="39723" marR="39723" marT="0" marB="0" anchor="b"/>
                </a:tc>
                <a:tc>
                  <a:txBody>
                    <a:bodyPr/>
                    <a:lstStyle/>
                    <a:p>
                      <a:pPr algn="l">
                        <a:lnSpc>
                          <a:spcPct val="107000"/>
                        </a:lnSpc>
                        <a:spcAft>
                          <a:spcPts val="0"/>
                        </a:spcAft>
                      </a:pPr>
                      <a:r>
                        <a:rPr lang="it-IT" sz="1400" dirty="0">
                          <a:effectLst/>
                        </a:rPr>
                        <a:t>Russia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dirty="0">
                          <a:effectLst/>
                        </a:rPr>
                        <a:t>11.362</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dirty="0">
                          <a:effectLst/>
                        </a:rPr>
                        <a:t>3,03%</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l">
                        <a:lnSpc>
                          <a:spcPct val="107000"/>
                        </a:lnSpc>
                        <a:spcAft>
                          <a:spcPts val="0"/>
                        </a:spcAft>
                      </a:pPr>
                      <a:r>
                        <a:rPr lang="it-IT" sz="1400" dirty="0" smtClean="0">
                          <a:effectLst/>
                          <a:latin typeface="Calibri" panose="020F0502020204030204" pitchFamily="34" charset="0"/>
                          <a:ea typeface="Calibri" panose="020F0502020204030204" pitchFamily="34" charset="0"/>
                          <a:cs typeface="Times New Roman" panose="02020603050405020304" pitchFamily="18" charset="0"/>
                        </a:rPr>
                        <a:t>Austria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a:lnSpc>
                          <a:spcPct val="107000"/>
                        </a:lnSpc>
                        <a:spcAft>
                          <a:spcPts val="0"/>
                        </a:spcAft>
                      </a:pPr>
                      <a:r>
                        <a:rPr lang="it-IT" sz="1400" dirty="0" smtClean="0">
                          <a:effectLst/>
                          <a:latin typeface="Calibri" panose="020F0502020204030204" pitchFamily="34" charset="0"/>
                          <a:ea typeface="Calibri" panose="020F0502020204030204" pitchFamily="34" charset="0"/>
                          <a:cs typeface="Times New Roman" panose="02020603050405020304" pitchFamily="18" charset="0"/>
                        </a:rPr>
                        <a:t>9.178</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723" marR="39723" marT="0" marB="0" anchor="b"/>
                </a:tc>
                <a:tc>
                  <a:txBody>
                    <a:bodyPr/>
                    <a:lstStyle/>
                    <a:p>
                      <a:pPr algn="r" fontAlgn="b"/>
                      <a:r>
                        <a:rPr lang="it-IT" sz="1400" b="0" i="0" u="none" strike="noStrike" dirty="0">
                          <a:solidFill>
                            <a:srgbClr val="000000"/>
                          </a:solidFill>
                          <a:effectLst/>
                          <a:latin typeface="Calibri" panose="020F0502020204030204" pitchFamily="34" charset="0"/>
                        </a:rPr>
                        <a:t>3,01</a:t>
                      </a:r>
                    </a:p>
                  </a:txBody>
                  <a:tcPr marL="9525" marR="9525" marT="9525" marB="0" anchor="b"/>
                </a:tc>
              </a:tr>
            </a:tbl>
          </a:graphicData>
        </a:graphic>
      </p:graphicFrame>
      <p:pic>
        <p:nvPicPr>
          <p:cNvPr id="6" name="Immagine 5"/>
          <p:cNvPicPr>
            <a:picLocks noChangeAspect="1"/>
          </p:cNvPicPr>
          <p:nvPr/>
        </p:nvPicPr>
        <p:blipFill>
          <a:blip r:embed="rId2"/>
          <a:stretch>
            <a:fillRect/>
          </a:stretch>
        </p:blipFill>
        <p:spPr>
          <a:xfrm>
            <a:off x="0" y="3978000"/>
            <a:ext cx="12392167" cy="2880000"/>
          </a:xfrm>
          <a:prstGeom prst="rect">
            <a:avLst/>
          </a:prstGeom>
        </p:spPr>
      </p:pic>
      <p:sp>
        <p:nvSpPr>
          <p:cNvPr id="14" name="Rettangolo 13"/>
          <p:cNvSpPr/>
          <p:nvPr/>
        </p:nvSpPr>
        <p:spPr>
          <a:xfrm>
            <a:off x="2414953" y="835640"/>
            <a:ext cx="6841588" cy="388696"/>
          </a:xfrm>
          <a:prstGeom prst="rect">
            <a:avLst/>
          </a:prstGeom>
        </p:spPr>
        <p:txBody>
          <a:bodyPr wrap="square">
            <a:spAutoFit/>
          </a:bodyPr>
          <a:lstStyle/>
          <a:p>
            <a:pPr algn="ctr">
              <a:lnSpc>
                <a:spcPct val="107000"/>
              </a:lnSpc>
              <a:spcAft>
                <a:spcPts val="300"/>
              </a:spcAft>
            </a:pPr>
            <a:r>
              <a:rPr lang="it-IT" dirty="0">
                <a:latin typeface="Calibri" panose="020F0502020204030204" pitchFamily="34" charset="0"/>
                <a:ea typeface="Calibri" panose="020F0502020204030204" pitchFamily="34" charset="0"/>
                <a:cs typeface="Calibri" panose="020F0502020204030204" pitchFamily="34" charset="0"/>
              </a:rPr>
              <a:t>I principali 10 mercati turistici </a:t>
            </a:r>
            <a:r>
              <a:rPr lang="it-IT" dirty="0" smtClean="0">
                <a:latin typeface="Calibri" panose="020F0502020204030204" pitchFamily="34" charset="0"/>
                <a:ea typeface="Calibri" panose="020F0502020204030204" pitchFamily="34" charset="0"/>
                <a:cs typeface="Calibri" panose="020F0502020204030204" pitchFamily="34" charset="0"/>
              </a:rPr>
              <a:t>esteri– </a:t>
            </a:r>
            <a:r>
              <a:rPr lang="it-IT" dirty="0">
                <a:latin typeface="Calibri" panose="020F0502020204030204" pitchFamily="34" charset="0"/>
                <a:ea typeface="Calibri" panose="020F0502020204030204" pitchFamily="34" charset="0"/>
                <a:cs typeface="Calibri" panose="020F0502020204030204" pitchFamily="34" charset="0"/>
              </a:rPr>
              <a:t>Anno 2016 – 2019 – 2020</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6"/>
          <p:cNvSpPr txBox="1"/>
          <p:nvPr/>
        </p:nvSpPr>
        <p:spPr>
          <a:xfrm>
            <a:off x="1961832" y="327024"/>
            <a:ext cx="8268336"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sz="2800">
                <a:solidFill>
                  <a:srgbClr val="FFFFFF"/>
                </a:solidFill>
                <a:latin typeface="Century Gothic"/>
                <a:ea typeface="Century Gothic"/>
                <a:cs typeface="Century Gothic"/>
                <a:sym typeface="Century Gothic"/>
              </a:defRPr>
            </a:lvl1pPr>
          </a:lstStyle>
          <a:p>
            <a:r>
              <a:rPr dirty="0"/>
              <a:t>BOLOGNA: </a:t>
            </a:r>
            <a:r>
              <a:rPr lang="it-IT" dirty="0" smtClean="0"/>
              <a:t>scenari nuovi per il turismo</a:t>
            </a:r>
            <a:endParaRPr dirty="0"/>
          </a:p>
        </p:txBody>
      </p:sp>
    </p:spTree>
    <p:extLst>
      <p:ext uri="{BB962C8B-B14F-4D97-AF65-F5344CB8AC3E}">
        <p14:creationId xmlns:p14="http://schemas.microsoft.com/office/powerpoint/2010/main" val="3291349503"/>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lide Number Placeholder 14"/>
          <p:cNvSpPr txBox="1">
            <a:spLocks noGrp="1"/>
          </p:cNvSpPr>
          <p:nvPr>
            <p:ph type="sldNum" sz="quarter" idx="4294967295"/>
          </p:nvPr>
        </p:nvSpPr>
        <p:spPr>
          <a:xfrm>
            <a:off x="11080191" y="6404292"/>
            <a:ext cx="273610"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sp>
        <p:nvSpPr>
          <p:cNvPr id="315" name="Rectangle 1"/>
          <p:cNvSpPr/>
          <p:nvPr/>
        </p:nvSpPr>
        <p:spPr>
          <a:xfrm>
            <a:off x="0" y="266700"/>
            <a:ext cx="12192000" cy="552450"/>
          </a:xfrm>
          <a:prstGeom prst="rect">
            <a:avLst/>
          </a:prstGeom>
          <a:solidFill>
            <a:srgbClr val="3F3F3F"/>
          </a:solidFill>
          <a:ln w="12700">
            <a:miter lim="400000"/>
          </a:ln>
        </p:spPr>
        <p:txBody>
          <a:bodyPr lIns="45719" rIns="45719" anchor="ctr"/>
          <a:lstStyle/>
          <a:p>
            <a:pPr algn="ctr">
              <a:defRPr>
                <a:solidFill>
                  <a:srgbClr val="FFFFFF"/>
                </a:solidFill>
              </a:defRPr>
            </a:pPr>
            <a:endParaRPr/>
          </a:p>
        </p:txBody>
      </p:sp>
      <p:grpSp>
        <p:nvGrpSpPr>
          <p:cNvPr id="319" name="Group 7"/>
          <p:cNvGrpSpPr/>
          <p:nvPr/>
        </p:nvGrpSpPr>
        <p:grpSpPr>
          <a:xfrm>
            <a:off x="271463" y="171449"/>
            <a:ext cx="790576" cy="742951"/>
            <a:chOff x="0" y="0"/>
            <a:chExt cx="790575" cy="742950"/>
          </a:xfrm>
        </p:grpSpPr>
        <p:sp>
          <p:nvSpPr>
            <p:cNvPr id="316" name="Rectangle 2"/>
            <p:cNvSpPr/>
            <p:nvPr/>
          </p:nvSpPr>
          <p:spPr>
            <a:xfrm>
              <a:off x="-1" y="0"/>
              <a:ext cx="742951" cy="742950"/>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7" name="Right Triangle 4"/>
            <p:cNvSpPr/>
            <p:nvPr/>
          </p:nvSpPr>
          <p:spPr>
            <a:xfrm>
              <a:off x="742950" y="-1"/>
              <a:ext cx="47625"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8" name="Right Triangle 5"/>
            <p:cNvSpPr/>
            <p:nvPr/>
          </p:nvSpPr>
          <p:spPr>
            <a:xfrm rot="10800000" flipH="1">
              <a:off x="742950" y="647700"/>
              <a:ext cx="47625" cy="952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aphicFrame>
        <p:nvGraphicFramePr>
          <p:cNvPr id="10" name="Grafico 9"/>
          <p:cNvGraphicFramePr>
            <a:graphicFrameLocks noChangeAspect="1"/>
          </p:cNvGraphicFramePr>
          <p:nvPr>
            <p:extLst>
              <p:ext uri="{D42A27DB-BD31-4B8C-83A1-F6EECF244321}">
                <p14:modId xmlns:p14="http://schemas.microsoft.com/office/powerpoint/2010/main" val="3414686576"/>
              </p:ext>
            </p:extLst>
          </p:nvPr>
        </p:nvGraphicFramePr>
        <p:xfrm>
          <a:off x="194597" y="4032581"/>
          <a:ext cx="5615872" cy="2556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Grafico 10"/>
          <p:cNvGraphicFramePr>
            <a:graphicFrameLocks noChangeAspect="1"/>
          </p:cNvGraphicFramePr>
          <p:nvPr>
            <p:extLst>
              <p:ext uri="{D42A27DB-BD31-4B8C-83A1-F6EECF244321}">
                <p14:modId xmlns:p14="http://schemas.microsoft.com/office/powerpoint/2010/main" val="1914680687"/>
              </p:ext>
            </p:extLst>
          </p:nvPr>
        </p:nvGraphicFramePr>
        <p:xfrm>
          <a:off x="6440655" y="4146488"/>
          <a:ext cx="5346658" cy="2556000"/>
        </p:xfrm>
        <a:graphic>
          <a:graphicData uri="http://schemas.openxmlformats.org/drawingml/2006/chart">
            <c:chart xmlns:c="http://schemas.openxmlformats.org/drawingml/2006/chart" xmlns:r="http://schemas.openxmlformats.org/officeDocument/2006/relationships" r:id="rId3"/>
          </a:graphicData>
        </a:graphic>
      </p:graphicFrame>
      <p:sp>
        <p:nvSpPr>
          <p:cNvPr id="2" name="Rettangolo 1"/>
          <p:cNvSpPr/>
          <p:nvPr/>
        </p:nvSpPr>
        <p:spPr>
          <a:xfrm>
            <a:off x="896326" y="3672220"/>
            <a:ext cx="3684022" cy="369332"/>
          </a:xfrm>
          <a:prstGeom prst="rect">
            <a:avLst/>
          </a:prstGeom>
        </p:spPr>
        <p:txBody>
          <a:bodyPr wrap="none">
            <a:spAutoFit/>
          </a:bodyPr>
          <a:lstStyle/>
          <a:p>
            <a:r>
              <a:rPr lang="it-IT" b="1" i="1" dirty="0"/>
              <a:t>Andamento mensile dei flussi Italiani</a:t>
            </a:r>
          </a:p>
        </p:txBody>
      </p:sp>
      <p:sp>
        <p:nvSpPr>
          <p:cNvPr id="3" name="Rettangolo 2"/>
          <p:cNvSpPr/>
          <p:nvPr/>
        </p:nvSpPr>
        <p:spPr>
          <a:xfrm>
            <a:off x="7089470" y="3782662"/>
            <a:ext cx="3785011" cy="388696"/>
          </a:xfrm>
          <a:prstGeom prst="rect">
            <a:avLst/>
          </a:prstGeom>
        </p:spPr>
        <p:txBody>
          <a:bodyPr wrap="none">
            <a:spAutoFit/>
          </a:bodyPr>
          <a:lstStyle/>
          <a:p>
            <a:pPr algn="ctr">
              <a:lnSpc>
                <a:spcPct val="107000"/>
              </a:lnSpc>
              <a:spcBef>
                <a:spcPts val="300"/>
              </a:spcBef>
              <a:spcAft>
                <a:spcPts val="300"/>
              </a:spcAft>
            </a:pPr>
            <a:r>
              <a:rPr lang="it-IT" dirty="0">
                <a:latin typeface="Calibri" panose="020F0502020204030204" pitchFamily="34" charset="0"/>
                <a:ea typeface="Calibri" panose="020F0502020204030204" pitchFamily="34" charset="0"/>
                <a:cs typeface="Calibri" panose="020F0502020204030204" pitchFamily="34" charset="0"/>
              </a:rPr>
              <a:t>Andamento mensile dei flussi stranieri</a:t>
            </a:r>
            <a:endParaRPr lang="it-IT"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6"/>
          <p:cNvSpPr txBox="1"/>
          <p:nvPr/>
        </p:nvSpPr>
        <p:spPr>
          <a:xfrm>
            <a:off x="1961832" y="327024"/>
            <a:ext cx="8268336"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sz="2800">
                <a:solidFill>
                  <a:srgbClr val="FFFFFF"/>
                </a:solidFill>
                <a:latin typeface="Century Gothic"/>
                <a:ea typeface="Century Gothic"/>
                <a:cs typeface="Century Gothic"/>
                <a:sym typeface="Century Gothic"/>
              </a:defRPr>
            </a:lvl1pPr>
          </a:lstStyle>
          <a:p>
            <a:r>
              <a:rPr dirty="0"/>
              <a:t>BOLOGNA: </a:t>
            </a:r>
            <a:r>
              <a:rPr lang="it-IT" dirty="0" smtClean="0"/>
              <a:t>scenari nuovi per il turismo</a:t>
            </a:r>
            <a:endParaRPr dirty="0"/>
          </a:p>
        </p:txBody>
      </p:sp>
      <p:graphicFrame>
        <p:nvGraphicFramePr>
          <p:cNvPr id="15" name="Grafico 14"/>
          <p:cNvGraphicFramePr>
            <a:graphicFrameLocks noChangeAspect="1"/>
          </p:cNvGraphicFramePr>
          <p:nvPr>
            <p:extLst>
              <p:ext uri="{D42A27DB-BD31-4B8C-83A1-F6EECF244321}">
                <p14:modId xmlns:p14="http://schemas.microsoft.com/office/powerpoint/2010/main" val="456057894"/>
              </p:ext>
            </p:extLst>
          </p:nvPr>
        </p:nvGraphicFramePr>
        <p:xfrm>
          <a:off x="3436683" y="1072238"/>
          <a:ext cx="5301465" cy="2520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27006532"/>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lide Number Placeholder 14"/>
          <p:cNvSpPr txBox="1">
            <a:spLocks noGrp="1"/>
          </p:cNvSpPr>
          <p:nvPr>
            <p:ph type="sldNum" sz="quarter" idx="4294967295"/>
          </p:nvPr>
        </p:nvSpPr>
        <p:spPr>
          <a:xfrm>
            <a:off x="11080191" y="6404292"/>
            <a:ext cx="273610"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sp>
        <p:nvSpPr>
          <p:cNvPr id="315" name="Rectangle 1"/>
          <p:cNvSpPr/>
          <p:nvPr/>
        </p:nvSpPr>
        <p:spPr>
          <a:xfrm>
            <a:off x="0" y="266700"/>
            <a:ext cx="12192000" cy="552450"/>
          </a:xfrm>
          <a:prstGeom prst="rect">
            <a:avLst/>
          </a:prstGeom>
          <a:solidFill>
            <a:srgbClr val="3F3F3F"/>
          </a:solidFill>
          <a:ln w="12700">
            <a:miter lim="400000"/>
          </a:ln>
        </p:spPr>
        <p:txBody>
          <a:bodyPr lIns="45719" rIns="45719" anchor="ctr"/>
          <a:lstStyle/>
          <a:p>
            <a:pPr algn="ctr">
              <a:defRPr>
                <a:solidFill>
                  <a:srgbClr val="FFFFFF"/>
                </a:solidFill>
              </a:defRPr>
            </a:pPr>
            <a:endParaRPr/>
          </a:p>
        </p:txBody>
      </p:sp>
      <p:grpSp>
        <p:nvGrpSpPr>
          <p:cNvPr id="319" name="Group 7"/>
          <p:cNvGrpSpPr/>
          <p:nvPr/>
        </p:nvGrpSpPr>
        <p:grpSpPr>
          <a:xfrm>
            <a:off x="271463" y="171449"/>
            <a:ext cx="790576" cy="742951"/>
            <a:chOff x="0" y="0"/>
            <a:chExt cx="790575" cy="742950"/>
          </a:xfrm>
        </p:grpSpPr>
        <p:sp>
          <p:nvSpPr>
            <p:cNvPr id="316" name="Rectangle 2"/>
            <p:cNvSpPr/>
            <p:nvPr/>
          </p:nvSpPr>
          <p:spPr>
            <a:xfrm>
              <a:off x="-1" y="0"/>
              <a:ext cx="742951" cy="742950"/>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7" name="Right Triangle 4"/>
            <p:cNvSpPr/>
            <p:nvPr/>
          </p:nvSpPr>
          <p:spPr>
            <a:xfrm>
              <a:off x="742950" y="-1"/>
              <a:ext cx="47625"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8" name="Right Triangle 5"/>
            <p:cNvSpPr/>
            <p:nvPr/>
          </p:nvSpPr>
          <p:spPr>
            <a:xfrm rot="10800000" flipH="1">
              <a:off x="742950" y="647700"/>
              <a:ext cx="47625" cy="952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9" name="Rectangle 3"/>
          <p:cNvSpPr/>
          <p:nvPr/>
        </p:nvSpPr>
        <p:spPr>
          <a:xfrm>
            <a:off x="0" y="1684842"/>
            <a:ext cx="12192000" cy="3887031"/>
          </a:xfrm>
          <a:prstGeom prst="rect">
            <a:avLst/>
          </a:prstGeom>
          <a:solidFill>
            <a:srgbClr val="808080"/>
          </a:solidFill>
          <a:ln w="12700">
            <a:miter lim="400000"/>
          </a:ln>
        </p:spPr>
        <p:txBody>
          <a:bodyPr lIns="45719" rIns="45719" anchor="ctr"/>
          <a:lstStyle/>
          <a:p>
            <a:pPr algn="ctr">
              <a:defRPr>
                <a:solidFill>
                  <a:srgbClr val="FFFFFF"/>
                </a:solidFill>
              </a:defRPr>
            </a:pPr>
            <a:endParaRPr/>
          </a:p>
        </p:txBody>
      </p:sp>
      <p:sp>
        <p:nvSpPr>
          <p:cNvPr id="10" name="TextBox 7"/>
          <p:cNvSpPr txBox="1"/>
          <p:nvPr/>
        </p:nvSpPr>
        <p:spPr>
          <a:xfrm>
            <a:off x="1583140" y="2980657"/>
            <a:ext cx="9198591" cy="1292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gn="ctr">
              <a:defRPr sz="2800">
                <a:solidFill>
                  <a:srgbClr val="FFFFFF"/>
                </a:solidFill>
              </a:defRPr>
            </a:pPr>
            <a:r>
              <a:rPr lang="it-IT" b="1" i="1" dirty="0" smtClean="0"/>
              <a:t>Focus sulle Locazioni turistiche nel comune di Bologna</a:t>
            </a:r>
          </a:p>
          <a:p>
            <a:pPr algn="ctr">
              <a:defRPr sz="2800">
                <a:solidFill>
                  <a:srgbClr val="FFFFFF"/>
                </a:solidFill>
              </a:defRPr>
            </a:pPr>
            <a:endParaRPr lang="it-IT" b="1" i="1" dirty="0" smtClean="0"/>
          </a:p>
          <a:p>
            <a:pPr algn="ctr">
              <a:defRPr sz="2800">
                <a:solidFill>
                  <a:srgbClr val="FFFFFF"/>
                </a:solidFill>
              </a:defRPr>
            </a:pPr>
            <a:r>
              <a:rPr lang="it-IT" b="1" i="1" dirty="0" smtClean="0"/>
              <a:t>Dati AIRDNA</a:t>
            </a:r>
            <a:endParaRPr b="1" i="1" dirty="0"/>
          </a:p>
        </p:txBody>
      </p:sp>
      <p:sp>
        <p:nvSpPr>
          <p:cNvPr id="11" name="TextBox 6"/>
          <p:cNvSpPr txBox="1"/>
          <p:nvPr/>
        </p:nvSpPr>
        <p:spPr>
          <a:xfrm>
            <a:off x="1961832" y="327024"/>
            <a:ext cx="8268336"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sz="2800">
                <a:solidFill>
                  <a:srgbClr val="FFFFFF"/>
                </a:solidFill>
                <a:latin typeface="Century Gothic"/>
                <a:ea typeface="Century Gothic"/>
                <a:cs typeface="Century Gothic"/>
                <a:sym typeface="Century Gothic"/>
              </a:defRPr>
            </a:lvl1pPr>
          </a:lstStyle>
          <a:p>
            <a:r>
              <a:rPr dirty="0"/>
              <a:t>BOLOGNA: </a:t>
            </a:r>
            <a:r>
              <a:rPr lang="it-IT" dirty="0" smtClean="0"/>
              <a:t>scenari nuovi per il turismo</a:t>
            </a:r>
            <a:endParaRPr dirty="0"/>
          </a:p>
        </p:txBody>
      </p:sp>
    </p:spTree>
    <p:extLst>
      <p:ext uri="{BB962C8B-B14F-4D97-AF65-F5344CB8AC3E}">
        <p14:creationId xmlns:p14="http://schemas.microsoft.com/office/powerpoint/2010/main" val="4241183877"/>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lide Number Placeholder 14"/>
          <p:cNvSpPr txBox="1">
            <a:spLocks noGrp="1"/>
          </p:cNvSpPr>
          <p:nvPr>
            <p:ph type="sldNum" sz="quarter" idx="4294967295"/>
          </p:nvPr>
        </p:nvSpPr>
        <p:spPr>
          <a:xfrm>
            <a:off x="11080191" y="6404292"/>
            <a:ext cx="273610"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sp>
        <p:nvSpPr>
          <p:cNvPr id="315" name="Rectangle 1"/>
          <p:cNvSpPr/>
          <p:nvPr/>
        </p:nvSpPr>
        <p:spPr>
          <a:xfrm>
            <a:off x="0" y="266700"/>
            <a:ext cx="12192000" cy="552450"/>
          </a:xfrm>
          <a:prstGeom prst="rect">
            <a:avLst/>
          </a:prstGeom>
          <a:solidFill>
            <a:srgbClr val="3F3F3F"/>
          </a:solidFill>
          <a:ln w="12700">
            <a:miter lim="400000"/>
          </a:ln>
        </p:spPr>
        <p:txBody>
          <a:bodyPr lIns="45719" rIns="45719" anchor="ctr"/>
          <a:lstStyle/>
          <a:p>
            <a:pPr algn="ctr">
              <a:defRPr>
                <a:solidFill>
                  <a:srgbClr val="FFFFFF"/>
                </a:solidFill>
              </a:defRPr>
            </a:pPr>
            <a:endParaRPr/>
          </a:p>
        </p:txBody>
      </p:sp>
      <p:grpSp>
        <p:nvGrpSpPr>
          <p:cNvPr id="319" name="Group 7"/>
          <p:cNvGrpSpPr/>
          <p:nvPr/>
        </p:nvGrpSpPr>
        <p:grpSpPr>
          <a:xfrm>
            <a:off x="271463" y="171449"/>
            <a:ext cx="790576" cy="742951"/>
            <a:chOff x="0" y="0"/>
            <a:chExt cx="790575" cy="742950"/>
          </a:xfrm>
        </p:grpSpPr>
        <p:sp>
          <p:nvSpPr>
            <p:cNvPr id="316" name="Rectangle 2"/>
            <p:cNvSpPr/>
            <p:nvPr/>
          </p:nvSpPr>
          <p:spPr>
            <a:xfrm>
              <a:off x="-1" y="0"/>
              <a:ext cx="742951" cy="742950"/>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7" name="Right Triangle 4"/>
            <p:cNvSpPr/>
            <p:nvPr/>
          </p:nvSpPr>
          <p:spPr>
            <a:xfrm>
              <a:off x="742950" y="-1"/>
              <a:ext cx="47625"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8" name="Right Triangle 5"/>
            <p:cNvSpPr/>
            <p:nvPr/>
          </p:nvSpPr>
          <p:spPr>
            <a:xfrm rot="10800000" flipH="1">
              <a:off x="742950" y="647700"/>
              <a:ext cx="47625" cy="952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pic>
        <p:nvPicPr>
          <p:cNvPr id="9" name="Immagine 8"/>
          <p:cNvPicPr/>
          <p:nvPr/>
        </p:nvPicPr>
        <p:blipFill>
          <a:blip r:embed="rId2"/>
          <a:stretch>
            <a:fillRect/>
          </a:stretch>
        </p:blipFill>
        <p:spPr>
          <a:xfrm>
            <a:off x="531552" y="1261992"/>
            <a:ext cx="3486150" cy="2914650"/>
          </a:xfrm>
          <a:prstGeom prst="rect">
            <a:avLst/>
          </a:prstGeom>
        </p:spPr>
      </p:pic>
      <p:pic>
        <p:nvPicPr>
          <p:cNvPr id="10" name="Immagine 9"/>
          <p:cNvPicPr/>
          <p:nvPr/>
        </p:nvPicPr>
        <p:blipFill>
          <a:blip r:embed="rId3"/>
          <a:stretch>
            <a:fillRect/>
          </a:stretch>
        </p:blipFill>
        <p:spPr>
          <a:xfrm>
            <a:off x="5260520" y="1582273"/>
            <a:ext cx="6120130" cy="4539615"/>
          </a:xfrm>
          <a:prstGeom prst="rect">
            <a:avLst/>
          </a:prstGeom>
        </p:spPr>
      </p:pic>
      <p:pic>
        <p:nvPicPr>
          <p:cNvPr id="11" name="Immagine 10"/>
          <p:cNvPicPr/>
          <p:nvPr/>
        </p:nvPicPr>
        <p:blipFill>
          <a:blip r:embed="rId4"/>
          <a:stretch>
            <a:fillRect/>
          </a:stretch>
        </p:blipFill>
        <p:spPr>
          <a:xfrm>
            <a:off x="650259" y="4411567"/>
            <a:ext cx="3467100" cy="2238375"/>
          </a:xfrm>
          <a:prstGeom prst="rect">
            <a:avLst/>
          </a:prstGeom>
        </p:spPr>
      </p:pic>
      <p:sp>
        <p:nvSpPr>
          <p:cNvPr id="12" name="TextBox 6"/>
          <p:cNvSpPr txBox="1"/>
          <p:nvPr/>
        </p:nvSpPr>
        <p:spPr>
          <a:xfrm>
            <a:off x="1961832" y="327024"/>
            <a:ext cx="8268336"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sz="2800">
                <a:solidFill>
                  <a:srgbClr val="FFFFFF"/>
                </a:solidFill>
                <a:latin typeface="Century Gothic"/>
                <a:ea typeface="Century Gothic"/>
                <a:cs typeface="Century Gothic"/>
                <a:sym typeface="Century Gothic"/>
              </a:defRPr>
            </a:lvl1pPr>
          </a:lstStyle>
          <a:p>
            <a:r>
              <a:rPr dirty="0"/>
              <a:t>BOLOGNA: </a:t>
            </a:r>
            <a:r>
              <a:rPr lang="it-IT" dirty="0" smtClean="0"/>
              <a:t>scenari nuovi per il turismo</a:t>
            </a:r>
            <a:endParaRPr dirty="0"/>
          </a:p>
        </p:txBody>
      </p:sp>
    </p:spTree>
    <p:extLst>
      <p:ext uri="{BB962C8B-B14F-4D97-AF65-F5344CB8AC3E}">
        <p14:creationId xmlns:p14="http://schemas.microsoft.com/office/powerpoint/2010/main" val="1225419267"/>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lide Number Placeholder 14"/>
          <p:cNvSpPr txBox="1">
            <a:spLocks noGrp="1"/>
          </p:cNvSpPr>
          <p:nvPr>
            <p:ph type="sldNum" sz="quarter" idx="4294967295"/>
          </p:nvPr>
        </p:nvSpPr>
        <p:spPr>
          <a:xfrm>
            <a:off x="11080191" y="6404292"/>
            <a:ext cx="273610"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
        <p:nvSpPr>
          <p:cNvPr id="315" name="Rectangle 1"/>
          <p:cNvSpPr/>
          <p:nvPr/>
        </p:nvSpPr>
        <p:spPr>
          <a:xfrm>
            <a:off x="0" y="266700"/>
            <a:ext cx="12192000" cy="552450"/>
          </a:xfrm>
          <a:prstGeom prst="rect">
            <a:avLst/>
          </a:prstGeom>
          <a:solidFill>
            <a:srgbClr val="3F3F3F"/>
          </a:solidFill>
          <a:ln w="12700">
            <a:miter lim="400000"/>
          </a:ln>
        </p:spPr>
        <p:txBody>
          <a:bodyPr lIns="45719" rIns="45719" anchor="ctr"/>
          <a:lstStyle/>
          <a:p>
            <a:pPr algn="ctr">
              <a:defRPr>
                <a:solidFill>
                  <a:srgbClr val="FFFFFF"/>
                </a:solidFill>
              </a:defRPr>
            </a:pPr>
            <a:endParaRPr/>
          </a:p>
        </p:txBody>
      </p:sp>
      <p:grpSp>
        <p:nvGrpSpPr>
          <p:cNvPr id="319" name="Group 7"/>
          <p:cNvGrpSpPr/>
          <p:nvPr/>
        </p:nvGrpSpPr>
        <p:grpSpPr>
          <a:xfrm>
            <a:off x="271463" y="171449"/>
            <a:ext cx="790576" cy="742951"/>
            <a:chOff x="0" y="0"/>
            <a:chExt cx="790575" cy="742950"/>
          </a:xfrm>
        </p:grpSpPr>
        <p:sp>
          <p:nvSpPr>
            <p:cNvPr id="316" name="Rectangle 2"/>
            <p:cNvSpPr/>
            <p:nvPr/>
          </p:nvSpPr>
          <p:spPr>
            <a:xfrm>
              <a:off x="-1" y="0"/>
              <a:ext cx="742951" cy="742950"/>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7" name="Right Triangle 4"/>
            <p:cNvSpPr/>
            <p:nvPr/>
          </p:nvSpPr>
          <p:spPr>
            <a:xfrm>
              <a:off x="742950" y="-1"/>
              <a:ext cx="47625"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8" name="Right Triangle 5"/>
            <p:cNvSpPr/>
            <p:nvPr/>
          </p:nvSpPr>
          <p:spPr>
            <a:xfrm rot="10800000" flipH="1">
              <a:off x="742950" y="647700"/>
              <a:ext cx="47625" cy="952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9" name="Rectangle 3"/>
          <p:cNvSpPr/>
          <p:nvPr/>
        </p:nvSpPr>
        <p:spPr>
          <a:xfrm>
            <a:off x="0" y="1684842"/>
            <a:ext cx="12192000" cy="3887031"/>
          </a:xfrm>
          <a:prstGeom prst="rect">
            <a:avLst/>
          </a:prstGeom>
          <a:solidFill>
            <a:srgbClr val="808080"/>
          </a:solidFill>
          <a:ln w="12700">
            <a:miter lim="400000"/>
          </a:ln>
        </p:spPr>
        <p:txBody>
          <a:bodyPr lIns="45719" rIns="45719" anchor="ctr"/>
          <a:lstStyle/>
          <a:p>
            <a:pPr algn="ctr">
              <a:defRPr>
                <a:solidFill>
                  <a:srgbClr val="FFFFFF"/>
                </a:solidFill>
              </a:defRPr>
            </a:pPr>
            <a:endParaRPr/>
          </a:p>
        </p:txBody>
      </p:sp>
      <p:sp>
        <p:nvSpPr>
          <p:cNvPr id="10" name="TextBox 7"/>
          <p:cNvSpPr txBox="1"/>
          <p:nvPr/>
        </p:nvSpPr>
        <p:spPr>
          <a:xfrm>
            <a:off x="1528549" y="2543928"/>
            <a:ext cx="8898340" cy="1938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gn="ctr">
              <a:lnSpc>
                <a:spcPct val="150000"/>
              </a:lnSpc>
              <a:defRPr sz="2800">
                <a:solidFill>
                  <a:srgbClr val="FFFFFF"/>
                </a:solidFill>
              </a:defRPr>
            </a:pPr>
            <a:endParaRPr lang="it-IT" b="1" i="1" dirty="0" smtClean="0"/>
          </a:p>
          <a:p>
            <a:pPr algn="ctr">
              <a:lnSpc>
                <a:spcPct val="150000"/>
              </a:lnSpc>
              <a:defRPr sz="2800">
                <a:solidFill>
                  <a:srgbClr val="FFFFFF"/>
                </a:solidFill>
              </a:defRPr>
            </a:pPr>
            <a:r>
              <a:rPr lang="it-IT" b="1" i="1" dirty="0" smtClean="0"/>
              <a:t>Focus sistema aeroportuale</a:t>
            </a:r>
          </a:p>
          <a:p>
            <a:pPr algn="ctr">
              <a:lnSpc>
                <a:spcPct val="150000"/>
              </a:lnSpc>
              <a:defRPr sz="2800">
                <a:solidFill>
                  <a:srgbClr val="FFFFFF"/>
                </a:solidFill>
              </a:defRPr>
            </a:pPr>
            <a:endParaRPr b="1" i="1" dirty="0"/>
          </a:p>
        </p:txBody>
      </p:sp>
      <p:sp>
        <p:nvSpPr>
          <p:cNvPr id="11" name="TextBox 6"/>
          <p:cNvSpPr txBox="1"/>
          <p:nvPr/>
        </p:nvSpPr>
        <p:spPr>
          <a:xfrm>
            <a:off x="1961832" y="327024"/>
            <a:ext cx="8268336"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sz="2800">
                <a:solidFill>
                  <a:srgbClr val="FFFFFF"/>
                </a:solidFill>
                <a:latin typeface="Century Gothic"/>
                <a:ea typeface="Century Gothic"/>
                <a:cs typeface="Century Gothic"/>
                <a:sym typeface="Century Gothic"/>
              </a:defRPr>
            </a:lvl1pPr>
          </a:lstStyle>
          <a:p>
            <a:r>
              <a:rPr dirty="0"/>
              <a:t>BOLOGNA: </a:t>
            </a:r>
            <a:r>
              <a:rPr lang="it-IT" dirty="0" smtClean="0"/>
              <a:t>scenari nuovi per il turismo</a:t>
            </a:r>
            <a:endParaRPr dirty="0"/>
          </a:p>
        </p:txBody>
      </p:sp>
    </p:spTree>
    <p:extLst>
      <p:ext uri="{BB962C8B-B14F-4D97-AF65-F5344CB8AC3E}">
        <p14:creationId xmlns:p14="http://schemas.microsoft.com/office/powerpoint/2010/main" val="4105603136"/>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802297" y="92767"/>
            <a:ext cx="2822713" cy="523220"/>
          </a:xfrm>
          <a:prstGeom prst="rect">
            <a:avLst/>
          </a:prstGeom>
          <a:noFill/>
        </p:spPr>
        <p:txBody>
          <a:bodyPr wrap="square" rtlCol="0">
            <a:spAutoFit/>
          </a:bodyPr>
          <a:lstStyle/>
          <a:p>
            <a:pPr eaLnBrk="0" fontAlgn="base">
              <a:spcBef>
                <a:spcPct val="0"/>
              </a:spcBef>
              <a:spcAft>
                <a:spcPct val="0"/>
              </a:spcAft>
            </a:pPr>
            <a:r>
              <a:rPr lang="it-IT" sz="2800" b="1" kern="1200" cap="small" dirty="0">
                <a:solidFill>
                  <a:srgbClr val="FFFFFF"/>
                </a:solidFill>
                <a:latin typeface="Calibri" panose="020F0502020204030204" pitchFamily="34" charset="0"/>
                <a:ea typeface="+mn-ea"/>
                <a:cs typeface="Calibri" panose="020F0502020204030204" pitchFamily="34" charset="0"/>
              </a:rPr>
              <a:t>I Passeggeri</a:t>
            </a:r>
          </a:p>
        </p:txBody>
      </p:sp>
      <p:sp>
        <p:nvSpPr>
          <p:cNvPr id="6" name="Ovale 5"/>
          <p:cNvSpPr/>
          <p:nvPr/>
        </p:nvSpPr>
        <p:spPr>
          <a:xfrm>
            <a:off x="2067339" y="662641"/>
            <a:ext cx="2196000" cy="1800000"/>
          </a:xfrm>
          <a:prstGeom prst="ellipse">
            <a:avLst/>
          </a:prstGeom>
          <a:solidFill>
            <a:schemeClr val="accent6">
              <a:lumMod val="75000"/>
            </a:scheme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a:spcBef>
                <a:spcPct val="0"/>
              </a:spcBef>
              <a:spcAft>
                <a:spcPct val="0"/>
              </a:spcAft>
            </a:pPr>
            <a:r>
              <a:rPr lang="it-IT" sz="2000" kern="1200" dirty="0">
                <a:solidFill>
                  <a:srgbClr val="FFFFFF"/>
                </a:solidFill>
                <a:latin typeface="Calibri" panose="020F0502020204030204" pitchFamily="34" charset="0"/>
                <a:cs typeface="Calibri" panose="020F0502020204030204" pitchFamily="34" charset="0"/>
              </a:rPr>
              <a:t>64,4 milioni su voli nazionali</a:t>
            </a:r>
          </a:p>
          <a:p>
            <a:pPr algn="ctr" eaLnBrk="0" fontAlgn="base">
              <a:spcBef>
                <a:spcPct val="0"/>
              </a:spcBef>
              <a:spcAft>
                <a:spcPct val="0"/>
              </a:spcAft>
            </a:pPr>
            <a:r>
              <a:rPr lang="it-IT" sz="2400" b="1" kern="1200" dirty="0">
                <a:solidFill>
                  <a:srgbClr val="FFFF00"/>
                </a:solidFill>
                <a:latin typeface="Calibri" panose="020F0502020204030204" pitchFamily="34" charset="0"/>
                <a:cs typeface="Calibri" panose="020F0502020204030204" pitchFamily="34" charset="0"/>
              </a:rPr>
              <a:t>33,4%</a:t>
            </a:r>
          </a:p>
        </p:txBody>
      </p:sp>
      <p:sp>
        <p:nvSpPr>
          <p:cNvPr id="7" name="Ovale 6"/>
          <p:cNvSpPr/>
          <p:nvPr/>
        </p:nvSpPr>
        <p:spPr>
          <a:xfrm>
            <a:off x="4724399" y="662641"/>
            <a:ext cx="2880000" cy="1800000"/>
          </a:xfrm>
          <a:prstGeom prst="ellipse">
            <a:avLst/>
          </a:prstGeom>
          <a:solidFill>
            <a:schemeClr val="accent6">
              <a:lumMod val="50000"/>
            </a:scheme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eaLnBrk="0" fontAlgn="base">
              <a:spcBef>
                <a:spcPct val="0"/>
              </a:spcBef>
              <a:spcAft>
                <a:spcPct val="0"/>
              </a:spcAft>
            </a:pPr>
            <a:r>
              <a:rPr lang="it-IT" sz="2000" kern="1200" dirty="0">
                <a:solidFill>
                  <a:srgbClr val="FFFFFF"/>
                </a:solidFill>
                <a:latin typeface="Calibri" panose="020F0502020204030204" pitchFamily="34" charset="0"/>
                <a:cs typeface="Calibri" panose="020F0502020204030204" pitchFamily="34" charset="0"/>
              </a:rPr>
              <a:t>128,0 milioni su voli internazionali, di cui il 75,9% UE</a:t>
            </a:r>
          </a:p>
          <a:p>
            <a:pPr algn="ctr" eaLnBrk="0" fontAlgn="base">
              <a:spcBef>
                <a:spcPct val="0"/>
              </a:spcBef>
              <a:spcAft>
                <a:spcPct val="0"/>
              </a:spcAft>
            </a:pPr>
            <a:r>
              <a:rPr lang="it-IT" sz="2400" b="1" kern="1200" dirty="0">
                <a:solidFill>
                  <a:srgbClr val="FFFF00"/>
                </a:solidFill>
                <a:latin typeface="Calibri" panose="020F0502020204030204" pitchFamily="34" charset="0"/>
                <a:cs typeface="Calibri" panose="020F0502020204030204" pitchFamily="34" charset="0"/>
              </a:rPr>
              <a:t>66,4%</a:t>
            </a:r>
          </a:p>
        </p:txBody>
      </p:sp>
      <p:sp>
        <p:nvSpPr>
          <p:cNvPr id="9" name="Ovale 8"/>
          <p:cNvSpPr/>
          <p:nvPr/>
        </p:nvSpPr>
        <p:spPr>
          <a:xfrm>
            <a:off x="7865091" y="656017"/>
            <a:ext cx="2196000" cy="1800000"/>
          </a:xfrm>
          <a:prstGeom prst="ellipse">
            <a:avLst/>
          </a:prstGeom>
          <a:solidFill>
            <a:schemeClr val="accent6">
              <a:lumMod val="75000"/>
            </a:scheme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a:spcBef>
                <a:spcPct val="0"/>
              </a:spcBef>
              <a:spcAft>
                <a:spcPct val="0"/>
              </a:spcAft>
            </a:pPr>
            <a:r>
              <a:rPr lang="it-IT" sz="2000" kern="1200" dirty="0">
                <a:solidFill>
                  <a:srgbClr val="FFFFFF"/>
                </a:solidFill>
                <a:latin typeface="Calibri" panose="020F0502020204030204" pitchFamily="34" charset="0"/>
                <a:cs typeface="Calibri" panose="020F0502020204030204" pitchFamily="34" charset="0"/>
              </a:rPr>
              <a:t>419 mila </a:t>
            </a:r>
          </a:p>
          <a:p>
            <a:pPr algn="ctr" eaLnBrk="0" fontAlgn="base">
              <a:spcBef>
                <a:spcPct val="0"/>
              </a:spcBef>
              <a:spcAft>
                <a:spcPct val="0"/>
              </a:spcAft>
            </a:pPr>
            <a:r>
              <a:rPr lang="it-IT" sz="2000" kern="1200" dirty="0">
                <a:solidFill>
                  <a:srgbClr val="FFFFFF"/>
                </a:solidFill>
                <a:latin typeface="Calibri" panose="020F0502020204030204" pitchFamily="34" charset="0"/>
                <a:cs typeface="Calibri" panose="020F0502020204030204" pitchFamily="34" charset="0"/>
              </a:rPr>
              <a:t>in transito</a:t>
            </a:r>
          </a:p>
          <a:p>
            <a:pPr algn="ctr" eaLnBrk="0" fontAlgn="base">
              <a:spcBef>
                <a:spcPct val="0"/>
              </a:spcBef>
              <a:spcAft>
                <a:spcPct val="0"/>
              </a:spcAft>
            </a:pPr>
            <a:r>
              <a:rPr lang="it-IT" sz="2400" b="1" kern="1200" dirty="0">
                <a:solidFill>
                  <a:srgbClr val="FFFF00"/>
                </a:solidFill>
                <a:latin typeface="Calibri" panose="020F0502020204030204" pitchFamily="34" charset="0"/>
                <a:cs typeface="Calibri" panose="020F0502020204030204" pitchFamily="34" charset="0"/>
              </a:rPr>
              <a:t>0,2%</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6351" y="2888975"/>
            <a:ext cx="4319587" cy="215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0568" y="2890563"/>
            <a:ext cx="4356100" cy="215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asellaDiTesto 11"/>
          <p:cNvSpPr txBox="1"/>
          <p:nvPr/>
        </p:nvSpPr>
        <p:spPr>
          <a:xfrm>
            <a:off x="1842055" y="5235229"/>
            <a:ext cx="3908598" cy="1354217"/>
          </a:xfrm>
          <a:prstGeom prst="rect">
            <a:avLst/>
          </a:prstGeom>
          <a:noFill/>
        </p:spPr>
        <p:txBody>
          <a:bodyPr wrap="square" rtlCol="0">
            <a:spAutoFit/>
          </a:bodyPr>
          <a:lstStyle/>
          <a:p>
            <a:pPr marL="285750" indent="-285750" eaLnBrk="0" fontAlgn="base">
              <a:spcBef>
                <a:spcPts val="600"/>
              </a:spcBef>
              <a:spcAft>
                <a:spcPts val="300"/>
              </a:spcAft>
              <a:buFont typeface="Arial" panose="020B0604020202020204" pitchFamily="34" charset="0"/>
              <a:buChar char="•"/>
            </a:pPr>
            <a:r>
              <a:rPr lang="it-IT" kern="1200" dirty="0">
                <a:solidFill>
                  <a:srgbClr val="0A2793">
                    <a:lumMod val="50000"/>
                  </a:srgbClr>
                </a:solidFill>
                <a:latin typeface="Calibri" panose="020F0502020204030204" pitchFamily="34" charset="0"/>
                <a:ea typeface="+mn-ea"/>
                <a:cs typeface="Calibri" panose="020F0502020204030204" pitchFamily="34" charset="0"/>
              </a:rPr>
              <a:t>Dal 2010 al 2019, i passeggeri su voli nazionali sono cresciuti dell'8,7%, pari a circa 5,2 milioni in più</a:t>
            </a:r>
          </a:p>
          <a:p>
            <a:pPr marL="285750" indent="-285750" eaLnBrk="0" fontAlgn="base">
              <a:spcBef>
                <a:spcPts val="600"/>
              </a:spcBef>
              <a:spcAft>
                <a:spcPts val="300"/>
              </a:spcAft>
              <a:buFont typeface="Arial" panose="020B0604020202020204" pitchFamily="34" charset="0"/>
              <a:buChar char="•"/>
            </a:pPr>
            <a:r>
              <a:rPr lang="it-IT" kern="1200" dirty="0">
                <a:solidFill>
                  <a:srgbClr val="0A2793">
                    <a:lumMod val="50000"/>
                  </a:srgbClr>
                </a:solidFill>
                <a:latin typeface="Calibri" panose="020F0502020204030204" pitchFamily="34" charset="0"/>
                <a:ea typeface="+mn-ea"/>
                <a:cs typeface="Calibri" panose="020F0502020204030204" pitchFamily="34" charset="0"/>
              </a:rPr>
              <a:t>+0,9% la crescita media annua</a:t>
            </a:r>
          </a:p>
        </p:txBody>
      </p:sp>
      <p:sp>
        <p:nvSpPr>
          <p:cNvPr id="13" name="CasellaDiTesto 12"/>
          <p:cNvSpPr txBox="1"/>
          <p:nvPr/>
        </p:nvSpPr>
        <p:spPr>
          <a:xfrm>
            <a:off x="6354363" y="5241856"/>
            <a:ext cx="4048594" cy="1592744"/>
          </a:xfrm>
          <a:prstGeom prst="rect">
            <a:avLst/>
          </a:prstGeom>
          <a:noFill/>
        </p:spPr>
        <p:txBody>
          <a:bodyPr wrap="square" rtlCol="0">
            <a:spAutoFit/>
          </a:bodyPr>
          <a:lstStyle/>
          <a:p>
            <a:pPr marL="285750" indent="-285750" eaLnBrk="0" fontAlgn="base">
              <a:spcBef>
                <a:spcPts val="600"/>
              </a:spcBef>
              <a:spcAft>
                <a:spcPts val="300"/>
              </a:spcAft>
              <a:buFont typeface="Arial" panose="020B0604020202020204" pitchFamily="34" charset="0"/>
              <a:buChar char="•"/>
            </a:pPr>
            <a:r>
              <a:rPr lang="it-IT" kern="1200" dirty="0">
                <a:solidFill>
                  <a:srgbClr val="0A2793">
                    <a:lumMod val="50000"/>
                  </a:srgbClr>
                </a:solidFill>
                <a:latin typeface="Calibri" panose="020F0502020204030204" pitchFamily="34" charset="0"/>
                <a:ea typeface="+mn-ea"/>
                <a:cs typeface="Calibri" panose="020F0502020204030204" pitchFamily="34" charset="0"/>
              </a:rPr>
              <a:t>I passeggeri sui voli internazionali sono cresciuti del 61,5%, circa 48,8 milioni in più (+84,7% per il segmento UE, con un incremento di 44,6 milioni) </a:t>
            </a:r>
          </a:p>
          <a:p>
            <a:pPr marL="285750" indent="-285750" eaLnBrk="0" fontAlgn="base">
              <a:spcBef>
                <a:spcPts val="600"/>
              </a:spcBef>
              <a:spcAft>
                <a:spcPts val="300"/>
              </a:spcAft>
              <a:buFont typeface="Arial" panose="020B0604020202020204" pitchFamily="34" charset="0"/>
              <a:buChar char="•"/>
            </a:pPr>
            <a:r>
              <a:rPr lang="it-IT" kern="1200" dirty="0">
                <a:solidFill>
                  <a:srgbClr val="0A2793">
                    <a:lumMod val="50000"/>
                  </a:srgbClr>
                </a:solidFill>
                <a:latin typeface="Calibri" panose="020F0502020204030204" pitchFamily="34" charset="0"/>
                <a:ea typeface="+mn-ea"/>
                <a:cs typeface="Calibri" panose="020F0502020204030204" pitchFamily="34" charset="0"/>
              </a:rPr>
              <a:t>+5,5% la crescita media annua</a:t>
            </a:r>
          </a:p>
        </p:txBody>
      </p:sp>
    </p:spTree>
    <p:extLst>
      <p:ext uri="{BB962C8B-B14F-4D97-AF65-F5344CB8AC3E}">
        <p14:creationId xmlns:p14="http://schemas.microsoft.com/office/powerpoint/2010/main" val="3892385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lide Number Placeholder 14"/>
          <p:cNvSpPr txBox="1">
            <a:spLocks noGrp="1"/>
          </p:cNvSpPr>
          <p:nvPr>
            <p:ph type="sldNum" sz="quarter" idx="4294967295"/>
          </p:nvPr>
        </p:nvSpPr>
        <p:spPr>
          <a:xfrm>
            <a:off x="11080191" y="6404292"/>
            <a:ext cx="273610"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315" name="Rectangle 1"/>
          <p:cNvSpPr/>
          <p:nvPr/>
        </p:nvSpPr>
        <p:spPr>
          <a:xfrm>
            <a:off x="0" y="266700"/>
            <a:ext cx="12192000" cy="552450"/>
          </a:xfrm>
          <a:prstGeom prst="rect">
            <a:avLst/>
          </a:prstGeom>
          <a:solidFill>
            <a:srgbClr val="3F3F3F"/>
          </a:solidFill>
          <a:ln w="12700">
            <a:miter lim="400000"/>
          </a:ln>
        </p:spPr>
        <p:txBody>
          <a:bodyPr lIns="45719" rIns="45719" anchor="ctr"/>
          <a:lstStyle/>
          <a:p>
            <a:pPr algn="ctr">
              <a:defRPr>
                <a:solidFill>
                  <a:srgbClr val="FFFFFF"/>
                </a:solidFill>
              </a:defRPr>
            </a:pPr>
            <a:endParaRPr/>
          </a:p>
        </p:txBody>
      </p:sp>
      <p:grpSp>
        <p:nvGrpSpPr>
          <p:cNvPr id="319" name="Group 7"/>
          <p:cNvGrpSpPr/>
          <p:nvPr/>
        </p:nvGrpSpPr>
        <p:grpSpPr>
          <a:xfrm>
            <a:off x="271463" y="171449"/>
            <a:ext cx="790576" cy="742951"/>
            <a:chOff x="0" y="0"/>
            <a:chExt cx="790575" cy="742950"/>
          </a:xfrm>
        </p:grpSpPr>
        <p:sp>
          <p:nvSpPr>
            <p:cNvPr id="316" name="Rectangle 2"/>
            <p:cNvSpPr/>
            <p:nvPr/>
          </p:nvSpPr>
          <p:spPr>
            <a:xfrm>
              <a:off x="-1" y="0"/>
              <a:ext cx="742951" cy="742950"/>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7" name="Right Triangle 4"/>
            <p:cNvSpPr/>
            <p:nvPr/>
          </p:nvSpPr>
          <p:spPr>
            <a:xfrm>
              <a:off x="742950" y="-1"/>
              <a:ext cx="47625"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8" name="Right Triangle 5"/>
            <p:cNvSpPr/>
            <p:nvPr/>
          </p:nvSpPr>
          <p:spPr>
            <a:xfrm rot="10800000" flipH="1">
              <a:off x="742950" y="647700"/>
              <a:ext cx="47625" cy="952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320" name="TextBox 6"/>
          <p:cNvSpPr txBox="1"/>
          <p:nvPr/>
        </p:nvSpPr>
        <p:spPr>
          <a:xfrm>
            <a:off x="1961832" y="327024"/>
            <a:ext cx="8268336"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sz="2800">
                <a:solidFill>
                  <a:srgbClr val="FFFFFF"/>
                </a:solidFill>
                <a:latin typeface="Century Gothic"/>
                <a:ea typeface="Century Gothic"/>
                <a:cs typeface="Century Gothic"/>
                <a:sym typeface="Century Gothic"/>
              </a:defRPr>
            </a:lvl1pPr>
          </a:lstStyle>
          <a:p>
            <a:r>
              <a:rPr dirty="0"/>
              <a:t>BOLOGNA: </a:t>
            </a:r>
            <a:r>
              <a:rPr lang="it-IT" dirty="0" smtClean="0"/>
              <a:t>scenari nuovi per il turismo</a:t>
            </a:r>
            <a:endParaRPr dirty="0"/>
          </a:p>
        </p:txBody>
      </p:sp>
      <p:sp>
        <p:nvSpPr>
          <p:cNvPr id="9" name="Rectangle 3"/>
          <p:cNvSpPr/>
          <p:nvPr/>
        </p:nvSpPr>
        <p:spPr>
          <a:xfrm>
            <a:off x="0" y="1684842"/>
            <a:ext cx="12192000" cy="3887031"/>
          </a:xfrm>
          <a:prstGeom prst="rect">
            <a:avLst/>
          </a:prstGeom>
          <a:solidFill>
            <a:srgbClr val="808080"/>
          </a:solidFill>
          <a:ln w="12700">
            <a:miter lim="400000"/>
          </a:ln>
        </p:spPr>
        <p:txBody>
          <a:bodyPr lIns="45719" rIns="45719" anchor="ctr"/>
          <a:lstStyle/>
          <a:p>
            <a:pPr algn="ctr">
              <a:defRPr>
                <a:solidFill>
                  <a:srgbClr val="FFFFFF"/>
                </a:solidFill>
              </a:defRPr>
            </a:pPr>
            <a:endParaRPr/>
          </a:p>
        </p:txBody>
      </p:sp>
      <p:sp>
        <p:nvSpPr>
          <p:cNvPr id="10" name="TextBox 7"/>
          <p:cNvSpPr txBox="1"/>
          <p:nvPr/>
        </p:nvSpPr>
        <p:spPr>
          <a:xfrm>
            <a:off x="600502" y="3171725"/>
            <a:ext cx="11095629" cy="5660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gn="ctr">
              <a:lnSpc>
                <a:spcPct val="150000"/>
              </a:lnSpc>
              <a:defRPr sz="2800">
                <a:solidFill>
                  <a:srgbClr val="FFFFFF"/>
                </a:solidFill>
              </a:defRPr>
            </a:pPr>
            <a:r>
              <a:rPr lang="it-IT" b="1" i="1" dirty="0" smtClean="0"/>
              <a:t>SCENARI E TENDENZE NAZIONALI E  INTERNAZIONALI</a:t>
            </a:r>
          </a:p>
        </p:txBody>
      </p:sp>
    </p:spTree>
    <p:extLst>
      <p:ext uri="{BB962C8B-B14F-4D97-AF65-F5344CB8AC3E}">
        <p14:creationId xmlns:p14="http://schemas.microsoft.com/office/powerpoint/2010/main" val="3072980607"/>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802297" y="92767"/>
            <a:ext cx="2822713" cy="523220"/>
          </a:xfrm>
          <a:prstGeom prst="rect">
            <a:avLst/>
          </a:prstGeom>
          <a:noFill/>
        </p:spPr>
        <p:txBody>
          <a:bodyPr wrap="square" rtlCol="0">
            <a:spAutoFit/>
          </a:bodyPr>
          <a:lstStyle/>
          <a:p>
            <a:r>
              <a:rPr lang="it-IT" sz="2800" b="1" cap="small" dirty="0">
                <a:solidFill>
                  <a:schemeClr val="bg1"/>
                </a:solidFill>
                <a:latin typeface="Calibri" panose="020F0502020204030204" pitchFamily="34" charset="0"/>
                <a:cs typeface="Calibri" panose="020F0502020204030204" pitchFamily="34" charset="0"/>
              </a:rPr>
              <a:t>I Passeggeri</a:t>
            </a:r>
          </a:p>
        </p:txBody>
      </p:sp>
      <p:graphicFrame>
        <p:nvGraphicFramePr>
          <p:cNvPr id="3" name="Tabella 2"/>
          <p:cNvGraphicFramePr>
            <a:graphicFrameLocks noGrp="1"/>
          </p:cNvGraphicFramePr>
          <p:nvPr>
            <p:extLst>
              <p:ext uri="{D42A27DB-BD31-4B8C-83A1-F6EECF244321}">
                <p14:modId xmlns:p14="http://schemas.microsoft.com/office/powerpoint/2010/main" val="889256205"/>
              </p:ext>
            </p:extLst>
          </p:nvPr>
        </p:nvGraphicFramePr>
        <p:xfrm>
          <a:off x="1571771" y="1474844"/>
          <a:ext cx="6636067" cy="4762187"/>
        </p:xfrm>
        <a:graphic>
          <a:graphicData uri="http://schemas.openxmlformats.org/drawingml/2006/table">
            <a:tbl>
              <a:tblPr firstRow="1" bandRow="1">
                <a:tableStyleId>{5C22544A-7EE6-4342-B048-85BDC9FD1C3A}</a:tableStyleId>
              </a:tblPr>
              <a:tblGrid>
                <a:gridCol w="3144672">
                  <a:extLst>
                    <a:ext uri="{9D8B030D-6E8A-4147-A177-3AD203B41FA5}">
                      <a16:colId xmlns:a16="http://schemas.microsoft.com/office/drawing/2014/main" xmlns="" val="20000"/>
                    </a:ext>
                  </a:extLst>
                </a:gridCol>
                <a:gridCol w="1195753">
                  <a:extLst>
                    <a:ext uri="{9D8B030D-6E8A-4147-A177-3AD203B41FA5}">
                      <a16:colId xmlns:a16="http://schemas.microsoft.com/office/drawing/2014/main" xmlns="" val="20001"/>
                    </a:ext>
                  </a:extLst>
                </a:gridCol>
                <a:gridCol w="235268">
                  <a:extLst>
                    <a:ext uri="{9D8B030D-6E8A-4147-A177-3AD203B41FA5}">
                      <a16:colId xmlns:a16="http://schemas.microsoft.com/office/drawing/2014/main" xmlns="" val="20002"/>
                    </a:ext>
                  </a:extLst>
                </a:gridCol>
                <a:gridCol w="956603">
                  <a:extLst>
                    <a:ext uri="{9D8B030D-6E8A-4147-A177-3AD203B41FA5}">
                      <a16:colId xmlns:a16="http://schemas.microsoft.com/office/drawing/2014/main" xmlns="" val="20003"/>
                    </a:ext>
                  </a:extLst>
                </a:gridCol>
                <a:gridCol w="1103771">
                  <a:extLst>
                    <a:ext uri="{9D8B030D-6E8A-4147-A177-3AD203B41FA5}">
                      <a16:colId xmlns:a16="http://schemas.microsoft.com/office/drawing/2014/main" xmlns="" val="20004"/>
                    </a:ext>
                  </a:extLst>
                </a:gridCol>
              </a:tblGrid>
              <a:tr h="700977">
                <a:tc>
                  <a:txBody>
                    <a:bodyPr/>
                    <a:lstStyle/>
                    <a:p>
                      <a:pPr algn="ctr"/>
                      <a:r>
                        <a:rPr lang="it-IT" sz="1800" dirty="0">
                          <a:solidFill>
                            <a:schemeClr val="bg1"/>
                          </a:solidFill>
                          <a:latin typeface="Calibri" panose="020F0502020204030204" pitchFamily="34" charset="0"/>
                          <a:cs typeface="Calibri" panose="020F0502020204030204" pitchFamily="34" charset="0"/>
                        </a:rPr>
                        <a:t>Sistemi aeroportuali /Aeroporti</a:t>
                      </a:r>
                    </a:p>
                  </a:txBody>
                  <a:tcPr>
                    <a:lnL w="12700" cmpd="sng">
                      <a:noFill/>
                    </a:lnL>
                    <a:lnR w="12700" cmpd="sng">
                      <a:noFill/>
                    </a:lnR>
                    <a:lnT w="12700" cmpd="sng">
                      <a:noFill/>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1800" b="1" dirty="0">
                          <a:solidFill>
                            <a:schemeClr val="bg1"/>
                          </a:solidFill>
                          <a:latin typeface="Calibri" panose="020F0502020204030204" pitchFamily="34" charset="0"/>
                          <a:cs typeface="Calibri" panose="020F0502020204030204" pitchFamily="34" charset="0"/>
                        </a:rPr>
                        <a:t>Tot. passeggeri</a:t>
                      </a:r>
                    </a:p>
                  </a:txBody>
                  <a:tcPr>
                    <a:lnL w="12700" cmpd="sng">
                      <a:noFill/>
                    </a:lnL>
                    <a:lnR w="12700" cmpd="sng">
                      <a:noFill/>
                    </a:lnR>
                    <a:lnT w="12700" cap="flat" cmpd="sng" algn="ctr">
                      <a:no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pPr algn="ctr"/>
                      <a:endParaRPr lang="it-IT" sz="1800" b="1" dirty="0">
                        <a:solidFill>
                          <a:schemeClr val="accent6">
                            <a:lumMod val="50000"/>
                          </a:schemeClr>
                        </a:solidFill>
                        <a:latin typeface="Calibri" panose="020F0502020204030204" pitchFamily="34" charset="0"/>
                        <a:cs typeface="Calibri" panose="020F0502020204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it-IT" sz="1800" b="1" dirty="0">
                          <a:solidFill>
                            <a:schemeClr val="accent6">
                              <a:lumMod val="50000"/>
                            </a:schemeClr>
                          </a:solidFill>
                          <a:latin typeface="Calibri" panose="020F0502020204030204" pitchFamily="34" charset="0"/>
                          <a:cs typeface="Calibri" panose="020F0502020204030204" pitchFamily="34" charset="0"/>
                        </a:rPr>
                        <a:t>% </a:t>
                      </a:r>
                      <a:r>
                        <a:rPr lang="it-IT" sz="1800" b="1" dirty="0" err="1">
                          <a:solidFill>
                            <a:schemeClr val="accent6">
                              <a:lumMod val="50000"/>
                            </a:schemeClr>
                          </a:solidFill>
                          <a:latin typeface="Calibri" panose="020F0502020204030204" pitchFamily="34" charset="0"/>
                          <a:cs typeface="Calibri" panose="020F0502020204030204" pitchFamily="34" charset="0"/>
                        </a:rPr>
                        <a:t>Nazio</a:t>
                      </a:r>
                      <a:r>
                        <a:rPr lang="it-IT" sz="1800" b="1" dirty="0">
                          <a:solidFill>
                            <a:schemeClr val="accent6">
                              <a:lumMod val="50000"/>
                            </a:schemeClr>
                          </a:solidFill>
                          <a:latin typeface="Calibri" panose="020F0502020204030204" pitchFamily="34" charset="0"/>
                          <a:cs typeface="Calibri" panose="020F0502020204030204" pitchFamily="34" charset="0"/>
                        </a:rPr>
                        <a:t> </a:t>
                      </a:r>
                      <a:r>
                        <a:rPr lang="it-IT" sz="1800" b="1" dirty="0" err="1">
                          <a:solidFill>
                            <a:schemeClr val="accent6">
                              <a:lumMod val="50000"/>
                            </a:schemeClr>
                          </a:solidFill>
                          <a:latin typeface="Calibri" panose="020F0502020204030204" pitchFamily="34" charset="0"/>
                          <a:cs typeface="Calibri" panose="020F0502020204030204" pitchFamily="34" charset="0"/>
                        </a:rPr>
                        <a:t>nali</a:t>
                      </a:r>
                      <a:endParaRPr lang="it-IT" sz="1800" b="1" dirty="0">
                        <a:solidFill>
                          <a:schemeClr val="accent6">
                            <a:lumMod val="50000"/>
                          </a:schemeClr>
                        </a:solidFill>
                        <a:latin typeface="Calibri" panose="020F0502020204030204" pitchFamily="34" charset="0"/>
                        <a:cs typeface="Calibri" panose="020F0502020204030204" pitchFamily="34" charset="0"/>
                      </a:endParaRPr>
                    </a:p>
                  </a:txBody>
                  <a:tcPr>
                    <a:lnL w="12700" cmpd="sng">
                      <a:noFill/>
                    </a:lnL>
                    <a:lnR w="12700" cmpd="sng">
                      <a:noFill/>
                    </a:lnR>
                    <a:lnB w="28575" cap="flat" cmpd="sng" algn="ctr">
                      <a:solidFill>
                        <a:schemeClr val="accent3"/>
                      </a:solidFill>
                      <a:prstDash val="solid"/>
                      <a:round/>
                      <a:headEnd type="none" w="med" len="med"/>
                      <a:tailEnd type="none" w="med" len="med"/>
                    </a:lnB>
                    <a:solidFill>
                      <a:schemeClr val="bg1"/>
                    </a:solidFill>
                  </a:tcPr>
                </a:tc>
                <a:tc>
                  <a:txBody>
                    <a:bodyPr/>
                    <a:lstStyle/>
                    <a:p>
                      <a:pPr algn="ctr"/>
                      <a:r>
                        <a:rPr lang="it-IT" sz="1800" b="1" dirty="0">
                          <a:solidFill>
                            <a:schemeClr val="accent6">
                              <a:lumMod val="50000"/>
                            </a:schemeClr>
                          </a:solidFill>
                          <a:latin typeface="Calibri" panose="020F0502020204030204" pitchFamily="34" charset="0"/>
                          <a:cs typeface="Calibri" panose="020F0502020204030204" pitchFamily="34" charset="0"/>
                        </a:rPr>
                        <a:t>% Interna </a:t>
                      </a:r>
                      <a:r>
                        <a:rPr lang="it-IT" sz="1800" b="1" dirty="0" err="1">
                          <a:solidFill>
                            <a:schemeClr val="accent6">
                              <a:lumMod val="50000"/>
                            </a:schemeClr>
                          </a:solidFill>
                          <a:latin typeface="Calibri" panose="020F0502020204030204" pitchFamily="34" charset="0"/>
                          <a:cs typeface="Calibri" panose="020F0502020204030204" pitchFamily="34" charset="0"/>
                        </a:rPr>
                        <a:t>zionali</a:t>
                      </a:r>
                      <a:endParaRPr lang="it-IT" sz="1800" b="1" dirty="0">
                        <a:solidFill>
                          <a:schemeClr val="accent6">
                            <a:lumMod val="50000"/>
                          </a:schemeClr>
                        </a:solidFill>
                        <a:latin typeface="Calibri" panose="020F0502020204030204" pitchFamily="34" charset="0"/>
                        <a:cs typeface="Calibri" panose="020F0502020204030204" pitchFamily="34" charset="0"/>
                      </a:endParaRPr>
                    </a:p>
                  </a:txBody>
                  <a:tcPr>
                    <a:lnL w="12700" cmpd="sng">
                      <a:noFill/>
                    </a:lnL>
                    <a:lnB w="28575" cap="flat" cmpd="sng" algn="ctr">
                      <a:solidFill>
                        <a:schemeClr val="accent3"/>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406121">
                <a:tc>
                  <a:txBody>
                    <a:bodyPr/>
                    <a:lstStyle/>
                    <a:p>
                      <a:r>
                        <a:rPr lang="it-IT" sz="1800" b="1" dirty="0">
                          <a:solidFill>
                            <a:schemeClr val="bg1"/>
                          </a:solidFill>
                          <a:latin typeface="Calibri" panose="020F0502020204030204" pitchFamily="34" charset="0"/>
                          <a:cs typeface="Calibri" panose="020F0502020204030204" pitchFamily="34" charset="0"/>
                        </a:rPr>
                        <a:t>Aeroporti di Roma</a:t>
                      </a:r>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pPr marL="0" algn="ctr" defTabSz="914400" rtl="0" eaLnBrk="1" fontAlgn="b" latinLnBrk="0" hangingPunct="1"/>
                      <a:r>
                        <a:rPr lang="it-IT" sz="1800" b="1" kern="1200" dirty="0">
                          <a:solidFill>
                            <a:schemeClr val="bg1"/>
                          </a:solidFill>
                          <a:latin typeface="Calibri" panose="020F0502020204030204" pitchFamily="34" charset="0"/>
                          <a:ea typeface="+mn-ea"/>
                          <a:cs typeface="Calibri" panose="020F0502020204030204" pitchFamily="34" charset="0"/>
                        </a:rPr>
                        <a:t>49,4</a:t>
                      </a:r>
                    </a:p>
                  </a:txBody>
                  <a:tcPr marL="9525" marR="9525" marT="9525" marB="0" anchor="b">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pPr algn="ctr"/>
                      <a:endParaRPr lang="it-IT" sz="1800" b="1" dirty="0">
                        <a:latin typeface="Calibri" panose="020F0502020204030204" pitchFamily="34" charset="0"/>
                        <a:cs typeface="Calibri" panose="020F0502020204030204" pitchFamily="34" charset="0"/>
                      </a:endParaRPr>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it-IT" sz="1800" b="1" kern="1200" dirty="0">
                          <a:solidFill>
                            <a:schemeClr val="accent6">
                              <a:lumMod val="50000"/>
                            </a:schemeClr>
                          </a:solidFill>
                          <a:latin typeface="Calibri" panose="020F0502020204030204" pitchFamily="34" charset="0"/>
                          <a:ea typeface="+mn-ea"/>
                          <a:cs typeface="Calibri" panose="020F0502020204030204" pitchFamily="34" charset="0"/>
                        </a:rPr>
                        <a:t>22,8%</a:t>
                      </a:r>
                    </a:p>
                  </a:txBody>
                  <a:tcPr marL="9525" marR="9525" marT="9525" marB="0" anchor="b">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pPr marL="0" algn="ctr" defTabSz="914400" rtl="0" eaLnBrk="1" fontAlgn="b" latinLnBrk="0" hangingPunct="1"/>
                      <a:r>
                        <a:rPr lang="it-IT" sz="1800" b="1" kern="1200">
                          <a:solidFill>
                            <a:schemeClr val="accent6">
                              <a:lumMod val="50000"/>
                            </a:schemeClr>
                          </a:solidFill>
                          <a:latin typeface="Calibri" panose="020F0502020204030204" pitchFamily="34" charset="0"/>
                          <a:ea typeface="+mn-ea"/>
                          <a:cs typeface="Calibri" panose="020F0502020204030204" pitchFamily="34" charset="0"/>
                        </a:rPr>
                        <a:t>77,0%</a:t>
                      </a:r>
                    </a:p>
                  </a:txBody>
                  <a:tcPr marL="9525" marR="9525" marT="9525" marB="0" anchor="b">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xmlns="" val="10001"/>
                  </a:ext>
                </a:extLst>
              </a:tr>
              <a:tr h="406121">
                <a:tc>
                  <a:txBody>
                    <a:bodyPr/>
                    <a:lstStyle/>
                    <a:p>
                      <a:r>
                        <a:rPr lang="it-IT" sz="1800" b="1" dirty="0">
                          <a:solidFill>
                            <a:schemeClr val="bg1"/>
                          </a:solidFill>
                          <a:latin typeface="Calibri" panose="020F0502020204030204" pitchFamily="34" charset="0"/>
                          <a:cs typeface="Calibri" panose="020F0502020204030204" pitchFamily="34" charset="0"/>
                        </a:rPr>
                        <a:t>Aeroporti di Milano</a:t>
                      </a:r>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pPr marL="0" algn="ctr" defTabSz="914400" rtl="0" eaLnBrk="1" fontAlgn="b" latinLnBrk="0" hangingPunct="1"/>
                      <a:r>
                        <a:rPr lang="it-IT" sz="1800" b="1" kern="1200" dirty="0">
                          <a:solidFill>
                            <a:schemeClr val="bg1"/>
                          </a:solidFill>
                          <a:latin typeface="Calibri" panose="020F0502020204030204" pitchFamily="34" charset="0"/>
                          <a:ea typeface="+mn-ea"/>
                          <a:cs typeface="Calibri" panose="020F0502020204030204" pitchFamily="34" charset="0"/>
                        </a:rPr>
                        <a:t>35,4</a:t>
                      </a:r>
                    </a:p>
                  </a:txBody>
                  <a:tcPr marL="9525" marR="9525" marT="9525" marB="0" anchor="b">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pPr algn="ctr"/>
                      <a:endParaRPr lang="it-IT" sz="1800" b="1" dirty="0">
                        <a:latin typeface="Calibri" panose="020F0502020204030204" pitchFamily="34" charset="0"/>
                        <a:cs typeface="Calibri" panose="020F0502020204030204" pitchFamily="34" charset="0"/>
                      </a:endParaRPr>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it-IT" sz="1800" b="1" kern="1200" dirty="0">
                          <a:solidFill>
                            <a:schemeClr val="accent6">
                              <a:lumMod val="50000"/>
                            </a:schemeClr>
                          </a:solidFill>
                          <a:latin typeface="Calibri" panose="020F0502020204030204" pitchFamily="34" charset="0"/>
                          <a:ea typeface="+mn-ea"/>
                          <a:cs typeface="Calibri" panose="020F0502020204030204" pitchFamily="34" charset="0"/>
                        </a:rPr>
                        <a:t>25,8%</a:t>
                      </a:r>
                    </a:p>
                  </a:txBody>
                  <a:tcPr marL="9525" marR="9525" marT="9525" marB="0" anchor="b">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pPr marL="0" algn="ctr" defTabSz="914400" rtl="0" eaLnBrk="1" fontAlgn="b" latinLnBrk="0" hangingPunct="1"/>
                      <a:r>
                        <a:rPr lang="it-IT" sz="1800" b="1" kern="1200" dirty="0">
                          <a:solidFill>
                            <a:schemeClr val="accent6">
                              <a:lumMod val="50000"/>
                            </a:schemeClr>
                          </a:solidFill>
                          <a:latin typeface="Calibri" panose="020F0502020204030204" pitchFamily="34" charset="0"/>
                          <a:ea typeface="+mn-ea"/>
                          <a:cs typeface="Calibri" panose="020F0502020204030204" pitchFamily="34" charset="0"/>
                        </a:rPr>
                        <a:t>73,9%</a:t>
                      </a:r>
                    </a:p>
                  </a:txBody>
                  <a:tcPr marL="9525" marR="9525" marT="9525" marB="0" anchor="b">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xmlns="" val="10002"/>
                  </a:ext>
                </a:extLst>
              </a:tr>
              <a:tr h="406121">
                <a:tc>
                  <a:txBody>
                    <a:bodyPr/>
                    <a:lstStyle/>
                    <a:p>
                      <a:r>
                        <a:rPr lang="it-IT" sz="1800" b="1" dirty="0">
                          <a:solidFill>
                            <a:schemeClr val="bg1"/>
                          </a:solidFill>
                          <a:latin typeface="Calibri" panose="020F0502020204030204" pitchFamily="34" charset="0"/>
                          <a:cs typeface="Calibri" panose="020F0502020204030204" pitchFamily="34" charset="0"/>
                        </a:rPr>
                        <a:t>Polo Nord-Est</a:t>
                      </a:r>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pPr marL="0" algn="ctr" defTabSz="914400" rtl="0" eaLnBrk="1" fontAlgn="b" latinLnBrk="0" hangingPunct="1"/>
                      <a:r>
                        <a:rPr lang="it-IT" sz="1800" b="1" kern="1200" dirty="0">
                          <a:solidFill>
                            <a:schemeClr val="bg1"/>
                          </a:solidFill>
                          <a:latin typeface="Calibri" panose="020F0502020204030204" pitchFamily="34" charset="0"/>
                          <a:ea typeface="+mn-ea"/>
                          <a:cs typeface="Calibri" panose="020F0502020204030204" pitchFamily="34" charset="0"/>
                        </a:rPr>
                        <a:t>18,4</a:t>
                      </a:r>
                    </a:p>
                  </a:txBody>
                  <a:tcPr marL="9525" marR="9525" marT="9525" marB="0" anchor="b">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pPr algn="ctr"/>
                      <a:endParaRPr lang="it-IT" sz="1800" b="1" dirty="0">
                        <a:latin typeface="Calibri" panose="020F0502020204030204" pitchFamily="34" charset="0"/>
                        <a:cs typeface="Calibri" panose="020F0502020204030204" pitchFamily="34" charset="0"/>
                      </a:endParaRPr>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it-IT" sz="1800" b="1" kern="1200">
                          <a:solidFill>
                            <a:schemeClr val="accent6">
                              <a:lumMod val="50000"/>
                            </a:schemeClr>
                          </a:solidFill>
                          <a:latin typeface="Calibri" panose="020F0502020204030204" pitchFamily="34" charset="0"/>
                          <a:ea typeface="+mn-ea"/>
                          <a:cs typeface="Calibri" panose="020F0502020204030204" pitchFamily="34" charset="0"/>
                        </a:rPr>
                        <a:t>21,5%</a:t>
                      </a:r>
                    </a:p>
                  </a:txBody>
                  <a:tcPr marL="9525" marR="9525" marT="9525" marB="0" anchor="b">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pPr marL="0" algn="ctr" defTabSz="914400" rtl="0" eaLnBrk="1" fontAlgn="b" latinLnBrk="0" hangingPunct="1"/>
                      <a:r>
                        <a:rPr lang="it-IT" sz="1800" b="1" kern="1200" dirty="0">
                          <a:solidFill>
                            <a:schemeClr val="accent6">
                              <a:lumMod val="50000"/>
                            </a:schemeClr>
                          </a:solidFill>
                          <a:latin typeface="Calibri" panose="020F0502020204030204" pitchFamily="34" charset="0"/>
                          <a:ea typeface="+mn-ea"/>
                          <a:cs typeface="Calibri" panose="020F0502020204030204" pitchFamily="34" charset="0"/>
                        </a:rPr>
                        <a:t>78,4%</a:t>
                      </a:r>
                    </a:p>
                  </a:txBody>
                  <a:tcPr marL="9525" marR="9525" marT="9525" marB="0" anchor="b">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xmlns="" val="10003"/>
                  </a:ext>
                </a:extLst>
              </a:tr>
              <a:tr h="406121">
                <a:tc>
                  <a:txBody>
                    <a:bodyPr/>
                    <a:lstStyle/>
                    <a:p>
                      <a:r>
                        <a:rPr lang="it-IT" sz="1800" b="1" dirty="0">
                          <a:solidFill>
                            <a:schemeClr val="bg1"/>
                          </a:solidFill>
                          <a:latin typeface="Calibri" panose="020F0502020204030204" pitchFamily="34" charset="0"/>
                          <a:cs typeface="Calibri" panose="020F0502020204030204" pitchFamily="34" charset="0"/>
                        </a:rPr>
                        <a:t>Aeroporto di Bergamo</a:t>
                      </a:r>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pPr marL="0" algn="ctr" defTabSz="914400" rtl="0" eaLnBrk="1" fontAlgn="b" latinLnBrk="0" hangingPunct="1"/>
                      <a:r>
                        <a:rPr lang="it-IT" sz="1800" b="1" kern="1200" dirty="0">
                          <a:solidFill>
                            <a:schemeClr val="bg1"/>
                          </a:solidFill>
                          <a:latin typeface="Calibri" panose="020F0502020204030204" pitchFamily="34" charset="0"/>
                          <a:ea typeface="+mn-ea"/>
                          <a:cs typeface="Calibri" panose="020F0502020204030204" pitchFamily="34" charset="0"/>
                        </a:rPr>
                        <a:t>13,9</a:t>
                      </a:r>
                    </a:p>
                  </a:txBody>
                  <a:tcPr marL="9525" marR="9525" marT="9525" marB="0" anchor="b">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pPr algn="ctr"/>
                      <a:endParaRPr lang="it-IT" sz="1800" b="1" dirty="0">
                        <a:latin typeface="Calibri" panose="020F0502020204030204" pitchFamily="34" charset="0"/>
                        <a:cs typeface="Calibri" panose="020F0502020204030204" pitchFamily="34" charset="0"/>
                      </a:endParaRPr>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it-IT" sz="1800" b="1" kern="1200">
                          <a:solidFill>
                            <a:schemeClr val="accent6">
                              <a:lumMod val="50000"/>
                            </a:schemeClr>
                          </a:solidFill>
                          <a:latin typeface="Calibri" panose="020F0502020204030204" pitchFamily="34" charset="0"/>
                          <a:ea typeface="+mn-ea"/>
                          <a:cs typeface="Calibri" panose="020F0502020204030204" pitchFamily="34" charset="0"/>
                        </a:rPr>
                        <a:t>25,1%</a:t>
                      </a:r>
                    </a:p>
                  </a:txBody>
                  <a:tcPr marL="9525" marR="9525" marT="9525" marB="0" anchor="b">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pPr marL="0" algn="ctr" defTabSz="914400" rtl="0" eaLnBrk="1" fontAlgn="b" latinLnBrk="0" hangingPunct="1"/>
                      <a:r>
                        <a:rPr lang="it-IT" sz="1800" b="1" kern="1200" dirty="0">
                          <a:solidFill>
                            <a:schemeClr val="accent6">
                              <a:lumMod val="50000"/>
                            </a:schemeClr>
                          </a:solidFill>
                          <a:latin typeface="Calibri" panose="020F0502020204030204" pitchFamily="34" charset="0"/>
                          <a:ea typeface="+mn-ea"/>
                          <a:cs typeface="Calibri" panose="020F0502020204030204" pitchFamily="34" charset="0"/>
                        </a:rPr>
                        <a:t>74,9%</a:t>
                      </a:r>
                    </a:p>
                  </a:txBody>
                  <a:tcPr marL="9525" marR="9525" marT="9525" marB="0" anchor="b">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xmlns="" val="10004"/>
                  </a:ext>
                </a:extLst>
              </a:tr>
              <a:tr h="406121">
                <a:tc>
                  <a:txBody>
                    <a:bodyPr/>
                    <a:lstStyle/>
                    <a:p>
                      <a:r>
                        <a:rPr lang="it-IT" sz="1800" b="1" dirty="0">
                          <a:solidFill>
                            <a:schemeClr val="bg1"/>
                          </a:solidFill>
                          <a:latin typeface="Calibri" panose="020F0502020204030204" pitchFamily="34" charset="0"/>
                          <a:cs typeface="Calibri" panose="020F0502020204030204" pitchFamily="34" charset="0"/>
                        </a:rPr>
                        <a:t>Aeroporti della Campania</a:t>
                      </a:r>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pPr marL="0" algn="ctr" defTabSz="914400" rtl="0" eaLnBrk="1" fontAlgn="b" latinLnBrk="0" hangingPunct="1"/>
                      <a:r>
                        <a:rPr lang="it-IT" sz="1800" b="1" kern="1200" dirty="0">
                          <a:solidFill>
                            <a:schemeClr val="bg1"/>
                          </a:solidFill>
                          <a:latin typeface="Calibri" panose="020F0502020204030204" pitchFamily="34" charset="0"/>
                          <a:ea typeface="+mn-ea"/>
                          <a:cs typeface="Calibri" panose="020F0502020204030204" pitchFamily="34" charset="0"/>
                        </a:rPr>
                        <a:t>10,9</a:t>
                      </a:r>
                    </a:p>
                  </a:txBody>
                  <a:tcPr marL="9525" marR="9525" marT="9525" marB="0" anchor="b">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pPr algn="ctr"/>
                      <a:endParaRPr lang="it-IT" sz="1800" b="1" dirty="0">
                        <a:latin typeface="Calibri" panose="020F0502020204030204" pitchFamily="34" charset="0"/>
                        <a:cs typeface="Calibri" panose="020F0502020204030204" pitchFamily="34" charset="0"/>
                      </a:endParaRPr>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it-IT" sz="1800" b="1" kern="1200">
                          <a:solidFill>
                            <a:schemeClr val="accent6">
                              <a:lumMod val="50000"/>
                            </a:schemeClr>
                          </a:solidFill>
                          <a:latin typeface="Calibri" panose="020F0502020204030204" pitchFamily="34" charset="0"/>
                          <a:ea typeface="+mn-ea"/>
                          <a:cs typeface="Calibri" panose="020F0502020204030204" pitchFamily="34" charset="0"/>
                        </a:rPr>
                        <a:t>31,6%</a:t>
                      </a:r>
                    </a:p>
                  </a:txBody>
                  <a:tcPr marL="9525" marR="9525" marT="9525" marB="0" anchor="b">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pPr marL="0" algn="ctr" defTabSz="914400" rtl="0" eaLnBrk="1" fontAlgn="b" latinLnBrk="0" hangingPunct="1"/>
                      <a:r>
                        <a:rPr lang="it-IT" sz="1800" b="1" kern="1200" dirty="0">
                          <a:solidFill>
                            <a:schemeClr val="accent6">
                              <a:lumMod val="50000"/>
                            </a:schemeClr>
                          </a:solidFill>
                          <a:latin typeface="Calibri" panose="020F0502020204030204" pitchFamily="34" charset="0"/>
                          <a:ea typeface="+mn-ea"/>
                          <a:cs typeface="Calibri" panose="020F0502020204030204" pitchFamily="34" charset="0"/>
                        </a:rPr>
                        <a:t>68,3%</a:t>
                      </a:r>
                    </a:p>
                  </a:txBody>
                  <a:tcPr marL="9525" marR="9525" marT="9525" marB="0" anchor="b">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xmlns="" val="10005"/>
                  </a:ext>
                </a:extLst>
              </a:tr>
              <a:tr h="406121">
                <a:tc>
                  <a:txBody>
                    <a:bodyPr/>
                    <a:lstStyle/>
                    <a:p>
                      <a:r>
                        <a:rPr lang="it-IT" sz="1800" b="1" dirty="0">
                          <a:solidFill>
                            <a:schemeClr val="bg1"/>
                          </a:solidFill>
                          <a:latin typeface="Calibri" panose="020F0502020204030204" pitchFamily="34" charset="0"/>
                          <a:cs typeface="Calibri" panose="020F0502020204030204" pitchFamily="34" charset="0"/>
                        </a:rPr>
                        <a:t>Aeroporti della Sicilia Orientale</a:t>
                      </a:r>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pPr marL="0" algn="ctr" defTabSz="914400" rtl="0" eaLnBrk="1" fontAlgn="b" latinLnBrk="0" hangingPunct="1"/>
                      <a:r>
                        <a:rPr lang="it-IT" sz="1800" b="1" kern="1200" dirty="0">
                          <a:solidFill>
                            <a:schemeClr val="bg1"/>
                          </a:solidFill>
                          <a:latin typeface="Calibri" panose="020F0502020204030204" pitchFamily="34" charset="0"/>
                          <a:ea typeface="+mn-ea"/>
                          <a:cs typeface="Calibri" panose="020F0502020204030204" pitchFamily="34" charset="0"/>
                        </a:rPr>
                        <a:t>10,6</a:t>
                      </a:r>
                    </a:p>
                  </a:txBody>
                  <a:tcPr marL="9525" marR="9525" marT="9525" marB="0" anchor="b">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pPr algn="ctr"/>
                      <a:endParaRPr lang="it-IT" sz="1800" b="1" dirty="0">
                        <a:latin typeface="Calibri" panose="020F0502020204030204" pitchFamily="34" charset="0"/>
                        <a:cs typeface="Calibri" panose="020F0502020204030204" pitchFamily="34" charset="0"/>
                      </a:endParaRPr>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it-IT" sz="1800" b="1" kern="1200">
                          <a:solidFill>
                            <a:schemeClr val="accent6">
                              <a:lumMod val="50000"/>
                            </a:schemeClr>
                          </a:solidFill>
                          <a:latin typeface="Calibri" panose="020F0502020204030204" pitchFamily="34" charset="0"/>
                          <a:ea typeface="+mn-ea"/>
                          <a:cs typeface="Calibri" panose="020F0502020204030204" pitchFamily="34" charset="0"/>
                        </a:rPr>
                        <a:t>63,1%</a:t>
                      </a:r>
                    </a:p>
                  </a:txBody>
                  <a:tcPr marL="9525" marR="9525" marT="9525" marB="0" anchor="b">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pPr marL="0" algn="ctr" defTabSz="914400" rtl="0" eaLnBrk="1" fontAlgn="b" latinLnBrk="0" hangingPunct="1"/>
                      <a:r>
                        <a:rPr lang="it-IT" sz="1800" b="1" kern="1200" dirty="0">
                          <a:solidFill>
                            <a:schemeClr val="accent6">
                              <a:lumMod val="50000"/>
                            </a:schemeClr>
                          </a:solidFill>
                          <a:latin typeface="Calibri" panose="020F0502020204030204" pitchFamily="34" charset="0"/>
                          <a:ea typeface="+mn-ea"/>
                          <a:cs typeface="Calibri" panose="020F0502020204030204" pitchFamily="34" charset="0"/>
                        </a:rPr>
                        <a:t>36,7%</a:t>
                      </a:r>
                    </a:p>
                  </a:txBody>
                  <a:tcPr marL="9525" marR="9525" marT="9525" marB="0" anchor="b">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xmlns="" val="10006"/>
                  </a:ext>
                </a:extLst>
              </a:tr>
              <a:tr h="406121">
                <a:tc>
                  <a:txBody>
                    <a:bodyPr/>
                    <a:lstStyle/>
                    <a:p>
                      <a:r>
                        <a:rPr lang="it-IT" sz="1800" b="1" i="1" dirty="0">
                          <a:solidFill>
                            <a:srgbClr val="C00000"/>
                          </a:solidFill>
                          <a:latin typeface="Calibri" panose="020F0502020204030204" pitchFamily="34" charset="0"/>
                          <a:cs typeface="Calibri" panose="020F0502020204030204" pitchFamily="34" charset="0"/>
                        </a:rPr>
                        <a:t>Aeroporto di Bologna</a:t>
                      </a:r>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pPr marL="0" algn="ctr" defTabSz="914400" rtl="0" eaLnBrk="1" fontAlgn="b" latinLnBrk="0" hangingPunct="1"/>
                      <a:r>
                        <a:rPr lang="it-IT" sz="1800" b="1" i="1" kern="1200" dirty="0">
                          <a:solidFill>
                            <a:srgbClr val="C00000"/>
                          </a:solidFill>
                          <a:latin typeface="Calibri" panose="020F0502020204030204" pitchFamily="34" charset="0"/>
                          <a:ea typeface="+mn-ea"/>
                          <a:cs typeface="Calibri" panose="020F0502020204030204" pitchFamily="34" charset="0"/>
                        </a:rPr>
                        <a:t>9,4</a:t>
                      </a:r>
                    </a:p>
                  </a:txBody>
                  <a:tcPr marL="9525" marR="9525" marT="9525" marB="0" anchor="b">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pPr algn="ctr"/>
                      <a:endParaRPr lang="it-IT" sz="1800" b="1" i="1" dirty="0">
                        <a:solidFill>
                          <a:srgbClr val="C00000"/>
                        </a:solidFill>
                        <a:latin typeface="Calibri" panose="020F0502020204030204" pitchFamily="34" charset="0"/>
                        <a:cs typeface="Calibri" panose="020F0502020204030204" pitchFamily="34" charset="0"/>
                      </a:endParaRPr>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it-IT" sz="1800" b="1" i="1" kern="1200" dirty="0">
                          <a:solidFill>
                            <a:srgbClr val="C00000"/>
                          </a:solidFill>
                          <a:latin typeface="Calibri" panose="020F0502020204030204" pitchFamily="34" charset="0"/>
                          <a:ea typeface="+mn-ea"/>
                          <a:cs typeface="Calibri" panose="020F0502020204030204" pitchFamily="34" charset="0"/>
                        </a:rPr>
                        <a:t>20,7%</a:t>
                      </a:r>
                    </a:p>
                  </a:txBody>
                  <a:tcPr marL="9525" marR="9525" marT="9525" marB="0" anchor="b">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pPr marL="0" algn="ctr" defTabSz="914400" rtl="0" eaLnBrk="1" fontAlgn="b" latinLnBrk="0" hangingPunct="1"/>
                      <a:r>
                        <a:rPr lang="it-IT" sz="1800" b="1" i="1" kern="1200" dirty="0">
                          <a:solidFill>
                            <a:srgbClr val="C00000"/>
                          </a:solidFill>
                          <a:latin typeface="Calibri" panose="020F0502020204030204" pitchFamily="34" charset="0"/>
                          <a:ea typeface="+mn-ea"/>
                          <a:cs typeface="Calibri" panose="020F0502020204030204" pitchFamily="34" charset="0"/>
                        </a:rPr>
                        <a:t>79,1%</a:t>
                      </a:r>
                    </a:p>
                  </a:txBody>
                  <a:tcPr marL="9525" marR="9525" marT="9525" marB="0" anchor="b">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xmlns="" val="10007"/>
                  </a:ext>
                </a:extLst>
              </a:tr>
              <a:tr h="406121">
                <a:tc>
                  <a:txBody>
                    <a:bodyPr/>
                    <a:lstStyle/>
                    <a:p>
                      <a:r>
                        <a:rPr lang="it-IT" sz="1800" b="1" dirty="0">
                          <a:solidFill>
                            <a:schemeClr val="bg1"/>
                          </a:solidFill>
                          <a:latin typeface="Calibri" panose="020F0502020204030204" pitchFamily="34" charset="0"/>
                          <a:cs typeface="Calibri" panose="020F0502020204030204" pitchFamily="34" charset="0"/>
                        </a:rPr>
                        <a:t>Aeroporti di Toscana</a:t>
                      </a:r>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pPr marL="0" algn="ctr" defTabSz="914400" rtl="0" eaLnBrk="1" fontAlgn="b" latinLnBrk="0" hangingPunct="1"/>
                      <a:r>
                        <a:rPr lang="it-IT" sz="1800" b="1" kern="1200" dirty="0">
                          <a:solidFill>
                            <a:schemeClr val="bg1"/>
                          </a:solidFill>
                          <a:latin typeface="Calibri" panose="020F0502020204030204" pitchFamily="34" charset="0"/>
                          <a:ea typeface="+mn-ea"/>
                          <a:cs typeface="Calibri" panose="020F0502020204030204" pitchFamily="34" charset="0"/>
                        </a:rPr>
                        <a:t>8,2</a:t>
                      </a:r>
                    </a:p>
                  </a:txBody>
                  <a:tcPr marL="9525" marR="9525" marT="9525" marB="0" anchor="b">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pPr algn="ctr"/>
                      <a:endParaRPr lang="it-IT" sz="1800" b="1" dirty="0">
                        <a:latin typeface="Calibri" panose="020F0502020204030204" pitchFamily="34" charset="0"/>
                        <a:cs typeface="Calibri" panose="020F0502020204030204" pitchFamily="34" charset="0"/>
                      </a:endParaRPr>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it-IT" sz="1800" b="1" kern="1200">
                          <a:solidFill>
                            <a:schemeClr val="accent6">
                              <a:lumMod val="50000"/>
                            </a:schemeClr>
                          </a:solidFill>
                          <a:latin typeface="Calibri" panose="020F0502020204030204" pitchFamily="34" charset="0"/>
                          <a:ea typeface="+mn-ea"/>
                          <a:cs typeface="Calibri" panose="020F0502020204030204" pitchFamily="34" charset="0"/>
                        </a:rPr>
                        <a:t>21,8%</a:t>
                      </a:r>
                    </a:p>
                  </a:txBody>
                  <a:tcPr marL="9525" marR="9525" marT="9525" marB="0" anchor="b">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pPr marL="0" algn="ctr" defTabSz="914400" rtl="0" eaLnBrk="1" fontAlgn="b" latinLnBrk="0" hangingPunct="1"/>
                      <a:r>
                        <a:rPr lang="it-IT" sz="1800" b="1" kern="1200" dirty="0">
                          <a:solidFill>
                            <a:schemeClr val="accent6">
                              <a:lumMod val="50000"/>
                            </a:schemeClr>
                          </a:solidFill>
                          <a:latin typeface="Calibri" panose="020F0502020204030204" pitchFamily="34" charset="0"/>
                          <a:ea typeface="+mn-ea"/>
                          <a:cs typeface="Calibri" panose="020F0502020204030204" pitchFamily="34" charset="0"/>
                        </a:rPr>
                        <a:t>78,1%</a:t>
                      </a:r>
                    </a:p>
                  </a:txBody>
                  <a:tcPr marL="9525" marR="9525" marT="9525" marB="0" anchor="b">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xmlns="" val="10008"/>
                  </a:ext>
                </a:extLst>
              </a:tr>
              <a:tr h="406121">
                <a:tc>
                  <a:txBody>
                    <a:bodyPr/>
                    <a:lstStyle/>
                    <a:p>
                      <a:r>
                        <a:rPr lang="it-IT" sz="1800" b="1" dirty="0">
                          <a:solidFill>
                            <a:schemeClr val="bg1"/>
                          </a:solidFill>
                          <a:latin typeface="Calibri" panose="020F0502020204030204" pitchFamily="34" charset="0"/>
                          <a:cs typeface="Calibri" panose="020F0502020204030204" pitchFamily="34" charset="0"/>
                        </a:rPr>
                        <a:t>Aeroporti di Puglia</a:t>
                      </a:r>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pPr marL="0" algn="ctr" defTabSz="914400" rtl="0" eaLnBrk="1" fontAlgn="b" latinLnBrk="0" hangingPunct="1"/>
                      <a:r>
                        <a:rPr lang="it-IT" sz="1800" b="1" kern="1200" dirty="0">
                          <a:solidFill>
                            <a:schemeClr val="bg1"/>
                          </a:solidFill>
                          <a:latin typeface="Calibri" panose="020F0502020204030204" pitchFamily="34" charset="0"/>
                          <a:ea typeface="+mn-ea"/>
                          <a:cs typeface="Calibri" panose="020F0502020204030204" pitchFamily="34" charset="0"/>
                        </a:rPr>
                        <a:t>8,2</a:t>
                      </a:r>
                    </a:p>
                  </a:txBody>
                  <a:tcPr marL="9525" marR="9525" marT="9525" marB="0" anchor="b">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pPr algn="ctr"/>
                      <a:endParaRPr lang="it-IT" sz="1800" b="1" dirty="0">
                        <a:latin typeface="Calibri" panose="020F0502020204030204" pitchFamily="34" charset="0"/>
                        <a:cs typeface="Calibri" panose="020F0502020204030204" pitchFamily="34" charset="0"/>
                      </a:endParaRPr>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it-IT" sz="1800" b="1" kern="1200">
                          <a:solidFill>
                            <a:schemeClr val="accent6">
                              <a:lumMod val="50000"/>
                            </a:schemeClr>
                          </a:solidFill>
                          <a:latin typeface="Calibri" panose="020F0502020204030204" pitchFamily="34" charset="0"/>
                          <a:ea typeface="+mn-ea"/>
                          <a:cs typeface="Calibri" panose="020F0502020204030204" pitchFamily="34" charset="0"/>
                        </a:rPr>
                        <a:t>60,5%</a:t>
                      </a:r>
                    </a:p>
                  </a:txBody>
                  <a:tcPr marL="9525" marR="9525" marT="9525" marB="0" anchor="b">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pPr marL="0" algn="ctr" defTabSz="914400" rtl="0" eaLnBrk="1" fontAlgn="b" latinLnBrk="0" hangingPunct="1"/>
                      <a:r>
                        <a:rPr lang="it-IT" sz="1800" b="1" kern="1200" dirty="0">
                          <a:solidFill>
                            <a:schemeClr val="accent6">
                              <a:lumMod val="50000"/>
                            </a:schemeClr>
                          </a:solidFill>
                          <a:latin typeface="Calibri" panose="020F0502020204030204" pitchFamily="34" charset="0"/>
                          <a:ea typeface="+mn-ea"/>
                          <a:cs typeface="Calibri" panose="020F0502020204030204" pitchFamily="34" charset="0"/>
                        </a:rPr>
                        <a:t>39,3%</a:t>
                      </a:r>
                    </a:p>
                  </a:txBody>
                  <a:tcPr marL="9525" marR="9525" marT="9525" marB="0" anchor="b">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xmlns="" val="10009"/>
                  </a:ext>
                </a:extLst>
              </a:tr>
              <a:tr h="406121">
                <a:tc>
                  <a:txBody>
                    <a:bodyPr/>
                    <a:lstStyle/>
                    <a:p>
                      <a:r>
                        <a:rPr lang="it-IT" sz="1800" b="1" dirty="0">
                          <a:solidFill>
                            <a:schemeClr val="bg1"/>
                          </a:solidFill>
                          <a:latin typeface="Calibri" panose="020F0502020204030204" pitchFamily="34" charset="0"/>
                          <a:cs typeface="Calibri" panose="020F0502020204030204" pitchFamily="34" charset="0"/>
                        </a:rPr>
                        <a:t>Aeroporti di Palermo</a:t>
                      </a:r>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pPr marL="0" algn="ctr" defTabSz="914400" rtl="0" eaLnBrk="1" fontAlgn="b" latinLnBrk="0" hangingPunct="1"/>
                      <a:r>
                        <a:rPr lang="it-IT" sz="1800" b="1" kern="1200" dirty="0">
                          <a:solidFill>
                            <a:schemeClr val="bg1"/>
                          </a:solidFill>
                          <a:latin typeface="Calibri" panose="020F0502020204030204" pitchFamily="34" charset="0"/>
                          <a:ea typeface="+mn-ea"/>
                          <a:cs typeface="Calibri" panose="020F0502020204030204" pitchFamily="34" charset="0"/>
                        </a:rPr>
                        <a:t>7,0</a:t>
                      </a:r>
                    </a:p>
                  </a:txBody>
                  <a:tcPr marL="9525" marR="9525" marT="9525" marB="0" anchor="b">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pPr algn="ctr"/>
                      <a:endParaRPr lang="it-IT" sz="1800" b="1" dirty="0">
                        <a:latin typeface="Calibri" panose="020F0502020204030204" pitchFamily="34" charset="0"/>
                        <a:cs typeface="Calibri" panose="020F0502020204030204" pitchFamily="34" charset="0"/>
                      </a:endParaRPr>
                    </a:p>
                  </a:txBody>
                  <a:tcP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914400" rtl="0" eaLnBrk="1" fontAlgn="b" latinLnBrk="0" hangingPunct="1"/>
                      <a:r>
                        <a:rPr lang="it-IT" sz="1800" b="1" kern="1200">
                          <a:solidFill>
                            <a:schemeClr val="accent6">
                              <a:lumMod val="50000"/>
                            </a:schemeClr>
                          </a:solidFill>
                          <a:latin typeface="Calibri" panose="020F0502020204030204" pitchFamily="34" charset="0"/>
                          <a:ea typeface="+mn-ea"/>
                          <a:cs typeface="Calibri" panose="020F0502020204030204" pitchFamily="34" charset="0"/>
                        </a:rPr>
                        <a:t>71,8%</a:t>
                      </a:r>
                    </a:p>
                  </a:txBody>
                  <a:tcPr marL="9525" marR="9525" marT="9525" marB="0" anchor="b">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pPr marL="0" algn="ctr" defTabSz="914400" rtl="0" eaLnBrk="1" fontAlgn="b" latinLnBrk="0" hangingPunct="1"/>
                      <a:r>
                        <a:rPr lang="it-IT" sz="1800" b="1" kern="1200" dirty="0">
                          <a:solidFill>
                            <a:schemeClr val="accent6">
                              <a:lumMod val="50000"/>
                            </a:schemeClr>
                          </a:solidFill>
                          <a:latin typeface="Calibri" panose="020F0502020204030204" pitchFamily="34" charset="0"/>
                          <a:ea typeface="+mn-ea"/>
                          <a:cs typeface="Calibri" panose="020F0502020204030204" pitchFamily="34" charset="0"/>
                        </a:rPr>
                        <a:t>28,0%</a:t>
                      </a:r>
                    </a:p>
                  </a:txBody>
                  <a:tcPr marL="9525" marR="9525" marT="9525" marB="0" anchor="b">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xmlns="" val="10010"/>
                  </a:ext>
                </a:extLst>
              </a:tr>
            </a:tbl>
          </a:graphicData>
        </a:graphic>
      </p:graphicFrame>
      <p:sp>
        <p:nvSpPr>
          <p:cNvPr id="9" name="CasellaDiTesto 8">
            <a:extLst>
              <a:ext uri="{FF2B5EF4-FFF2-40B4-BE49-F238E27FC236}">
                <a16:creationId xmlns:a16="http://schemas.microsoft.com/office/drawing/2014/main" xmlns="" id="{1CD5EE12-4329-46F9-8124-D1A4DD08E0EE}"/>
              </a:ext>
            </a:extLst>
          </p:cNvPr>
          <p:cNvSpPr txBox="1"/>
          <p:nvPr/>
        </p:nvSpPr>
        <p:spPr>
          <a:xfrm>
            <a:off x="1693926" y="615988"/>
            <a:ext cx="8695779" cy="646331"/>
          </a:xfrm>
          <a:prstGeom prst="rect">
            <a:avLst/>
          </a:prstGeom>
          <a:noFill/>
        </p:spPr>
        <p:txBody>
          <a:bodyPr wrap="square" rtlCol="0">
            <a:spAutoFit/>
          </a:bodyPr>
          <a:lstStyle/>
          <a:p>
            <a:pPr algn="ctr">
              <a:spcBef>
                <a:spcPts val="600"/>
              </a:spcBef>
              <a:spcAft>
                <a:spcPts val="600"/>
              </a:spcAft>
            </a:pPr>
            <a:r>
              <a:rPr lang="it-IT" dirty="0">
                <a:solidFill>
                  <a:schemeClr val="bg1"/>
                </a:solidFill>
                <a:latin typeface="Calibri" panose="020F0502020204030204" pitchFamily="34" charset="0"/>
                <a:cs typeface="Calibri" panose="020F0502020204030204" pitchFamily="34" charset="0"/>
              </a:rPr>
              <a:t>Di seguito i dati sui passeggeri dei principali sistemi aeroportuali e aeroporti italiani, con la suddivisione tra voli nazionali e internazionali e la variazione tra gli anni 2010 e 2019</a:t>
            </a:r>
          </a:p>
        </p:txBody>
      </p:sp>
      <p:pic>
        <p:nvPicPr>
          <p:cNvPr id="1027" name="Picture 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44919" y="1816767"/>
            <a:ext cx="2556000" cy="4620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081192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802296" y="92767"/>
            <a:ext cx="4389238" cy="523220"/>
          </a:xfrm>
          <a:prstGeom prst="rect">
            <a:avLst/>
          </a:prstGeom>
          <a:noFill/>
        </p:spPr>
        <p:txBody>
          <a:bodyPr wrap="square" rtlCol="0">
            <a:spAutoFit/>
          </a:bodyPr>
          <a:lstStyle/>
          <a:p>
            <a:pPr eaLnBrk="0" fontAlgn="base">
              <a:spcBef>
                <a:spcPct val="0"/>
              </a:spcBef>
              <a:spcAft>
                <a:spcPct val="0"/>
              </a:spcAft>
            </a:pPr>
            <a:r>
              <a:rPr lang="it-IT" sz="2800" b="1" kern="1200" cap="small" dirty="0">
                <a:solidFill>
                  <a:srgbClr val="FFFFFF"/>
                </a:solidFill>
                <a:latin typeface="Calibri" panose="020F0502020204030204" pitchFamily="34" charset="0"/>
                <a:ea typeface="+mn-ea"/>
                <a:cs typeface="Calibri" panose="020F0502020204030204" pitchFamily="34" charset="0"/>
              </a:rPr>
              <a:t>Passeggeri vs Arrivi Turistici</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98726" y="790113"/>
            <a:ext cx="4678363" cy="251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1529336" y="634360"/>
            <a:ext cx="4129936" cy="3447098"/>
          </a:xfrm>
          <a:prstGeom prst="rect">
            <a:avLst/>
          </a:prstGeom>
          <a:noFill/>
        </p:spPr>
        <p:txBody>
          <a:bodyPr wrap="square" rtlCol="0">
            <a:spAutoFit/>
          </a:bodyPr>
          <a:lstStyle/>
          <a:p>
            <a:pPr marL="285750" indent="-285750" eaLnBrk="0" fontAlgn="base">
              <a:spcBef>
                <a:spcPts val="600"/>
              </a:spcBef>
              <a:spcAft>
                <a:spcPts val="600"/>
              </a:spcAft>
              <a:buFont typeface="Arial" panose="020B0604020202020204" pitchFamily="34" charset="0"/>
              <a:buChar char="•"/>
            </a:pPr>
            <a:r>
              <a:rPr lang="it-IT" kern="1200" dirty="0">
                <a:solidFill>
                  <a:srgbClr val="FFFFFF"/>
                </a:solidFill>
                <a:latin typeface="Calibri" panose="020F0502020204030204" pitchFamily="34" charset="0"/>
                <a:ea typeface="+mn-ea"/>
                <a:cs typeface="Calibri" panose="020F0502020204030204" pitchFamily="34" charset="0"/>
              </a:rPr>
              <a:t>Andamento simile tra numero di passeggeri e arrivi turistici tra il 2010 ed il 2019 (i dati Istat sugli arrivi del 2019 sono ancora provvisori)</a:t>
            </a:r>
          </a:p>
          <a:p>
            <a:pPr marL="285750" indent="-285750" eaLnBrk="0" fontAlgn="base">
              <a:spcBef>
                <a:spcPts val="600"/>
              </a:spcBef>
              <a:spcAft>
                <a:spcPts val="600"/>
              </a:spcAft>
              <a:buFont typeface="Arial" panose="020B0604020202020204" pitchFamily="34" charset="0"/>
              <a:buChar char="•"/>
            </a:pPr>
            <a:r>
              <a:rPr lang="it-IT" kern="1200" dirty="0">
                <a:solidFill>
                  <a:srgbClr val="FFFFFF"/>
                </a:solidFill>
                <a:latin typeface="Calibri" panose="020F0502020204030204" pitchFamily="34" charset="0"/>
                <a:ea typeface="+mn-ea"/>
                <a:cs typeface="Calibri" panose="020F0502020204030204" pitchFamily="34" charset="0"/>
              </a:rPr>
              <a:t>Il saldo finale segna un +38,2% per i passeggeri e un +29,0% per gli arrivi</a:t>
            </a:r>
          </a:p>
          <a:p>
            <a:pPr marL="285750" indent="-285750" eaLnBrk="0" fontAlgn="base">
              <a:spcBef>
                <a:spcPts val="600"/>
              </a:spcBef>
              <a:spcAft>
                <a:spcPts val="600"/>
              </a:spcAft>
              <a:buFont typeface="Arial" panose="020B0604020202020204" pitchFamily="34" charset="0"/>
              <a:buChar char="•"/>
            </a:pPr>
            <a:r>
              <a:rPr lang="it-IT" kern="1200" dirty="0">
                <a:solidFill>
                  <a:srgbClr val="FFFFFF"/>
                </a:solidFill>
                <a:latin typeface="Calibri" panose="020F0502020204030204" pitchFamily="34" charset="0"/>
                <a:ea typeface="+mn-ea"/>
                <a:cs typeface="Calibri" panose="020F0502020204030204" pitchFamily="34" charset="0"/>
              </a:rPr>
              <a:t>Analogie anche tra i trend dei passeggeri su voli nazionali e internazionali rispettivamente con gli andamenti degli arrivi di italiani e stranieri</a:t>
            </a:r>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5498" y="4332529"/>
            <a:ext cx="4138613" cy="215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5207" y="4332529"/>
            <a:ext cx="4138613" cy="215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659322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941320" y="1310640"/>
            <a:ext cx="6507479" cy="523220"/>
          </a:xfrm>
          <a:prstGeom prst="rect">
            <a:avLst/>
          </a:prstGeom>
          <a:noFill/>
        </p:spPr>
        <p:txBody>
          <a:bodyPr wrap="square" rtlCol="0">
            <a:spAutoFit/>
          </a:bodyPr>
          <a:lstStyle/>
          <a:p>
            <a:pPr eaLnBrk="0" fontAlgn="base">
              <a:spcBef>
                <a:spcPct val="0"/>
              </a:spcBef>
              <a:spcAft>
                <a:spcPct val="0"/>
              </a:spcAft>
            </a:pPr>
            <a:r>
              <a:rPr lang="it-IT" sz="2800" b="1" kern="1200" cap="small" dirty="0" err="1" smtClean="0">
                <a:solidFill>
                  <a:srgbClr val="FFFFFF"/>
                </a:solidFill>
                <a:latin typeface="Calibri" panose="020F0502020204030204" pitchFamily="34" charset="0"/>
                <a:ea typeface="+mn-ea"/>
                <a:cs typeface="Calibri" panose="020F0502020204030204" pitchFamily="34" charset="0"/>
              </a:rPr>
              <a:t>Var</a:t>
            </a:r>
            <a:r>
              <a:rPr lang="it-IT" sz="2800" b="1" kern="1200" cap="small" dirty="0" smtClean="0">
                <a:solidFill>
                  <a:srgbClr val="FFFFFF"/>
                </a:solidFill>
                <a:latin typeface="Calibri" panose="020F0502020204030204" pitchFamily="34" charset="0"/>
                <a:ea typeface="+mn-ea"/>
                <a:cs typeface="Calibri" panose="020F0502020204030204" pitchFamily="34" charset="0"/>
              </a:rPr>
              <a:t>. %  Passeggeri gen. 2020 – </a:t>
            </a:r>
            <a:r>
              <a:rPr lang="it-IT" sz="2800" b="1" kern="1200" cap="small" dirty="0" err="1" smtClean="0">
                <a:solidFill>
                  <a:srgbClr val="FFFFFF"/>
                </a:solidFill>
                <a:latin typeface="Calibri" panose="020F0502020204030204" pitchFamily="34" charset="0"/>
                <a:ea typeface="+mn-ea"/>
                <a:cs typeface="Calibri" panose="020F0502020204030204" pitchFamily="34" charset="0"/>
              </a:rPr>
              <a:t>sett</a:t>
            </a:r>
            <a:r>
              <a:rPr lang="it-IT" sz="2800" b="1" kern="1200" cap="small" dirty="0" smtClean="0">
                <a:solidFill>
                  <a:srgbClr val="FFFFFF"/>
                </a:solidFill>
                <a:latin typeface="Calibri" panose="020F0502020204030204" pitchFamily="34" charset="0"/>
                <a:ea typeface="+mn-ea"/>
                <a:cs typeface="Calibri" panose="020F0502020204030204" pitchFamily="34" charset="0"/>
              </a:rPr>
              <a:t> 2021</a:t>
            </a:r>
            <a:endParaRPr lang="it-IT" sz="2800" b="1" kern="1200" cap="small" dirty="0">
              <a:solidFill>
                <a:srgbClr val="FFFFFF"/>
              </a:solidFill>
              <a:latin typeface="Calibri" panose="020F0502020204030204" pitchFamily="34" charset="0"/>
              <a:ea typeface="+mn-ea"/>
              <a:cs typeface="Calibri" panose="020F0502020204030204" pitchFamily="34" charset="0"/>
            </a:endParaRPr>
          </a:p>
        </p:txBody>
      </p:sp>
      <p:sp>
        <p:nvSpPr>
          <p:cNvPr id="6" name="Rettangolo arrotondato 5"/>
          <p:cNvSpPr/>
          <p:nvPr/>
        </p:nvSpPr>
        <p:spPr>
          <a:xfrm>
            <a:off x="152401" y="153368"/>
            <a:ext cx="4693250" cy="817245"/>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hangingPunct="1"/>
            <a:r>
              <a:rPr lang="it-IT" sz="2400" b="1" kern="1200" cap="small" dirty="0">
                <a:solidFill>
                  <a:srgbClr val="7FD7FC">
                    <a:lumMod val="50000"/>
                  </a:srgbClr>
                </a:solidFill>
              </a:rPr>
              <a:t>Turismo in </a:t>
            </a:r>
            <a:r>
              <a:rPr lang="it-IT" sz="2400" b="1" kern="1200" cap="small" dirty="0" smtClean="0">
                <a:solidFill>
                  <a:srgbClr val="7FD7FC">
                    <a:lumMod val="50000"/>
                  </a:srgbClr>
                </a:solidFill>
              </a:rPr>
              <a:t>Italia</a:t>
            </a:r>
            <a:endParaRPr lang="it-IT" sz="2400" b="1" kern="1200" cap="small" dirty="0">
              <a:solidFill>
                <a:srgbClr val="7FD7FC">
                  <a:lumMod val="50000"/>
                </a:srgbClr>
              </a:solidFill>
            </a:endParaRPr>
          </a:p>
          <a:p>
            <a:pPr algn="ctr" hangingPunct="1"/>
            <a:r>
              <a:rPr lang="it-IT" b="1" kern="1200" cap="small" dirty="0">
                <a:solidFill>
                  <a:srgbClr val="7FD7FC">
                    <a:lumMod val="50000"/>
                  </a:srgbClr>
                </a:solidFill>
              </a:rPr>
              <a:t>(fonte</a:t>
            </a:r>
            <a:r>
              <a:rPr lang="it-IT" b="1" kern="1200" cap="small" dirty="0" smtClean="0">
                <a:solidFill>
                  <a:srgbClr val="7FD7FC">
                    <a:lumMod val="50000"/>
                  </a:srgbClr>
                </a:solidFill>
              </a:rPr>
              <a:t>: </a:t>
            </a:r>
            <a:r>
              <a:rPr lang="it-IT" b="1" kern="1200" cap="small" dirty="0" err="1">
                <a:solidFill>
                  <a:srgbClr val="7FD7FC">
                    <a:lumMod val="50000"/>
                  </a:srgbClr>
                </a:solidFill>
              </a:rPr>
              <a:t>Assoaeroporti</a:t>
            </a:r>
            <a:r>
              <a:rPr lang="it-IT" b="1" kern="1200" cap="small" dirty="0">
                <a:solidFill>
                  <a:srgbClr val="7FD7FC">
                    <a:lumMod val="50000"/>
                  </a:srgbClr>
                </a:solidFill>
              </a:rPr>
              <a:t>)</a:t>
            </a:r>
          </a:p>
        </p:txBody>
      </p:sp>
      <p:graphicFrame>
        <p:nvGraphicFramePr>
          <p:cNvPr id="8" name="Grafico 7"/>
          <p:cNvGraphicFramePr>
            <a:graphicFrameLocks noChangeAspect="1"/>
          </p:cNvGraphicFramePr>
          <p:nvPr>
            <p:extLst>
              <p:ext uri="{D42A27DB-BD31-4B8C-83A1-F6EECF244321}">
                <p14:modId xmlns:p14="http://schemas.microsoft.com/office/powerpoint/2010/main" val="3756636592"/>
              </p:ext>
            </p:extLst>
          </p:nvPr>
        </p:nvGraphicFramePr>
        <p:xfrm>
          <a:off x="0" y="2164080"/>
          <a:ext cx="12192000" cy="388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123190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 name="Immagine" descr="Immagine"/>
          <p:cNvPicPr>
            <a:picLocks noChangeAspect="1"/>
          </p:cNvPicPr>
          <p:nvPr/>
        </p:nvPicPr>
        <p:blipFill>
          <a:blip r:embed="rId2">
            <a:extLst/>
          </a:blip>
          <a:stretch>
            <a:fillRect/>
          </a:stretch>
        </p:blipFill>
        <p:spPr>
          <a:xfrm>
            <a:off x="508000" y="1936750"/>
            <a:ext cx="8105141" cy="4279654"/>
          </a:xfrm>
          <a:prstGeom prst="rect">
            <a:avLst/>
          </a:prstGeom>
          <a:ln w="12700">
            <a:miter lim="400000"/>
          </a:ln>
        </p:spPr>
      </p:pic>
      <p:sp>
        <p:nvSpPr>
          <p:cNvPr id="799" name="I numeri delle Unità Operative nella città metropolitana che fa capo a Bologna, raccontano, per il secondo trimestre del 2021, su un totale di 106.502 soggetti, un’area dove prevale il commercio (25% delle UO), seguito dalle costruzioni (14%) e dalla att"/>
          <p:cNvSpPr txBox="1"/>
          <p:nvPr/>
        </p:nvSpPr>
        <p:spPr>
          <a:xfrm>
            <a:off x="8877962" y="1541406"/>
            <a:ext cx="3164924" cy="1200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600">
                <a:solidFill>
                  <a:srgbClr val="535353"/>
                </a:solidFill>
              </a:defRPr>
            </a:lvl1pPr>
          </a:lstStyle>
          <a:p>
            <a:r>
              <a:rPr sz="1800" b="1" i="1" dirty="0">
                <a:solidFill>
                  <a:schemeClr val="bg1"/>
                </a:solidFill>
              </a:rPr>
              <a:t>Dal 2009 </a:t>
            </a:r>
            <a:r>
              <a:rPr sz="1800" b="1" i="1" dirty="0" err="1">
                <a:solidFill>
                  <a:schemeClr val="bg1"/>
                </a:solidFill>
              </a:rPr>
              <a:t>il</a:t>
            </a:r>
            <a:r>
              <a:rPr sz="1800" b="1" i="1" dirty="0">
                <a:solidFill>
                  <a:schemeClr val="bg1"/>
                </a:solidFill>
              </a:rPr>
              <a:t> </a:t>
            </a:r>
            <a:r>
              <a:rPr sz="1800" b="1" i="1" dirty="0" err="1">
                <a:solidFill>
                  <a:schemeClr val="bg1"/>
                </a:solidFill>
              </a:rPr>
              <a:t>traffico</a:t>
            </a:r>
            <a:r>
              <a:rPr sz="1800" b="1" i="1" dirty="0">
                <a:solidFill>
                  <a:schemeClr val="bg1"/>
                </a:solidFill>
              </a:rPr>
              <a:t> </a:t>
            </a:r>
            <a:r>
              <a:rPr sz="1800" b="1" i="1" dirty="0" err="1">
                <a:solidFill>
                  <a:schemeClr val="bg1"/>
                </a:solidFill>
              </a:rPr>
              <a:t>passeggeri</a:t>
            </a:r>
            <a:r>
              <a:rPr sz="1800" b="1" i="1" dirty="0">
                <a:solidFill>
                  <a:schemeClr val="bg1"/>
                </a:solidFill>
              </a:rPr>
              <a:t> </a:t>
            </a:r>
            <a:r>
              <a:rPr lang="it-IT" sz="1800" b="1" i="1" dirty="0" smtClean="0">
                <a:solidFill>
                  <a:schemeClr val="bg1"/>
                </a:solidFill>
              </a:rPr>
              <a:t>dell’aeroporto di Bologna </a:t>
            </a:r>
            <a:r>
              <a:rPr sz="1800" b="1" i="1" dirty="0" err="1" smtClean="0">
                <a:solidFill>
                  <a:schemeClr val="bg1"/>
                </a:solidFill>
              </a:rPr>
              <a:t>cresce</a:t>
            </a:r>
            <a:r>
              <a:rPr sz="1800" b="1" i="1" dirty="0" smtClean="0">
                <a:solidFill>
                  <a:schemeClr val="bg1"/>
                </a:solidFill>
              </a:rPr>
              <a:t> </a:t>
            </a:r>
            <a:r>
              <a:rPr sz="1800" b="1" i="1" dirty="0">
                <a:solidFill>
                  <a:schemeClr val="bg1"/>
                </a:solidFill>
              </a:rPr>
              <a:t>a </a:t>
            </a:r>
            <a:r>
              <a:rPr sz="1800" b="1" i="1" dirty="0" err="1">
                <a:solidFill>
                  <a:schemeClr val="bg1"/>
                </a:solidFill>
              </a:rPr>
              <a:t>velocità</a:t>
            </a:r>
            <a:r>
              <a:rPr sz="1800" b="1" i="1" dirty="0">
                <a:solidFill>
                  <a:schemeClr val="bg1"/>
                </a:solidFill>
              </a:rPr>
              <a:t> </a:t>
            </a:r>
            <a:r>
              <a:rPr sz="1800" b="1" i="1" dirty="0" err="1">
                <a:solidFill>
                  <a:schemeClr val="bg1"/>
                </a:solidFill>
              </a:rPr>
              <a:t>superiore</a:t>
            </a:r>
            <a:r>
              <a:rPr sz="1800" b="1" i="1" dirty="0">
                <a:solidFill>
                  <a:schemeClr val="bg1"/>
                </a:solidFill>
              </a:rPr>
              <a:t> del </a:t>
            </a:r>
            <a:r>
              <a:rPr sz="1800" b="1" i="1" dirty="0" err="1">
                <a:solidFill>
                  <a:schemeClr val="bg1"/>
                </a:solidFill>
              </a:rPr>
              <a:t>totale</a:t>
            </a:r>
            <a:r>
              <a:rPr sz="1800" b="1" i="1" dirty="0">
                <a:solidFill>
                  <a:schemeClr val="bg1"/>
                </a:solidFill>
              </a:rPr>
              <a:t> </a:t>
            </a:r>
            <a:r>
              <a:rPr sz="1800" b="1" i="1" dirty="0" err="1">
                <a:solidFill>
                  <a:schemeClr val="bg1"/>
                </a:solidFill>
              </a:rPr>
              <a:t>nazionale</a:t>
            </a:r>
            <a:endParaRPr sz="1800" b="1" i="1" dirty="0">
              <a:solidFill>
                <a:schemeClr val="bg1"/>
              </a:solidFill>
            </a:endParaRPr>
          </a:p>
        </p:txBody>
      </p:sp>
      <p:sp>
        <p:nvSpPr>
          <p:cNvPr id="800" name="Variazione del traffico passeggeri. Numeri indice. 2001 = 100"/>
          <p:cNvSpPr txBox="1"/>
          <p:nvPr/>
        </p:nvSpPr>
        <p:spPr>
          <a:xfrm>
            <a:off x="0" y="357569"/>
            <a:ext cx="12191999" cy="8309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defTabSz="457200"/>
          </a:lstStyle>
          <a:p>
            <a:pPr algn="ctr"/>
            <a:r>
              <a:rPr sz="2400" b="1" i="1" dirty="0" err="1">
                <a:solidFill>
                  <a:schemeClr val="bg1"/>
                </a:solidFill>
              </a:rPr>
              <a:t>Variazione</a:t>
            </a:r>
            <a:r>
              <a:rPr sz="2400" b="1" i="1" dirty="0">
                <a:solidFill>
                  <a:schemeClr val="bg1"/>
                </a:solidFill>
              </a:rPr>
              <a:t> del </a:t>
            </a:r>
            <a:r>
              <a:rPr sz="2400" b="1" i="1" dirty="0" err="1">
                <a:solidFill>
                  <a:schemeClr val="bg1"/>
                </a:solidFill>
              </a:rPr>
              <a:t>traffico</a:t>
            </a:r>
            <a:r>
              <a:rPr sz="2400" b="1" i="1" dirty="0">
                <a:solidFill>
                  <a:schemeClr val="bg1"/>
                </a:solidFill>
              </a:rPr>
              <a:t> </a:t>
            </a:r>
            <a:r>
              <a:rPr sz="2400" b="1" i="1" dirty="0" err="1">
                <a:solidFill>
                  <a:schemeClr val="bg1"/>
                </a:solidFill>
              </a:rPr>
              <a:t>passeggeri</a:t>
            </a:r>
            <a:r>
              <a:rPr sz="2400" b="1" i="1" dirty="0">
                <a:solidFill>
                  <a:schemeClr val="bg1"/>
                </a:solidFill>
              </a:rPr>
              <a:t>. </a:t>
            </a:r>
            <a:r>
              <a:rPr lang="it-IT" sz="2400" b="1" i="1" dirty="0" smtClean="0">
                <a:solidFill>
                  <a:schemeClr val="bg1"/>
                </a:solidFill>
              </a:rPr>
              <a:t>Aeroporto Bologna – Aeroporti Italia </a:t>
            </a:r>
          </a:p>
          <a:p>
            <a:pPr algn="ctr"/>
            <a:r>
              <a:rPr sz="2400" b="1" i="1" dirty="0" smtClean="0">
                <a:solidFill>
                  <a:schemeClr val="bg1"/>
                </a:solidFill>
              </a:rPr>
              <a:t>Numeri </a:t>
            </a:r>
            <a:r>
              <a:rPr sz="2400" b="1" i="1" dirty="0" err="1">
                <a:solidFill>
                  <a:schemeClr val="bg1"/>
                </a:solidFill>
              </a:rPr>
              <a:t>indice</a:t>
            </a:r>
            <a:r>
              <a:rPr sz="2400" b="1" i="1" dirty="0">
                <a:solidFill>
                  <a:schemeClr val="bg1"/>
                </a:solidFill>
              </a:rPr>
              <a:t>. 2001 = 100</a:t>
            </a:r>
          </a:p>
        </p:txBody>
      </p:sp>
    </p:spTree>
    <p:extLst>
      <p:ext uri="{BB962C8B-B14F-4D97-AF65-F5344CB8AC3E}">
        <p14:creationId xmlns:p14="http://schemas.microsoft.com/office/powerpoint/2010/main" val="919524071"/>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 name="Immagine" descr="Immagine"/>
          <p:cNvPicPr>
            <a:picLocks noChangeAspect="1"/>
          </p:cNvPicPr>
          <p:nvPr/>
        </p:nvPicPr>
        <p:blipFill>
          <a:blip r:embed="rId2">
            <a:extLst/>
          </a:blip>
          <a:stretch>
            <a:fillRect/>
          </a:stretch>
        </p:blipFill>
        <p:spPr>
          <a:xfrm>
            <a:off x="508000" y="1714500"/>
            <a:ext cx="8102600" cy="4674577"/>
          </a:xfrm>
          <a:prstGeom prst="rect">
            <a:avLst/>
          </a:prstGeom>
          <a:ln w="12700">
            <a:miter lim="400000"/>
          </a:ln>
        </p:spPr>
      </p:pic>
      <p:sp>
        <p:nvSpPr>
          <p:cNvPr id="829" name="Variazione passeggeri aeroporto Bologna e arrivi nelle strutture della provincia di Bologna"/>
          <p:cNvSpPr txBox="1"/>
          <p:nvPr/>
        </p:nvSpPr>
        <p:spPr>
          <a:xfrm>
            <a:off x="0" y="180148"/>
            <a:ext cx="1219200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defTabSz="457200"/>
          </a:lstStyle>
          <a:p>
            <a:pPr algn="ctr"/>
            <a:r>
              <a:rPr sz="2400" b="1" dirty="0" err="1">
                <a:solidFill>
                  <a:schemeClr val="bg1"/>
                </a:solidFill>
              </a:rPr>
              <a:t>Variazione</a:t>
            </a:r>
            <a:r>
              <a:rPr sz="2400" b="1" dirty="0">
                <a:solidFill>
                  <a:schemeClr val="bg1"/>
                </a:solidFill>
              </a:rPr>
              <a:t> </a:t>
            </a:r>
            <a:r>
              <a:rPr sz="2400" b="1" dirty="0" err="1">
                <a:solidFill>
                  <a:schemeClr val="bg1"/>
                </a:solidFill>
              </a:rPr>
              <a:t>passeggeri</a:t>
            </a:r>
            <a:r>
              <a:rPr sz="2400" b="1" dirty="0">
                <a:solidFill>
                  <a:schemeClr val="bg1"/>
                </a:solidFill>
              </a:rPr>
              <a:t> </a:t>
            </a:r>
            <a:r>
              <a:rPr sz="2400" b="1" dirty="0" err="1">
                <a:solidFill>
                  <a:schemeClr val="bg1"/>
                </a:solidFill>
              </a:rPr>
              <a:t>aeroporto</a:t>
            </a:r>
            <a:r>
              <a:rPr sz="2400" b="1" dirty="0">
                <a:solidFill>
                  <a:schemeClr val="bg1"/>
                </a:solidFill>
              </a:rPr>
              <a:t> Bologna e </a:t>
            </a:r>
            <a:r>
              <a:rPr sz="2400" b="1" dirty="0" err="1">
                <a:solidFill>
                  <a:schemeClr val="bg1"/>
                </a:solidFill>
              </a:rPr>
              <a:t>arrivi</a:t>
            </a:r>
            <a:r>
              <a:rPr sz="2400" b="1" dirty="0">
                <a:solidFill>
                  <a:schemeClr val="bg1"/>
                </a:solidFill>
              </a:rPr>
              <a:t> </a:t>
            </a:r>
            <a:r>
              <a:rPr sz="2400" b="1" dirty="0" err="1">
                <a:solidFill>
                  <a:schemeClr val="bg1"/>
                </a:solidFill>
              </a:rPr>
              <a:t>nelle</a:t>
            </a:r>
            <a:r>
              <a:rPr sz="2400" b="1" dirty="0">
                <a:solidFill>
                  <a:schemeClr val="bg1"/>
                </a:solidFill>
              </a:rPr>
              <a:t> </a:t>
            </a:r>
            <a:r>
              <a:rPr sz="2400" b="1" dirty="0" err="1">
                <a:solidFill>
                  <a:schemeClr val="bg1"/>
                </a:solidFill>
              </a:rPr>
              <a:t>strutture</a:t>
            </a:r>
            <a:r>
              <a:rPr sz="2400" b="1" dirty="0">
                <a:solidFill>
                  <a:schemeClr val="bg1"/>
                </a:solidFill>
              </a:rPr>
              <a:t> </a:t>
            </a:r>
            <a:r>
              <a:rPr sz="2400" b="1" dirty="0" err="1">
                <a:solidFill>
                  <a:schemeClr val="bg1"/>
                </a:solidFill>
              </a:rPr>
              <a:t>della</a:t>
            </a:r>
            <a:r>
              <a:rPr sz="2400" b="1" dirty="0">
                <a:solidFill>
                  <a:schemeClr val="bg1"/>
                </a:solidFill>
              </a:rPr>
              <a:t> </a:t>
            </a:r>
            <a:r>
              <a:rPr sz="2400" b="1" dirty="0" err="1">
                <a:solidFill>
                  <a:schemeClr val="bg1"/>
                </a:solidFill>
              </a:rPr>
              <a:t>provincia</a:t>
            </a:r>
            <a:r>
              <a:rPr sz="2400" b="1" dirty="0">
                <a:solidFill>
                  <a:schemeClr val="bg1"/>
                </a:solidFill>
              </a:rPr>
              <a:t> di Bologna</a:t>
            </a:r>
          </a:p>
        </p:txBody>
      </p:sp>
      <p:sp>
        <p:nvSpPr>
          <p:cNvPr id="830" name="I numeri delle Unità Operative nella città metropolitana che fa capo a Bologna, raccontano, per il secondo trimestre del 2021, su un totale di 106.502 soggetti, un’area dove prevale il commercio (25% delle UO), seguito dalle costruzioni (14%) e dalla att"/>
          <p:cNvSpPr txBox="1"/>
          <p:nvPr/>
        </p:nvSpPr>
        <p:spPr>
          <a:xfrm>
            <a:off x="8819950" y="2311431"/>
            <a:ext cx="3190080" cy="18158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ctr">
              <a:defRPr sz="1600">
                <a:solidFill>
                  <a:srgbClr val="535353"/>
                </a:solidFill>
              </a:defRPr>
            </a:pPr>
            <a:r>
              <a:rPr b="1" dirty="0" err="1">
                <a:solidFill>
                  <a:schemeClr val="bg1"/>
                </a:solidFill>
              </a:rPr>
              <a:t>L’evolversi</a:t>
            </a:r>
            <a:r>
              <a:rPr b="1" dirty="0">
                <a:solidFill>
                  <a:schemeClr val="bg1"/>
                </a:solidFill>
              </a:rPr>
              <a:t> del </a:t>
            </a:r>
            <a:r>
              <a:rPr b="1" dirty="0" err="1">
                <a:solidFill>
                  <a:schemeClr val="bg1"/>
                </a:solidFill>
              </a:rPr>
              <a:t>numero</a:t>
            </a:r>
            <a:r>
              <a:rPr b="1" dirty="0">
                <a:solidFill>
                  <a:schemeClr val="bg1"/>
                </a:solidFill>
              </a:rPr>
              <a:t> </a:t>
            </a:r>
            <a:r>
              <a:rPr b="1" dirty="0" err="1">
                <a:solidFill>
                  <a:schemeClr val="bg1"/>
                </a:solidFill>
              </a:rPr>
              <a:t>dei</a:t>
            </a:r>
            <a:r>
              <a:rPr b="1" dirty="0">
                <a:solidFill>
                  <a:schemeClr val="bg1"/>
                </a:solidFill>
              </a:rPr>
              <a:t> </a:t>
            </a:r>
            <a:r>
              <a:rPr b="1" dirty="0" err="1">
                <a:solidFill>
                  <a:schemeClr val="bg1"/>
                </a:solidFill>
              </a:rPr>
              <a:t>passeggeri</a:t>
            </a:r>
            <a:r>
              <a:rPr b="1" dirty="0">
                <a:solidFill>
                  <a:schemeClr val="bg1"/>
                </a:solidFill>
              </a:rPr>
              <a:t> </a:t>
            </a:r>
            <a:r>
              <a:rPr b="1" dirty="0" err="1">
                <a:solidFill>
                  <a:schemeClr val="bg1"/>
                </a:solidFill>
              </a:rPr>
              <a:t>nell’aeroporto</a:t>
            </a:r>
            <a:r>
              <a:rPr b="1" dirty="0">
                <a:solidFill>
                  <a:schemeClr val="bg1"/>
                </a:solidFill>
              </a:rPr>
              <a:t> di Bologna e </a:t>
            </a:r>
            <a:r>
              <a:rPr b="1" dirty="0" err="1">
                <a:solidFill>
                  <a:schemeClr val="bg1"/>
                </a:solidFill>
              </a:rPr>
              <a:t>degli</a:t>
            </a:r>
            <a:r>
              <a:rPr b="1" dirty="0">
                <a:solidFill>
                  <a:schemeClr val="bg1"/>
                </a:solidFill>
              </a:rPr>
              <a:t> </a:t>
            </a:r>
            <a:r>
              <a:rPr b="1" dirty="0" err="1">
                <a:solidFill>
                  <a:schemeClr val="bg1"/>
                </a:solidFill>
              </a:rPr>
              <a:t>arrivi</a:t>
            </a:r>
            <a:r>
              <a:rPr b="1" dirty="0">
                <a:solidFill>
                  <a:schemeClr val="bg1"/>
                </a:solidFill>
              </a:rPr>
              <a:t> </a:t>
            </a:r>
            <a:r>
              <a:rPr b="1" dirty="0" err="1">
                <a:solidFill>
                  <a:schemeClr val="bg1"/>
                </a:solidFill>
              </a:rPr>
              <a:t>nelle</a:t>
            </a:r>
            <a:r>
              <a:rPr b="1" dirty="0">
                <a:solidFill>
                  <a:schemeClr val="bg1"/>
                </a:solidFill>
              </a:rPr>
              <a:t> </a:t>
            </a:r>
            <a:r>
              <a:rPr b="1" dirty="0" err="1">
                <a:solidFill>
                  <a:schemeClr val="bg1"/>
                </a:solidFill>
              </a:rPr>
              <a:t>strutture</a:t>
            </a:r>
            <a:r>
              <a:rPr b="1" dirty="0">
                <a:solidFill>
                  <a:schemeClr val="bg1"/>
                </a:solidFill>
              </a:rPr>
              <a:t> </a:t>
            </a:r>
            <a:r>
              <a:rPr b="1" dirty="0" err="1">
                <a:solidFill>
                  <a:schemeClr val="bg1"/>
                </a:solidFill>
              </a:rPr>
              <a:t>ricettive</a:t>
            </a:r>
            <a:r>
              <a:rPr b="1" dirty="0">
                <a:solidFill>
                  <a:schemeClr val="bg1"/>
                </a:solidFill>
              </a:rPr>
              <a:t> </a:t>
            </a:r>
            <a:r>
              <a:rPr b="1" dirty="0" err="1">
                <a:solidFill>
                  <a:schemeClr val="bg1"/>
                </a:solidFill>
              </a:rPr>
              <a:t>della</a:t>
            </a:r>
            <a:r>
              <a:rPr b="1" dirty="0">
                <a:solidFill>
                  <a:schemeClr val="bg1"/>
                </a:solidFill>
              </a:rPr>
              <a:t> </a:t>
            </a:r>
            <a:r>
              <a:rPr b="1" dirty="0" err="1">
                <a:solidFill>
                  <a:schemeClr val="bg1"/>
                </a:solidFill>
              </a:rPr>
              <a:t>provincia</a:t>
            </a:r>
            <a:r>
              <a:rPr b="1" dirty="0">
                <a:solidFill>
                  <a:schemeClr val="bg1"/>
                </a:solidFill>
              </a:rPr>
              <a:t> </a:t>
            </a:r>
            <a:r>
              <a:rPr b="1" dirty="0" err="1">
                <a:solidFill>
                  <a:schemeClr val="bg1"/>
                </a:solidFill>
              </a:rPr>
              <a:t>hanno</a:t>
            </a:r>
            <a:r>
              <a:rPr b="1" dirty="0">
                <a:solidFill>
                  <a:schemeClr val="bg1"/>
                </a:solidFill>
              </a:rPr>
              <a:t> un </a:t>
            </a:r>
            <a:r>
              <a:rPr b="1" dirty="0" err="1">
                <a:solidFill>
                  <a:schemeClr val="bg1"/>
                </a:solidFill>
              </a:rPr>
              <a:t>andamento</a:t>
            </a:r>
            <a:r>
              <a:rPr b="1" dirty="0">
                <a:solidFill>
                  <a:schemeClr val="bg1"/>
                </a:solidFill>
              </a:rPr>
              <a:t> </a:t>
            </a:r>
            <a:r>
              <a:rPr b="1" dirty="0" err="1">
                <a:solidFill>
                  <a:schemeClr val="bg1"/>
                </a:solidFill>
              </a:rPr>
              <a:t>analogo</a:t>
            </a:r>
            <a:r>
              <a:rPr b="1" dirty="0">
                <a:solidFill>
                  <a:schemeClr val="bg1"/>
                </a:solidFill>
              </a:rPr>
              <a:t>.</a:t>
            </a:r>
          </a:p>
          <a:p>
            <a:pPr algn="ctr">
              <a:defRPr sz="1600">
                <a:solidFill>
                  <a:srgbClr val="535353"/>
                </a:solidFill>
              </a:defRPr>
            </a:pPr>
            <a:r>
              <a:rPr b="1" dirty="0">
                <a:solidFill>
                  <a:schemeClr val="bg1"/>
                </a:solidFill>
              </a:rPr>
              <a:t>Il </a:t>
            </a:r>
            <a:r>
              <a:rPr b="1" dirty="0" err="1">
                <a:solidFill>
                  <a:schemeClr val="bg1"/>
                </a:solidFill>
              </a:rPr>
              <a:t>coefficiente</a:t>
            </a:r>
            <a:r>
              <a:rPr b="1" dirty="0">
                <a:solidFill>
                  <a:schemeClr val="bg1"/>
                </a:solidFill>
              </a:rPr>
              <a:t> di </a:t>
            </a:r>
            <a:r>
              <a:rPr b="1" dirty="0" err="1">
                <a:solidFill>
                  <a:schemeClr val="bg1"/>
                </a:solidFill>
              </a:rPr>
              <a:t>correlazione</a:t>
            </a:r>
            <a:r>
              <a:rPr b="1" dirty="0">
                <a:solidFill>
                  <a:schemeClr val="bg1"/>
                </a:solidFill>
              </a:rPr>
              <a:t> </a:t>
            </a:r>
            <a:r>
              <a:rPr b="1" dirty="0" err="1">
                <a:solidFill>
                  <a:schemeClr val="bg1"/>
                </a:solidFill>
              </a:rPr>
              <a:t>tra</a:t>
            </a:r>
            <a:r>
              <a:rPr b="1" dirty="0">
                <a:solidFill>
                  <a:schemeClr val="bg1"/>
                </a:solidFill>
              </a:rPr>
              <a:t> </a:t>
            </a:r>
            <a:r>
              <a:rPr b="1" dirty="0" err="1">
                <a:solidFill>
                  <a:schemeClr val="bg1"/>
                </a:solidFill>
              </a:rPr>
              <a:t>i</a:t>
            </a:r>
            <a:r>
              <a:rPr b="1" dirty="0">
                <a:solidFill>
                  <a:schemeClr val="bg1"/>
                </a:solidFill>
              </a:rPr>
              <a:t> due </a:t>
            </a:r>
            <a:r>
              <a:rPr b="1" dirty="0" err="1">
                <a:solidFill>
                  <a:schemeClr val="bg1"/>
                </a:solidFill>
              </a:rPr>
              <a:t>valori</a:t>
            </a:r>
            <a:r>
              <a:rPr b="1" dirty="0">
                <a:solidFill>
                  <a:schemeClr val="bg1"/>
                </a:solidFill>
              </a:rPr>
              <a:t> è </a:t>
            </a:r>
            <a:r>
              <a:rPr b="1" dirty="0" err="1">
                <a:solidFill>
                  <a:schemeClr val="bg1"/>
                </a:solidFill>
              </a:rPr>
              <a:t>elevato</a:t>
            </a:r>
            <a:r>
              <a:rPr b="1" dirty="0">
                <a:solidFill>
                  <a:schemeClr val="bg1"/>
                </a:solidFill>
              </a:rPr>
              <a:t>: 0,973.</a:t>
            </a:r>
          </a:p>
        </p:txBody>
      </p:sp>
    </p:spTree>
    <p:extLst>
      <p:ext uri="{BB962C8B-B14F-4D97-AF65-F5344CB8AC3E}">
        <p14:creationId xmlns:p14="http://schemas.microsoft.com/office/powerpoint/2010/main" val="2256864340"/>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lide Number Placeholder 14"/>
          <p:cNvSpPr txBox="1">
            <a:spLocks noGrp="1"/>
          </p:cNvSpPr>
          <p:nvPr>
            <p:ph type="sldNum" sz="quarter" idx="4294967295"/>
          </p:nvPr>
        </p:nvSpPr>
        <p:spPr>
          <a:xfrm>
            <a:off x="11080191" y="6404292"/>
            <a:ext cx="273610"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sp>
        <p:nvSpPr>
          <p:cNvPr id="315" name="Rectangle 1"/>
          <p:cNvSpPr/>
          <p:nvPr/>
        </p:nvSpPr>
        <p:spPr>
          <a:xfrm>
            <a:off x="0" y="280348"/>
            <a:ext cx="12192000" cy="552450"/>
          </a:xfrm>
          <a:prstGeom prst="rect">
            <a:avLst/>
          </a:prstGeom>
          <a:solidFill>
            <a:srgbClr val="3F3F3F"/>
          </a:solidFill>
          <a:ln w="12700">
            <a:miter lim="400000"/>
          </a:ln>
        </p:spPr>
        <p:txBody>
          <a:bodyPr lIns="45719" rIns="45719" anchor="ctr"/>
          <a:lstStyle/>
          <a:p>
            <a:pPr algn="ctr">
              <a:defRPr>
                <a:solidFill>
                  <a:srgbClr val="FFFFFF"/>
                </a:solidFill>
              </a:defRPr>
            </a:pPr>
            <a:endParaRPr/>
          </a:p>
        </p:txBody>
      </p:sp>
      <p:grpSp>
        <p:nvGrpSpPr>
          <p:cNvPr id="319" name="Group 7"/>
          <p:cNvGrpSpPr/>
          <p:nvPr/>
        </p:nvGrpSpPr>
        <p:grpSpPr>
          <a:xfrm>
            <a:off x="271463" y="171449"/>
            <a:ext cx="790576" cy="742951"/>
            <a:chOff x="0" y="0"/>
            <a:chExt cx="790575" cy="742950"/>
          </a:xfrm>
        </p:grpSpPr>
        <p:sp>
          <p:nvSpPr>
            <p:cNvPr id="316" name="Rectangle 2"/>
            <p:cNvSpPr/>
            <p:nvPr/>
          </p:nvSpPr>
          <p:spPr>
            <a:xfrm>
              <a:off x="-1" y="0"/>
              <a:ext cx="742951" cy="742950"/>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7" name="Right Triangle 4"/>
            <p:cNvSpPr/>
            <p:nvPr/>
          </p:nvSpPr>
          <p:spPr>
            <a:xfrm>
              <a:off x="742950" y="-1"/>
              <a:ext cx="47625"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8" name="Right Triangle 5"/>
            <p:cNvSpPr/>
            <p:nvPr/>
          </p:nvSpPr>
          <p:spPr>
            <a:xfrm rot="10800000" flipH="1">
              <a:off x="742950" y="647700"/>
              <a:ext cx="47625" cy="952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9" name="Rectangle 3"/>
          <p:cNvSpPr/>
          <p:nvPr/>
        </p:nvSpPr>
        <p:spPr>
          <a:xfrm>
            <a:off x="0" y="1684842"/>
            <a:ext cx="12192000" cy="3887031"/>
          </a:xfrm>
          <a:prstGeom prst="rect">
            <a:avLst/>
          </a:prstGeom>
          <a:solidFill>
            <a:srgbClr val="808080"/>
          </a:solidFill>
          <a:ln w="12700">
            <a:miter lim="400000"/>
          </a:ln>
        </p:spPr>
        <p:txBody>
          <a:bodyPr lIns="45719" rIns="45719" anchor="ctr"/>
          <a:lstStyle/>
          <a:p>
            <a:pPr algn="ctr">
              <a:defRPr>
                <a:solidFill>
                  <a:srgbClr val="FFFFFF"/>
                </a:solidFill>
              </a:defRPr>
            </a:pPr>
            <a:endParaRPr/>
          </a:p>
        </p:txBody>
      </p:sp>
      <p:sp>
        <p:nvSpPr>
          <p:cNvPr id="10" name="TextBox 7"/>
          <p:cNvSpPr txBox="1"/>
          <p:nvPr/>
        </p:nvSpPr>
        <p:spPr>
          <a:xfrm>
            <a:off x="1487605" y="2680406"/>
            <a:ext cx="8898340" cy="5660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gn="ctr">
              <a:lnSpc>
                <a:spcPct val="150000"/>
              </a:lnSpc>
              <a:defRPr sz="2800">
                <a:solidFill>
                  <a:srgbClr val="FFFFFF"/>
                </a:solidFill>
              </a:defRPr>
            </a:pPr>
            <a:r>
              <a:rPr lang="it-IT" b="1" i="1" dirty="0" smtClean="0"/>
              <a:t>Focus Fiere e congressi</a:t>
            </a:r>
          </a:p>
        </p:txBody>
      </p:sp>
      <p:sp>
        <p:nvSpPr>
          <p:cNvPr id="11" name="TextBox 6"/>
          <p:cNvSpPr txBox="1"/>
          <p:nvPr/>
        </p:nvSpPr>
        <p:spPr>
          <a:xfrm>
            <a:off x="1977754" y="315651"/>
            <a:ext cx="8268336"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sz="2800">
                <a:solidFill>
                  <a:srgbClr val="FFFFFF"/>
                </a:solidFill>
                <a:latin typeface="Century Gothic"/>
                <a:ea typeface="Century Gothic"/>
                <a:cs typeface="Century Gothic"/>
                <a:sym typeface="Century Gothic"/>
              </a:defRPr>
            </a:lvl1pPr>
          </a:lstStyle>
          <a:p>
            <a:r>
              <a:rPr dirty="0"/>
              <a:t>BOLOGNA: </a:t>
            </a:r>
            <a:r>
              <a:rPr lang="it-IT" dirty="0" smtClean="0"/>
              <a:t>scenari nuovi per il turismo</a:t>
            </a:r>
            <a:endParaRPr dirty="0"/>
          </a:p>
        </p:txBody>
      </p:sp>
    </p:spTree>
    <p:extLst>
      <p:ext uri="{BB962C8B-B14F-4D97-AF65-F5344CB8AC3E}">
        <p14:creationId xmlns:p14="http://schemas.microsoft.com/office/powerpoint/2010/main" val="2788068235"/>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1224853" y="423015"/>
            <a:ext cx="9106502"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algn="ctr">
              <a:defRPr sz="2800">
                <a:solidFill>
                  <a:srgbClr val="FFFFFF"/>
                </a:solidFill>
                <a:latin typeface="Century Gothic"/>
                <a:ea typeface="Century Gothic"/>
                <a:cs typeface="Century Gothic"/>
                <a:sym typeface="Century Gothic"/>
              </a:defRPr>
            </a:lvl1pPr>
          </a:lstStyle>
          <a:p>
            <a:r>
              <a:rPr dirty="0" smtClean="0">
                <a:solidFill>
                  <a:srgbClr val="FF0000"/>
                </a:solidFill>
              </a:rPr>
              <a:t>BOLOGNA: </a:t>
            </a:r>
            <a:r>
              <a:rPr lang="it-IT" dirty="0" smtClean="0">
                <a:solidFill>
                  <a:srgbClr val="FF0000"/>
                </a:solidFill>
              </a:rPr>
              <a:t> i congressi internazionali dal 2017 al 2019</a:t>
            </a:r>
            <a:endParaRPr dirty="0">
              <a:solidFill>
                <a:srgbClr val="FF0000"/>
              </a:solidFill>
            </a:endParaRPr>
          </a:p>
        </p:txBody>
      </p:sp>
      <p:sp>
        <p:nvSpPr>
          <p:cNvPr id="3" name="Rettangolo 2"/>
          <p:cNvSpPr/>
          <p:nvPr/>
        </p:nvSpPr>
        <p:spPr>
          <a:xfrm>
            <a:off x="2730453" y="1293220"/>
            <a:ext cx="7436651" cy="461665"/>
          </a:xfrm>
          <a:prstGeom prst="rect">
            <a:avLst/>
          </a:prstGeom>
        </p:spPr>
        <p:txBody>
          <a:bodyPr wrap="none">
            <a:spAutoFit/>
          </a:bodyPr>
          <a:lstStyle/>
          <a:p>
            <a:r>
              <a:rPr lang="it-IT" sz="2400" b="1" dirty="0">
                <a:latin typeface="Calibri" panose="020F0502020204030204" pitchFamily="34" charset="0"/>
              </a:rPr>
              <a:t>Bologna congressi internazionali </a:t>
            </a:r>
            <a:r>
              <a:rPr lang="it-IT" sz="2400" b="1" dirty="0" smtClean="0">
                <a:latin typeface="Calibri" panose="020F0502020204030204" pitchFamily="34" charset="0"/>
              </a:rPr>
              <a:t>dal 2017 al  </a:t>
            </a:r>
            <a:r>
              <a:rPr lang="it-IT" sz="2400" b="1" dirty="0">
                <a:latin typeface="Calibri" panose="020F0502020204030204" pitchFamily="34" charset="0"/>
              </a:rPr>
              <a:t>2019 - N. 86</a:t>
            </a:r>
            <a:r>
              <a:rPr lang="it-IT" sz="2400" dirty="0"/>
              <a:t> </a:t>
            </a:r>
          </a:p>
        </p:txBody>
      </p:sp>
      <p:sp>
        <p:nvSpPr>
          <p:cNvPr id="4" name="Rettangolo 3"/>
          <p:cNvSpPr/>
          <p:nvPr/>
        </p:nvSpPr>
        <p:spPr>
          <a:xfrm>
            <a:off x="2528009" y="1895998"/>
            <a:ext cx="8000908" cy="461665"/>
          </a:xfrm>
          <a:prstGeom prst="rect">
            <a:avLst/>
          </a:prstGeom>
        </p:spPr>
        <p:txBody>
          <a:bodyPr wrap="none">
            <a:spAutoFit/>
          </a:bodyPr>
          <a:lstStyle/>
          <a:p>
            <a:r>
              <a:rPr lang="it-IT" sz="2400" b="1" dirty="0">
                <a:latin typeface="Calibri" panose="020F0502020204030204" pitchFamily="34" charset="0"/>
              </a:rPr>
              <a:t>Bologna congressi internazionali </a:t>
            </a:r>
            <a:r>
              <a:rPr lang="it-IT" sz="2400" b="1" dirty="0" smtClean="0">
                <a:latin typeface="Calibri" panose="020F0502020204030204" pitchFamily="34" charset="0"/>
              </a:rPr>
              <a:t>dal 2017 </a:t>
            </a:r>
            <a:r>
              <a:rPr lang="it-IT" sz="2400" b="1" dirty="0">
                <a:latin typeface="Calibri" panose="020F0502020204030204" pitchFamily="34" charset="0"/>
              </a:rPr>
              <a:t>- 2019 </a:t>
            </a:r>
            <a:r>
              <a:rPr lang="it-IT" sz="2400" b="1" dirty="0" smtClean="0">
                <a:latin typeface="Calibri" panose="020F0502020204030204" pitchFamily="34" charset="0"/>
              </a:rPr>
              <a:t>– 30.315 pax</a:t>
            </a:r>
            <a:endParaRPr lang="it-IT" sz="2400" dirty="0"/>
          </a:p>
        </p:txBody>
      </p:sp>
      <p:sp>
        <p:nvSpPr>
          <p:cNvPr id="5" name="Rettangolo 4"/>
          <p:cNvSpPr/>
          <p:nvPr/>
        </p:nvSpPr>
        <p:spPr>
          <a:xfrm>
            <a:off x="685563" y="3820331"/>
            <a:ext cx="8416086" cy="461665"/>
          </a:xfrm>
          <a:prstGeom prst="rect">
            <a:avLst/>
          </a:prstGeom>
        </p:spPr>
        <p:txBody>
          <a:bodyPr wrap="none">
            <a:spAutoFit/>
          </a:bodyPr>
          <a:lstStyle/>
          <a:p>
            <a:r>
              <a:rPr lang="it-IT" sz="2400" b="1" dirty="0">
                <a:latin typeface="Calibri" panose="020F0502020204030204" pitchFamily="34" charset="0"/>
              </a:rPr>
              <a:t>Bologna congressi internazionali </a:t>
            </a:r>
            <a:r>
              <a:rPr lang="it-IT" sz="2400" b="1" dirty="0" smtClean="0">
                <a:latin typeface="Calibri" panose="020F0502020204030204" pitchFamily="34" charset="0"/>
              </a:rPr>
              <a:t>anno 2017 - </a:t>
            </a:r>
            <a:r>
              <a:rPr lang="it-IT" sz="2400" b="1" dirty="0">
                <a:latin typeface="Calibri" panose="020F0502020204030204" pitchFamily="34" charset="0"/>
              </a:rPr>
              <a:t>N. </a:t>
            </a:r>
            <a:r>
              <a:rPr lang="it-IT" sz="2400" b="1" dirty="0" smtClean="0">
                <a:latin typeface="Calibri" panose="020F0502020204030204" pitchFamily="34" charset="0"/>
              </a:rPr>
              <a:t>28 per Pax  6.575</a:t>
            </a:r>
            <a:endParaRPr lang="it-IT" sz="2400" dirty="0"/>
          </a:p>
        </p:txBody>
      </p:sp>
      <p:sp>
        <p:nvSpPr>
          <p:cNvPr id="6" name="Rettangolo 5"/>
          <p:cNvSpPr/>
          <p:nvPr/>
        </p:nvSpPr>
        <p:spPr>
          <a:xfrm>
            <a:off x="3620423" y="4818892"/>
            <a:ext cx="8571577" cy="461665"/>
          </a:xfrm>
          <a:prstGeom prst="rect">
            <a:avLst/>
          </a:prstGeom>
        </p:spPr>
        <p:txBody>
          <a:bodyPr wrap="none">
            <a:spAutoFit/>
          </a:bodyPr>
          <a:lstStyle/>
          <a:p>
            <a:pPr algn="r"/>
            <a:r>
              <a:rPr lang="it-IT" sz="2400" b="1" dirty="0">
                <a:latin typeface="Calibri" panose="020F0502020204030204" pitchFamily="34" charset="0"/>
              </a:rPr>
              <a:t>Bologna congressi internazionali </a:t>
            </a:r>
            <a:r>
              <a:rPr lang="it-IT" sz="2400" b="1" dirty="0" smtClean="0">
                <a:latin typeface="Calibri" panose="020F0502020204030204" pitchFamily="34" charset="0"/>
              </a:rPr>
              <a:t>anno 2018 - </a:t>
            </a:r>
            <a:r>
              <a:rPr lang="it-IT" sz="2400" b="1" dirty="0">
                <a:latin typeface="Calibri" panose="020F0502020204030204" pitchFamily="34" charset="0"/>
              </a:rPr>
              <a:t>N. </a:t>
            </a:r>
            <a:r>
              <a:rPr lang="it-IT" sz="2400" b="1" dirty="0" smtClean="0">
                <a:latin typeface="Calibri" panose="020F0502020204030204" pitchFamily="34" charset="0"/>
              </a:rPr>
              <a:t>33 per Pax  12.935</a:t>
            </a:r>
            <a:endParaRPr lang="it-IT" sz="2400" dirty="0"/>
          </a:p>
        </p:txBody>
      </p:sp>
      <p:sp>
        <p:nvSpPr>
          <p:cNvPr id="7" name="Rettangolo 6"/>
          <p:cNvSpPr/>
          <p:nvPr/>
        </p:nvSpPr>
        <p:spPr>
          <a:xfrm>
            <a:off x="728781" y="5815178"/>
            <a:ext cx="8571577" cy="461665"/>
          </a:xfrm>
          <a:prstGeom prst="rect">
            <a:avLst/>
          </a:prstGeom>
        </p:spPr>
        <p:txBody>
          <a:bodyPr wrap="none">
            <a:spAutoFit/>
          </a:bodyPr>
          <a:lstStyle/>
          <a:p>
            <a:r>
              <a:rPr lang="it-IT" sz="2400" b="1" dirty="0">
                <a:latin typeface="Calibri" panose="020F0502020204030204" pitchFamily="34" charset="0"/>
              </a:rPr>
              <a:t>Bologna congressi internazionali </a:t>
            </a:r>
            <a:r>
              <a:rPr lang="it-IT" sz="2400" b="1" dirty="0" smtClean="0">
                <a:latin typeface="Calibri" panose="020F0502020204030204" pitchFamily="34" charset="0"/>
              </a:rPr>
              <a:t>anno 2019 - </a:t>
            </a:r>
            <a:r>
              <a:rPr lang="it-IT" sz="2400" b="1" dirty="0">
                <a:latin typeface="Calibri" panose="020F0502020204030204" pitchFamily="34" charset="0"/>
              </a:rPr>
              <a:t>N. </a:t>
            </a:r>
            <a:r>
              <a:rPr lang="it-IT" sz="2400" b="1" dirty="0" smtClean="0">
                <a:latin typeface="Calibri" panose="020F0502020204030204" pitchFamily="34" charset="0"/>
              </a:rPr>
              <a:t>25 per Pax  10.805</a:t>
            </a:r>
            <a:endParaRPr lang="it-IT" sz="2400" dirty="0"/>
          </a:p>
        </p:txBody>
      </p:sp>
    </p:spTree>
    <p:extLst>
      <p:ext uri="{BB962C8B-B14F-4D97-AF65-F5344CB8AC3E}">
        <p14:creationId xmlns:p14="http://schemas.microsoft.com/office/powerpoint/2010/main" val="3589961310"/>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 xmlns:a16="http://schemas.microsoft.com/office/drawing/2014/main" id="{E682FCCF-B1C1-4BB9-BA4B-7E64A6EC2515}"/>
              </a:ext>
            </a:extLst>
          </p:cNvPr>
          <p:cNvPicPr>
            <a:picLocks noChangeAspect="1"/>
          </p:cNvPicPr>
          <p:nvPr/>
        </p:nvPicPr>
        <p:blipFill>
          <a:blip r:embed="rId2"/>
          <a:stretch>
            <a:fillRect/>
          </a:stretch>
        </p:blipFill>
        <p:spPr>
          <a:xfrm>
            <a:off x="1419368" y="0"/>
            <a:ext cx="9075760" cy="6593702"/>
          </a:xfrm>
          <a:prstGeom prst="rect">
            <a:avLst/>
          </a:prstGeom>
        </p:spPr>
      </p:pic>
      <p:sp>
        <p:nvSpPr>
          <p:cNvPr id="4" name="CasellaDiTesto 3">
            <a:extLst>
              <a:ext uri="{FF2B5EF4-FFF2-40B4-BE49-F238E27FC236}">
                <a16:creationId xmlns="" xmlns:a16="http://schemas.microsoft.com/office/drawing/2014/main" id="{294231C1-E75B-4DAF-B53E-CEE70FE7B1C2}"/>
              </a:ext>
            </a:extLst>
          </p:cNvPr>
          <p:cNvSpPr txBox="1">
            <a:spLocks noChangeArrowheads="1"/>
          </p:cNvSpPr>
          <p:nvPr/>
        </p:nvSpPr>
        <p:spPr bwMode="auto">
          <a:xfrm>
            <a:off x="3483815" y="6349856"/>
            <a:ext cx="5224368" cy="76790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spcBef>
                <a:spcPct val="0"/>
              </a:spcBef>
              <a:spcAft>
                <a:spcPts val="600"/>
              </a:spcAft>
              <a:buNone/>
            </a:pPr>
            <a:r>
              <a:rPr lang="en-US" altLang="it-IT" sz="2000" i="1" dirty="0">
                <a:solidFill>
                  <a:srgbClr val="002060"/>
                </a:solidFill>
                <a:latin typeface="Garamond" panose="02020404030301010803" pitchFamily="18" charset="0"/>
              </a:rPr>
              <a:t>Fonte</a:t>
            </a:r>
            <a:r>
              <a:rPr lang="en-US" altLang="it-IT" sz="2000" dirty="0">
                <a:solidFill>
                  <a:srgbClr val="002060"/>
                </a:solidFill>
                <a:latin typeface="Garamond" panose="02020404030301010803" pitchFamily="18" charset="0"/>
              </a:rPr>
              <a:t>: </a:t>
            </a:r>
            <a:r>
              <a:rPr lang="en-US" altLang="it-IT" sz="2000" dirty="0" err="1">
                <a:solidFill>
                  <a:srgbClr val="002060"/>
                </a:solidFill>
                <a:latin typeface="Garamond" panose="02020404030301010803" pitchFamily="18" charset="0"/>
              </a:rPr>
              <a:t>Federcongressi</a:t>
            </a:r>
            <a:r>
              <a:rPr lang="en-US" altLang="it-IT" sz="2000" dirty="0">
                <a:solidFill>
                  <a:srgbClr val="002060"/>
                </a:solidFill>
                <a:latin typeface="Garamond" panose="02020404030301010803" pitchFamily="18" charset="0"/>
              </a:rPr>
              <a:t>, 2021</a:t>
            </a:r>
          </a:p>
        </p:txBody>
      </p:sp>
    </p:spTree>
    <p:extLst>
      <p:ext uri="{BB962C8B-B14F-4D97-AF65-F5344CB8AC3E}">
        <p14:creationId xmlns:p14="http://schemas.microsoft.com/office/powerpoint/2010/main" val="5353314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 xmlns:a16="http://schemas.microsoft.com/office/drawing/2014/main" id="{5D1D4658-32CD-4903-BDA6-7B54EEA4ED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524001"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useBgFill="1">
        <p:nvSpPr>
          <p:cNvPr id="19" name="Freeform: Shape 18">
            <a:extLst>
              <a:ext uri="{FF2B5EF4-FFF2-40B4-BE49-F238E27FC236}">
                <a16:creationId xmlns="" xmlns:a16="http://schemas.microsoft.com/office/drawing/2014/main" id="{7A29A97C-0C3C-4F06-9CA4-68DFD1CE40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42164" y="983228"/>
            <a:ext cx="6225834" cy="5874772"/>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ndParaRPr>
          </a:p>
        </p:txBody>
      </p:sp>
      <p:sp>
        <p:nvSpPr>
          <p:cNvPr id="21" name="Freeform: Shape 20">
            <a:extLst>
              <a:ext uri="{FF2B5EF4-FFF2-40B4-BE49-F238E27FC236}">
                <a16:creationId xmlns="" xmlns:a16="http://schemas.microsoft.com/office/drawing/2014/main" id="{801292C1-8B12-4AF2-9B59-8851A132E5E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724025" y="360023"/>
            <a:ext cx="4007104" cy="4453168"/>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pic>
        <p:nvPicPr>
          <p:cNvPr id="4" name="Immagine 3" descr="Immagine che contiene testo&#10;&#10;Descrizione generata automaticamente">
            <a:extLst>
              <a:ext uri="{FF2B5EF4-FFF2-40B4-BE49-F238E27FC236}">
                <a16:creationId xmlns="" xmlns:a16="http://schemas.microsoft.com/office/drawing/2014/main" id="{7B1A334F-B48F-4B6D-8536-FC2BD9F1EAF8}"/>
              </a:ext>
            </a:extLst>
          </p:cNvPr>
          <p:cNvPicPr>
            <a:picLocks noChangeAspect="1"/>
          </p:cNvPicPr>
          <p:nvPr/>
        </p:nvPicPr>
        <p:blipFill>
          <a:blip r:embed="rId2"/>
          <a:stretch>
            <a:fillRect/>
          </a:stretch>
        </p:blipFill>
        <p:spPr>
          <a:xfrm>
            <a:off x="3074194" y="2388738"/>
            <a:ext cx="1898252" cy="993616"/>
          </a:xfrm>
          <a:prstGeom prst="rect">
            <a:avLst/>
          </a:prstGeom>
        </p:spPr>
      </p:pic>
      <p:pic>
        <p:nvPicPr>
          <p:cNvPr id="12" name="Immagine 11" descr="Immagine che contiene persona, banda musicale, fagotto&#10;&#10;Descrizione generata automaticamente">
            <a:extLst>
              <a:ext uri="{FF2B5EF4-FFF2-40B4-BE49-F238E27FC236}">
                <a16:creationId xmlns="" xmlns:a16="http://schemas.microsoft.com/office/drawing/2014/main" id="{D33AB77D-C724-4F78-B959-37C64A58E4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0648" y="5021402"/>
            <a:ext cx="4609899" cy="1774811"/>
          </a:xfrm>
          <a:prstGeom prst="rect">
            <a:avLst/>
          </a:prstGeom>
        </p:spPr>
      </p:pic>
      <p:pic>
        <p:nvPicPr>
          <p:cNvPr id="1026" name="Picture 2" descr="Videoconferenza ZOOM - Notizie - Dirigenti Industria">
            <a:extLst>
              <a:ext uri="{FF2B5EF4-FFF2-40B4-BE49-F238E27FC236}">
                <a16:creationId xmlns="" xmlns:a16="http://schemas.microsoft.com/office/drawing/2014/main" id="{2CBDDBAC-417D-4FEE-A65F-2E777F2669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0874" y="6976"/>
            <a:ext cx="4059673" cy="2449336"/>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a:extLst>
              <a:ext uri="{FF2B5EF4-FFF2-40B4-BE49-F238E27FC236}">
                <a16:creationId xmlns="" xmlns:a16="http://schemas.microsoft.com/office/drawing/2014/main" id="{41258C67-2669-4F6F-921E-5D6CDF2BDD21}"/>
              </a:ext>
            </a:extLst>
          </p:cNvPr>
          <p:cNvSpPr/>
          <p:nvPr/>
        </p:nvSpPr>
        <p:spPr>
          <a:xfrm>
            <a:off x="4505547" y="1000812"/>
            <a:ext cx="2542684" cy="461665"/>
          </a:xfrm>
          <a:prstGeom prst="rect">
            <a:avLst/>
          </a:prstGeom>
          <a:noFill/>
        </p:spPr>
        <p:txBody>
          <a:bodyPr wrap="none" lIns="91440" tIns="45720" rIns="91440" bIns="45720">
            <a:spAutoFit/>
          </a:bodyPr>
          <a:lstStyle/>
          <a:p>
            <a:pPr algn="ctr"/>
            <a:r>
              <a:rPr lang="it-IT" sz="2400" b="1" dirty="0">
                <a:ln w="13462">
                  <a:solidFill>
                    <a:srgbClr val="FFFFFF"/>
                  </a:solidFill>
                  <a:prstDash val="solid"/>
                </a:ln>
                <a:solidFill>
                  <a:srgbClr val="000000">
                    <a:lumMod val="85000"/>
                    <a:lumOff val="15000"/>
                  </a:srgbClr>
                </a:solidFill>
                <a:effectLst>
                  <a:outerShdw dist="38100" dir="2700000" algn="bl" rotWithShape="0">
                    <a:srgbClr val="0A2F34"/>
                  </a:outerShdw>
                </a:effectLst>
              </a:rPr>
              <a:t>Conferenze online</a:t>
            </a:r>
          </a:p>
        </p:txBody>
      </p:sp>
      <p:sp>
        <p:nvSpPr>
          <p:cNvPr id="18" name="Rettangolo 17">
            <a:extLst>
              <a:ext uri="{FF2B5EF4-FFF2-40B4-BE49-F238E27FC236}">
                <a16:creationId xmlns="" xmlns:a16="http://schemas.microsoft.com/office/drawing/2014/main" id="{89A03E5A-8B99-4937-8F7E-AA2F50496161}"/>
              </a:ext>
            </a:extLst>
          </p:cNvPr>
          <p:cNvSpPr/>
          <p:nvPr/>
        </p:nvSpPr>
        <p:spPr>
          <a:xfrm>
            <a:off x="3614123" y="5739454"/>
            <a:ext cx="2100255" cy="461665"/>
          </a:xfrm>
          <a:prstGeom prst="rect">
            <a:avLst/>
          </a:prstGeom>
          <a:noFill/>
        </p:spPr>
        <p:txBody>
          <a:bodyPr wrap="none" lIns="91440" tIns="45720" rIns="91440" bIns="45720">
            <a:spAutoFit/>
          </a:bodyPr>
          <a:lstStyle/>
          <a:p>
            <a:pPr algn="ctr"/>
            <a:r>
              <a:rPr lang="it-IT" sz="2400" b="1" dirty="0">
                <a:ln w="13462">
                  <a:solidFill>
                    <a:srgbClr val="FFFFFF"/>
                  </a:solidFill>
                  <a:prstDash val="solid"/>
                </a:ln>
                <a:solidFill>
                  <a:srgbClr val="000000">
                    <a:lumMod val="85000"/>
                    <a:lumOff val="15000"/>
                  </a:srgbClr>
                </a:solidFill>
                <a:effectLst>
                  <a:outerShdw dist="38100" dir="2700000" algn="bl" rotWithShape="0">
                    <a:srgbClr val="0A2F34"/>
                  </a:outerShdw>
                </a:effectLst>
              </a:rPr>
              <a:t>Ologrammi 3D</a:t>
            </a:r>
          </a:p>
        </p:txBody>
      </p:sp>
      <p:pic>
        <p:nvPicPr>
          <p:cNvPr id="6" name="Immagine 5">
            <a:extLst>
              <a:ext uri="{FF2B5EF4-FFF2-40B4-BE49-F238E27FC236}">
                <a16:creationId xmlns="" xmlns:a16="http://schemas.microsoft.com/office/drawing/2014/main" id="{85B743D4-C4E1-462E-8ED5-A9970EA5AF6D}"/>
              </a:ext>
            </a:extLst>
          </p:cNvPr>
          <p:cNvPicPr>
            <a:picLocks noChangeAspect="1"/>
          </p:cNvPicPr>
          <p:nvPr/>
        </p:nvPicPr>
        <p:blipFill>
          <a:blip r:embed="rId5"/>
          <a:stretch>
            <a:fillRect/>
          </a:stretch>
        </p:blipFill>
        <p:spPr>
          <a:xfrm>
            <a:off x="6768340" y="2484065"/>
            <a:ext cx="3361856" cy="2475549"/>
          </a:xfrm>
          <a:prstGeom prst="rect">
            <a:avLst/>
          </a:prstGeom>
        </p:spPr>
      </p:pic>
      <p:sp>
        <p:nvSpPr>
          <p:cNvPr id="20" name="Rettangolo 19">
            <a:extLst>
              <a:ext uri="{FF2B5EF4-FFF2-40B4-BE49-F238E27FC236}">
                <a16:creationId xmlns="" xmlns:a16="http://schemas.microsoft.com/office/drawing/2014/main" id="{F0CBEE81-F984-41CD-81CE-8B70D15FE9E6}"/>
              </a:ext>
            </a:extLst>
          </p:cNvPr>
          <p:cNvSpPr/>
          <p:nvPr/>
        </p:nvSpPr>
        <p:spPr>
          <a:xfrm rot="20868763">
            <a:off x="5004424" y="3660919"/>
            <a:ext cx="1705019" cy="461665"/>
          </a:xfrm>
          <a:prstGeom prst="rect">
            <a:avLst/>
          </a:prstGeom>
          <a:noFill/>
        </p:spPr>
        <p:txBody>
          <a:bodyPr wrap="none" lIns="91440" tIns="45720" rIns="91440" bIns="45720">
            <a:spAutoFit/>
          </a:bodyPr>
          <a:lstStyle/>
          <a:p>
            <a:pPr algn="ctr"/>
            <a:r>
              <a:rPr lang="it-IT" sz="2400" b="1" dirty="0">
                <a:ln w="13462">
                  <a:solidFill>
                    <a:srgbClr val="FFFFFF"/>
                  </a:solidFill>
                  <a:prstDash val="solid"/>
                </a:ln>
                <a:solidFill>
                  <a:srgbClr val="000000">
                    <a:lumMod val="85000"/>
                    <a:lumOff val="15000"/>
                  </a:srgbClr>
                </a:solidFill>
                <a:effectLst>
                  <a:outerShdw dist="38100" dir="2700000" algn="bl" rotWithShape="0">
                    <a:srgbClr val="0A2F34"/>
                  </a:outerShdw>
                </a:effectLst>
              </a:rPr>
              <a:t>Eventi ibridi</a:t>
            </a:r>
          </a:p>
        </p:txBody>
      </p:sp>
    </p:spTree>
    <p:extLst>
      <p:ext uri="{BB962C8B-B14F-4D97-AF65-F5344CB8AC3E}">
        <p14:creationId xmlns:p14="http://schemas.microsoft.com/office/powerpoint/2010/main" val="36457303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lide Number Placeholder 14"/>
          <p:cNvSpPr txBox="1">
            <a:spLocks noGrp="1"/>
          </p:cNvSpPr>
          <p:nvPr>
            <p:ph type="sldNum" sz="quarter" idx="4294967295"/>
          </p:nvPr>
        </p:nvSpPr>
        <p:spPr>
          <a:xfrm>
            <a:off x="11080191" y="6404292"/>
            <a:ext cx="273610"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39</a:t>
            </a:fld>
            <a:endParaRPr/>
          </a:p>
        </p:txBody>
      </p:sp>
      <p:sp>
        <p:nvSpPr>
          <p:cNvPr id="315" name="Rectangle 1"/>
          <p:cNvSpPr/>
          <p:nvPr/>
        </p:nvSpPr>
        <p:spPr>
          <a:xfrm>
            <a:off x="0" y="266700"/>
            <a:ext cx="12192000" cy="552450"/>
          </a:xfrm>
          <a:prstGeom prst="rect">
            <a:avLst/>
          </a:prstGeom>
          <a:solidFill>
            <a:srgbClr val="3F3F3F"/>
          </a:solidFill>
          <a:ln w="12700">
            <a:miter lim="400000"/>
          </a:ln>
        </p:spPr>
        <p:txBody>
          <a:bodyPr lIns="45719" rIns="45719" anchor="ctr"/>
          <a:lstStyle/>
          <a:p>
            <a:pPr algn="ctr">
              <a:defRPr>
                <a:solidFill>
                  <a:srgbClr val="FFFFFF"/>
                </a:solidFill>
              </a:defRPr>
            </a:pPr>
            <a:endParaRPr/>
          </a:p>
        </p:txBody>
      </p:sp>
      <p:grpSp>
        <p:nvGrpSpPr>
          <p:cNvPr id="319" name="Group 7"/>
          <p:cNvGrpSpPr/>
          <p:nvPr/>
        </p:nvGrpSpPr>
        <p:grpSpPr>
          <a:xfrm>
            <a:off x="271463" y="171449"/>
            <a:ext cx="790576" cy="742951"/>
            <a:chOff x="0" y="0"/>
            <a:chExt cx="790575" cy="742950"/>
          </a:xfrm>
        </p:grpSpPr>
        <p:sp>
          <p:nvSpPr>
            <p:cNvPr id="316" name="Rectangle 2"/>
            <p:cNvSpPr/>
            <p:nvPr/>
          </p:nvSpPr>
          <p:spPr>
            <a:xfrm>
              <a:off x="-1" y="0"/>
              <a:ext cx="742951" cy="742950"/>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7" name="Right Triangle 4"/>
            <p:cNvSpPr/>
            <p:nvPr/>
          </p:nvSpPr>
          <p:spPr>
            <a:xfrm>
              <a:off x="742950" y="-1"/>
              <a:ext cx="47625"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8" name="Right Triangle 5"/>
            <p:cNvSpPr/>
            <p:nvPr/>
          </p:nvSpPr>
          <p:spPr>
            <a:xfrm rot="10800000" flipH="1">
              <a:off x="742950" y="647700"/>
              <a:ext cx="47625" cy="952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9" name="Rectangle 3"/>
          <p:cNvSpPr/>
          <p:nvPr/>
        </p:nvSpPr>
        <p:spPr>
          <a:xfrm>
            <a:off x="0" y="1684842"/>
            <a:ext cx="12192000" cy="3887031"/>
          </a:xfrm>
          <a:prstGeom prst="rect">
            <a:avLst/>
          </a:prstGeom>
          <a:solidFill>
            <a:srgbClr val="808080"/>
          </a:solidFill>
          <a:ln w="12700">
            <a:miter lim="400000"/>
          </a:ln>
        </p:spPr>
        <p:txBody>
          <a:bodyPr lIns="45719" rIns="45719" anchor="ctr"/>
          <a:lstStyle/>
          <a:p>
            <a:pPr algn="ctr">
              <a:defRPr>
                <a:solidFill>
                  <a:srgbClr val="FFFFFF"/>
                </a:solidFill>
              </a:defRPr>
            </a:pPr>
            <a:endParaRPr/>
          </a:p>
        </p:txBody>
      </p:sp>
      <p:sp>
        <p:nvSpPr>
          <p:cNvPr id="10" name="TextBox 7"/>
          <p:cNvSpPr txBox="1"/>
          <p:nvPr/>
        </p:nvSpPr>
        <p:spPr>
          <a:xfrm>
            <a:off x="1296537" y="2516633"/>
            <a:ext cx="8898340" cy="1938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gn="ctr">
              <a:lnSpc>
                <a:spcPct val="150000"/>
              </a:lnSpc>
              <a:defRPr sz="2800">
                <a:solidFill>
                  <a:srgbClr val="FFFFFF"/>
                </a:solidFill>
              </a:defRPr>
            </a:pPr>
            <a:endParaRPr lang="it-IT" b="1" i="1" dirty="0" smtClean="0"/>
          </a:p>
          <a:p>
            <a:pPr algn="ctr">
              <a:lnSpc>
                <a:spcPct val="150000"/>
              </a:lnSpc>
              <a:defRPr sz="2800">
                <a:solidFill>
                  <a:srgbClr val="FFFFFF"/>
                </a:solidFill>
              </a:defRPr>
            </a:pPr>
            <a:r>
              <a:rPr lang="it-IT" b="1" i="1" dirty="0" smtClean="0"/>
              <a:t>Focus Eventi</a:t>
            </a:r>
          </a:p>
          <a:p>
            <a:pPr algn="ctr">
              <a:lnSpc>
                <a:spcPct val="150000"/>
              </a:lnSpc>
              <a:defRPr sz="2800">
                <a:solidFill>
                  <a:srgbClr val="FFFFFF"/>
                </a:solidFill>
              </a:defRPr>
            </a:pPr>
            <a:endParaRPr b="1" i="1" dirty="0"/>
          </a:p>
        </p:txBody>
      </p:sp>
      <p:sp>
        <p:nvSpPr>
          <p:cNvPr id="11" name="TextBox 6"/>
          <p:cNvSpPr txBox="1"/>
          <p:nvPr/>
        </p:nvSpPr>
        <p:spPr>
          <a:xfrm>
            <a:off x="1759389" y="329299"/>
            <a:ext cx="8268336"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sz="2800">
                <a:solidFill>
                  <a:srgbClr val="FFFFFF"/>
                </a:solidFill>
                <a:latin typeface="Century Gothic"/>
                <a:ea typeface="Century Gothic"/>
                <a:cs typeface="Century Gothic"/>
                <a:sym typeface="Century Gothic"/>
              </a:defRPr>
            </a:lvl1pPr>
          </a:lstStyle>
          <a:p>
            <a:r>
              <a:rPr dirty="0"/>
              <a:t>BOLOGNA: </a:t>
            </a:r>
            <a:r>
              <a:rPr lang="it-IT" dirty="0" smtClean="0"/>
              <a:t>scenari nuovi per il turismo</a:t>
            </a:r>
            <a:endParaRPr dirty="0"/>
          </a:p>
        </p:txBody>
      </p:sp>
    </p:spTree>
    <p:extLst>
      <p:ext uri="{BB962C8B-B14F-4D97-AF65-F5344CB8AC3E}">
        <p14:creationId xmlns:p14="http://schemas.microsoft.com/office/powerpoint/2010/main" val="464828299"/>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1301115" y="1082040"/>
            <a:ext cx="10890885" cy="5775960"/>
          </a:xfrm>
          <a:prstGeom prst="rect">
            <a:avLst/>
          </a:prstGeom>
        </p:spPr>
      </p:pic>
      <p:sp>
        <p:nvSpPr>
          <p:cNvPr id="3" name="Rectangle 1"/>
          <p:cNvSpPr>
            <a:spLocks noChangeArrowheads="1"/>
          </p:cNvSpPr>
          <p:nvPr/>
        </p:nvSpPr>
        <p:spPr bwMode="auto">
          <a:xfrm>
            <a:off x="0" y="0"/>
            <a:ext cx="886968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it-IT" altLang="it-IT" b="1" i="0" u="none" strike="noStrike" cap="none" normalizeH="0" baseline="0" dirty="0">
                <a:ln>
                  <a:noFill/>
                </a:ln>
                <a:solidFill>
                  <a:schemeClr val="tx1"/>
                </a:solidFill>
                <a:effectLst/>
              </a:rPr>
              <a:t>1 miliardo di arrivi di turisti internazionali in meno </a:t>
            </a:r>
          </a:p>
          <a:p>
            <a:pPr marL="0" marR="0" lvl="0" indent="0" defTabSz="914400" rtl="0" eaLnBrk="0" fontAlgn="base" latinLnBrk="0" hangingPunct="0">
              <a:lnSpc>
                <a:spcPct val="100000"/>
              </a:lnSpc>
              <a:spcBef>
                <a:spcPct val="0"/>
              </a:spcBef>
              <a:spcAft>
                <a:spcPct val="0"/>
              </a:spcAft>
              <a:buClrTx/>
              <a:buSzTx/>
              <a:buFontTx/>
              <a:buNone/>
              <a:tabLst/>
            </a:pPr>
            <a:r>
              <a:rPr kumimoji="0" lang="it-IT" altLang="it-IT" b="1" i="0" u="none" strike="noStrike" cap="none" normalizeH="0" baseline="0" dirty="0">
                <a:ln>
                  <a:noFill/>
                </a:ln>
                <a:solidFill>
                  <a:schemeClr val="tx1"/>
                </a:solidFill>
                <a:effectLst/>
              </a:rPr>
              <a:t>Perdita di 1,3 trilioni di dollari di entrate totali dal turismo internazionale </a:t>
            </a:r>
          </a:p>
          <a:p>
            <a:pPr marL="0" marR="0" lvl="0" indent="0" defTabSz="914400" rtl="0" eaLnBrk="0" fontAlgn="base" latinLnBrk="0" hangingPunct="0">
              <a:lnSpc>
                <a:spcPct val="100000"/>
              </a:lnSpc>
              <a:spcBef>
                <a:spcPct val="0"/>
              </a:spcBef>
              <a:spcAft>
                <a:spcPct val="0"/>
              </a:spcAft>
              <a:buClrTx/>
              <a:buSzTx/>
              <a:buFontTx/>
              <a:buNone/>
              <a:tabLst/>
            </a:pPr>
            <a:r>
              <a:rPr kumimoji="0" lang="it-IT" altLang="it-IT" b="1" i="0" u="none" strike="noStrike" cap="none" normalizeH="0" baseline="0" dirty="0">
                <a:ln>
                  <a:noFill/>
                </a:ln>
                <a:solidFill>
                  <a:schemeClr val="tx1"/>
                </a:solidFill>
                <a:effectLst/>
              </a:rPr>
              <a:t>A rischio da 100 a 120 milioni di posti di lavoro diretti nel turismo </a:t>
            </a:r>
          </a:p>
        </p:txBody>
      </p:sp>
      <p:sp>
        <p:nvSpPr>
          <p:cNvPr id="4" name="Rettangolo arrotondato 3"/>
          <p:cNvSpPr/>
          <p:nvPr/>
        </p:nvSpPr>
        <p:spPr>
          <a:xfrm>
            <a:off x="8038622" y="0"/>
            <a:ext cx="3935449" cy="919401"/>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it-IT" sz="2800" b="1" cap="small" dirty="0">
                <a:solidFill>
                  <a:schemeClr val="accent6">
                    <a:lumMod val="50000"/>
                  </a:schemeClr>
                </a:solidFill>
              </a:rPr>
              <a:t>Turismo Internazionale</a:t>
            </a:r>
          </a:p>
          <a:p>
            <a:pPr algn="ctr"/>
            <a:r>
              <a:rPr lang="it-IT" sz="2000" b="1" cap="small" dirty="0">
                <a:solidFill>
                  <a:schemeClr val="accent6">
                    <a:lumMod val="50000"/>
                  </a:schemeClr>
                </a:solidFill>
              </a:rPr>
              <a:t>(fonte: UNWTO)</a:t>
            </a:r>
          </a:p>
        </p:txBody>
      </p:sp>
    </p:spTree>
    <p:extLst>
      <p:ext uri="{BB962C8B-B14F-4D97-AF65-F5344CB8AC3E}">
        <p14:creationId xmlns:p14="http://schemas.microsoft.com/office/powerpoint/2010/main" val="29495073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 xmlns:a16="http://schemas.microsoft.com/office/drawing/2014/main" id="{1A95671B-3CC6-4792-9114-B74FAEA224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asellaDiTesto 1">
            <a:extLst>
              <a:ext uri="{FF2B5EF4-FFF2-40B4-BE49-F238E27FC236}">
                <a16:creationId xmlns="" xmlns:a16="http://schemas.microsoft.com/office/drawing/2014/main" id="{6CE573D2-C5F8-4F43-AD39-F664E51B69C6}"/>
              </a:ext>
            </a:extLst>
          </p:cNvPr>
          <p:cNvSpPr txBox="1">
            <a:spLocks noChangeArrowheads="1"/>
          </p:cNvSpPr>
          <p:nvPr/>
        </p:nvSpPr>
        <p:spPr bwMode="auto">
          <a:xfrm>
            <a:off x="2280139" y="174033"/>
            <a:ext cx="7631723" cy="111184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spcBef>
                <a:spcPct val="0"/>
              </a:spcBef>
              <a:spcAft>
                <a:spcPts val="600"/>
              </a:spcAft>
              <a:buNone/>
            </a:pPr>
            <a:r>
              <a:rPr lang="en-US" altLang="it-IT" sz="3500" kern="1200" dirty="0" err="1">
                <a:solidFill>
                  <a:srgbClr val="002060"/>
                </a:solidFill>
                <a:latin typeface="Garamond" panose="02020404030301010803" pitchFamily="18" charset="0"/>
                <a:ea typeface="+mj-ea"/>
                <a:cs typeface="+mj-cs"/>
              </a:rPr>
              <a:t>Settore</a:t>
            </a:r>
            <a:r>
              <a:rPr lang="en-US" altLang="it-IT" sz="3500" kern="1200" dirty="0">
                <a:solidFill>
                  <a:srgbClr val="002060"/>
                </a:solidFill>
                <a:latin typeface="Garamond" panose="02020404030301010803" pitchFamily="18" charset="0"/>
                <a:ea typeface="+mj-ea"/>
                <a:cs typeface="+mj-cs"/>
              </a:rPr>
              <a:t> </a:t>
            </a:r>
            <a:r>
              <a:rPr lang="en-US" altLang="it-IT" sz="3500" kern="1200" dirty="0" err="1">
                <a:solidFill>
                  <a:srgbClr val="002060"/>
                </a:solidFill>
                <a:latin typeface="Garamond" panose="02020404030301010803" pitchFamily="18" charset="0"/>
                <a:ea typeface="+mj-ea"/>
                <a:cs typeface="+mj-cs"/>
              </a:rPr>
              <a:t>degli</a:t>
            </a:r>
            <a:r>
              <a:rPr lang="en-US" altLang="it-IT" sz="3500" kern="1200" dirty="0">
                <a:solidFill>
                  <a:srgbClr val="002060"/>
                </a:solidFill>
                <a:latin typeface="Garamond" panose="02020404030301010803" pitchFamily="18" charset="0"/>
                <a:ea typeface="+mj-ea"/>
                <a:cs typeface="+mj-cs"/>
              </a:rPr>
              <a:t> </a:t>
            </a:r>
            <a:r>
              <a:rPr lang="en-US" altLang="it-IT" sz="3500" kern="1200" dirty="0" err="1">
                <a:solidFill>
                  <a:srgbClr val="002060"/>
                </a:solidFill>
                <a:latin typeface="Garamond" panose="02020404030301010803" pitchFamily="18" charset="0"/>
                <a:ea typeface="+mj-ea"/>
                <a:cs typeface="+mj-cs"/>
              </a:rPr>
              <a:t>eventi</a:t>
            </a:r>
            <a:r>
              <a:rPr lang="en-US" altLang="it-IT" sz="3500" kern="1200" dirty="0">
                <a:solidFill>
                  <a:srgbClr val="002060"/>
                </a:solidFill>
                <a:latin typeface="Garamond" panose="02020404030301010803" pitchFamily="18" charset="0"/>
                <a:ea typeface="+mj-ea"/>
                <a:cs typeface="+mj-cs"/>
              </a:rPr>
              <a:t> per </a:t>
            </a:r>
            <a:r>
              <a:rPr lang="en-US" altLang="it-IT" sz="3500" kern="1200" dirty="0" err="1">
                <a:solidFill>
                  <a:srgbClr val="002060"/>
                </a:solidFill>
                <a:latin typeface="Garamond" panose="02020404030301010803" pitchFamily="18" charset="0"/>
                <a:ea typeface="+mj-ea"/>
                <a:cs typeface="+mj-cs"/>
              </a:rPr>
              <a:t>tipologia</a:t>
            </a:r>
            <a:endParaRPr lang="en-US" altLang="it-IT" sz="3500" kern="1200" dirty="0">
              <a:solidFill>
                <a:srgbClr val="002060"/>
              </a:solidFill>
              <a:latin typeface="Garamond" panose="02020404030301010803" pitchFamily="18" charset="0"/>
              <a:ea typeface="+mj-ea"/>
              <a:cs typeface="+mj-cs"/>
            </a:endParaRPr>
          </a:p>
        </p:txBody>
      </p:sp>
      <p:sp>
        <p:nvSpPr>
          <p:cNvPr id="6" name="CasellaDiTesto 1">
            <a:extLst>
              <a:ext uri="{FF2B5EF4-FFF2-40B4-BE49-F238E27FC236}">
                <a16:creationId xmlns="" xmlns:a16="http://schemas.microsoft.com/office/drawing/2014/main" id="{7820B531-77FE-4EB5-BC05-D01F3464609B}"/>
              </a:ext>
            </a:extLst>
          </p:cNvPr>
          <p:cNvSpPr txBox="1">
            <a:spLocks noChangeArrowheads="1"/>
          </p:cNvSpPr>
          <p:nvPr/>
        </p:nvSpPr>
        <p:spPr bwMode="auto">
          <a:xfrm>
            <a:off x="2172353" y="5594886"/>
            <a:ext cx="7631722" cy="76790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spcBef>
                <a:spcPct val="0"/>
              </a:spcBef>
              <a:spcAft>
                <a:spcPts val="600"/>
              </a:spcAft>
              <a:buNone/>
            </a:pPr>
            <a:r>
              <a:rPr lang="en-US" altLang="it-IT" sz="2000" i="1" dirty="0">
                <a:solidFill>
                  <a:srgbClr val="002060"/>
                </a:solidFill>
                <a:latin typeface="Garamond" panose="02020404030301010803" pitchFamily="18" charset="0"/>
              </a:rPr>
              <a:t>Fonte</a:t>
            </a:r>
            <a:r>
              <a:rPr lang="en-US" altLang="it-IT" sz="2000" dirty="0">
                <a:solidFill>
                  <a:srgbClr val="002060"/>
                </a:solidFill>
                <a:latin typeface="Garamond" panose="02020404030301010803" pitchFamily="18" charset="0"/>
              </a:rPr>
              <a:t>: Allied Market Research, 2021</a:t>
            </a:r>
          </a:p>
        </p:txBody>
      </p:sp>
      <p:pic>
        <p:nvPicPr>
          <p:cNvPr id="4" name="Immagine 3">
            <a:extLst>
              <a:ext uri="{FF2B5EF4-FFF2-40B4-BE49-F238E27FC236}">
                <a16:creationId xmlns="" xmlns:a16="http://schemas.microsoft.com/office/drawing/2014/main" id="{B6898D07-88E1-45DC-ADD1-7A2A878CD84F}"/>
              </a:ext>
            </a:extLst>
          </p:cNvPr>
          <p:cNvPicPr>
            <a:picLocks noChangeAspect="1"/>
          </p:cNvPicPr>
          <p:nvPr/>
        </p:nvPicPr>
        <p:blipFill rotWithShape="1">
          <a:blip r:embed="rId2"/>
          <a:srcRect l="11713" r="5825"/>
          <a:stretch/>
        </p:blipFill>
        <p:spPr>
          <a:xfrm>
            <a:off x="1132764" y="1282891"/>
            <a:ext cx="10153935" cy="4299164"/>
          </a:xfrm>
          <a:prstGeom prst="rect">
            <a:avLst/>
          </a:prstGeom>
        </p:spPr>
      </p:pic>
    </p:spTree>
    <p:extLst>
      <p:ext uri="{BB962C8B-B14F-4D97-AF65-F5344CB8AC3E}">
        <p14:creationId xmlns:p14="http://schemas.microsoft.com/office/powerpoint/2010/main" val="5329571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 xmlns:a16="http://schemas.microsoft.com/office/drawing/2014/main" id="{86C6E9B8-ADA8-4741-BF67-89D610B2A7CA}"/>
              </a:ext>
            </a:extLst>
          </p:cNvPr>
          <p:cNvPicPr>
            <a:picLocks noChangeAspect="1"/>
          </p:cNvPicPr>
          <p:nvPr/>
        </p:nvPicPr>
        <p:blipFill rotWithShape="1">
          <a:blip r:embed="rId2"/>
          <a:srcRect l="21235" t="23046" r="20494" b="13713"/>
          <a:stretch/>
        </p:blipFill>
        <p:spPr>
          <a:xfrm>
            <a:off x="8696320" y="4963763"/>
            <a:ext cx="3104444" cy="1894237"/>
          </a:xfrm>
          <a:prstGeom prst="rect">
            <a:avLst/>
          </a:prstGeom>
        </p:spPr>
      </p:pic>
      <p:pic>
        <p:nvPicPr>
          <p:cNvPr id="5" name="Immagine 4">
            <a:extLst>
              <a:ext uri="{FF2B5EF4-FFF2-40B4-BE49-F238E27FC236}">
                <a16:creationId xmlns="" xmlns:a16="http://schemas.microsoft.com/office/drawing/2014/main" id="{AD1875A5-78D7-48E0-88D3-CB52CF5A53DF}"/>
              </a:ext>
            </a:extLst>
          </p:cNvPr>
          <p:cNvPicPr>
            <a:picLocks noChangeAspect="1"/>
          </p:cNvPicPr>
          <p:nvPr/>
        </p:nvPicPr>
        <p:blipFill rotWithShape="1">
          <a:blip r:embed="rId3"/>
          <a:srcRect l="5432" t="30732" r="9013" b="15250"/>
          <a:stretch/>
        </p:blipFill>
        <p:spPr>
          <a:xfrm>
            <a:off x="518615" y="1580444"/>
            <a:ext cx="10945504" cy="3225983"/>
          </a:xfrm>
          <a:prstGeom prst="rect">
            <a:avLst/>
          </a:prstGeom>
        </p:spPr>
      </p:pic>
      <p:sp>
        <p:nvSpPr>
          <p:cNvPr id="8" name="CasellaDiTesto 1">
            <a:extLst>
              <a:ext uri="{FF2B5EF4-FFF2-40B4-BE49-F238E27FC236}">
                <a16:creationId xmlns="" xmlns:a16="http://schemas.microsoft.com/office/drawing/2014/main" id="{429046EB-267F-4169-B223-746B156A55C1}"/>
              </a:ext>
            </a:extLst>
          </p:cNvPr>
          <p:cNvSpPr txBox="1">
            <a:spLocks noChangeArrowheads="1"/>
          </p:cNvSpPr>
          <p:nvPr/>
        </p:nvSpPr>
        <p:spPr bwMode="auto">
          <a:xfrm>
            <a:off x="1693333" y="291090"/>
            <a:ext cx="8861778" cy="93268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fontScale="92500" lnSpcReduction="10000"/>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spcBef>
                <a:spcPct val="0"/>
              </a:spcBef>
              <a:spcAft>
                <a:spcPts val="600"/>
              </a:spcAft>
              <a:buNone/>
            </a:pPr>
            <a:r>
              <a:rPr lang="en-US" altLang="it-IT" sz="3600" dirty="0" err="1">
                <a:solidFill>
                  <a:srgbClr val="002060"/>
                </a:solidFill>
                <a:latin typeface="Garamond" panose="02020404030301010803" pitchFamily="18" charset="0"/>
                <a:ea typeface="+mj-ea"/>
                <a:cs typeface="+mj-cs"/>
              </a:rPr>
              <a:t>Spesa</a:t>
            </a:r>
            <a:r>
              <a:rPr lang="en-US" altLang="it-IT" sz="3600" dirty="0">
                <a:solidFill>
                  <a:srgbClr val="002060"/>
                </a:solidFill>
                <a:latin typeface="Garamond" panose="02020404030301010803" pitchFamily="18" charset="0"/>
                <a:ea typeface="+mj-ea"/>
                <a:cs typeface="+mj-cs"/>
              </a:rPr>
              <a:t> per lo </a:t>
            </a:r>
            <a:r>
              <a:rPr lang="en-US" altLang="it-IT" sz="3600" dirty="0" err="1">
                <a:solidFill>
                  <a:srgbClr val="002060"/>
                </a:solidFill>
                <a:latin typeface="Garamond" panose="02020404030301010803" pitchFamily="18" charset="0"/>
                <a:ea typeface="+mj-ea"/>
                <a:cs typeface="+mj-cs"/>
              </a:rPr>
              <a:t>spettacolo</a:t>
            </a:r>
            <a:r>
              <a:rPr lang="en-US" altLang="it-IT" sz="3600" dirty="0">
                <a:solidFill>
                  <a:srgbClr val="002060"/>
                </a:solidFill>
                <a:latin typeface="Garamond" panose="02020404030301010803" pitchFamily="18" charset="0"/>
                <a:ea typeface="+mj-ea"/>
                <a:cs typeface="+mj-cs"/>
              </a:rPr>
              <a:t> in Italia per </a:t>
            </a:r>
            <a:r>
              <a:rPr lang="en-US" altLang="it-IT" sz="3600" dirty="0" err="1">
                <a:solidFill>
                  <a:srgbClr val="002060"/>
                </a:solidFill>
                <a:latin typeface="Garamond" panose="02020404030301010803" pitchFamily="18" charset="0"/>
                <a:ea typeface="+mj-ea"/>
                <a:cs typeface="+mj-cs"/>
              </a:rPr>
              <a:t>genere</a:t>
            </a:r>
            <a:r>
              <a:rPr lang="en-US" altLang="it-IT" sz="3600" dirty="0">
                <a:solidFill>
                  <a:srgbClr val="002060"/>
                </a:solidFill>
                <a:latin typeface="Garamond" panose="02020404030301010803" pitchFamily="18" charset="0"/>
                <a:ea typeface="+mj-ea"/>
                <a:cs typeface="+mj-cs"/>
              </a:rPr>
              <a:t> di </a:t>
            </a:r>
            <a:r>
              <a:rPr lang="en-US" altLang="it-IT" sz="3600" dirty="0" err="1">
                <a:solidFill>
                  <a:srgbClr val="002060"/>
                </a:solidFill>
                <a:latin typeface="Garamond" panose="02020404030301010803" pitchFamily="18" charset="0"/>
                <a:ea typeface="+mj-ea"/>
                <a:cs typeface="+mj-cs"/>
              </a:rPr>
              <a:t>manifestazione</a:t>
            </a:r>
            <a:r>
              <a:rPr lang="en-US" altLang="it-IT" sz="3600" dirty="0">
                <a:solidFill>
                  <a:srgbClr val="002060"/>
                </a:solidFill>
                <a:latin typeface="Garamond" panose="02020404030301010803" pitchFamily="18" charset="0"/>
                <a:ea typeface="+mj-ea"/>
                <a:cs typeface="+mj-cs"/>
              </a:rPr>
              <a:t> – Anno 2019 </a:t>
            </a:r>
            <a:endParaRPr lang="en-US" altLang="it-IT" sz="3600" kern="1200" dirty="0">
              <a:solidFill>
                <a:srgbClr val="002060"/>
              </a:solidFill>
              <a:latin typeface="Garamond" panose="02020404030301010803" pitchFamily="18" charset="0"/>
              <a:ea typeface="+mj-ea"/>
              <a:cs typeface="+mj-cs"/>
            </a:endParaRPr>
          </a:p>
        </p:txBody>
      </p:sp>
      <p:pic>
        <p:nvPicPr>
          <p:cNvPr id="7" name="Immagine 6">
            <a:extLst>
              <a:ext uri="{FF2B5EF4-FFF2-40B4-BE49-F238E27FC236}">
                <a16:creationId xmlns="" xmlns:a16="http://schemas.microsoft.com/office/drawing/2014/main" id="{759D5EE5-CDE3-40A3-A58F-7D02087E9F67}"/>
              </a:ext>
            </a:extLst>
          </p:cNvPr>
          <p:cNvPicPr>
            <a:picLocks noChangeAspect="1"/>
          </p:cNvPicPr>
          <p:nvPr/>
        </p:nvPicPr>
        <p:blipFill rotWithShape="1">
          <a:blip r:embed="rId4"/>
          <a:srcRect l="15556" t="33806" r="18519" b="40283"/>
          <a:stretch/>
        </p:blipFill>
        <p:spPr>
          <a:xfrm>
            <a:off x="464024" y="4950116"/>
            <a:ext cx="6840226" cy="1655400"/>
          </a:xfrm>
          <a:prstGeom prst="rect">
            <a:avLst/>
          </a:prstGeom>
        </p:spPr>
      </p:pic>
    </p:spTree>
    <p:extLst>
      <p:ext uri="{BB962C8B-B14F-4D97-AF65-F5344CB8AC3E}">
        <p14:creationId xmlns:p14="http://schemas.microsoft.com/office/powerpoint/2010/main" val="13790318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dirty="0" smtClean="0"/>
              <a:t>Il </a:t>
            </a:r>
            <a:r>
              <a:rPr lang="it-IT" dirty="0"/>
              <a:t>F</a:t>
            </a:r>
            <a:r>
              <a:rPr lang="it-IT" dirty="0" smtClean="0"/>
              <a:t>estival del Cinema Ritrovato</a:t>
            </a:r>
            <a:br>
              <a:rPr lang="it-IT" dirty="0" smtClean="0"/>
            </a:br>
            <a:r>
              <a:rPr lang="it-IT" dirty="0" smtClean="0"/>
              <a:t>2019 – 2020  - 2021</a:t>
            </a:r>
            <a:endParaRPr lang="it-IT" dirty="0"/>
          </a:p>
        </p:txBody>
      </p:sp>
      <p:sp>
        <p:nvSpPr>
          <p:cNvPr id="3" name="Rettangolo 2"/>
          <p:cNvSpPr/>
          <p:nvPr/>
        </p:nvSpPr>
        <p:spPr>
          <a:xfrm>
            <a:off x="6096000" y="3840793"/>
            <a:ext cx="6096000" cy="923330"/>
          </a:xfrm>
          <a:prstGeom prst="rect">
            <a:avLst/>
          </a:prstGeom>
        </p:spPr>
        <p:txBody>
          <a:bodyPr>
            <a:spAutoFit/>
          </a:bodyPr>
          <a:lstStyle/>
          <a:p>
            <a:pPr algn="ctr"/>
            <a:r>
              <a:rPr lang="it-IT" b="1" i="1" dirty="0">
                <a:latin typeface="Segoe UI Light" panose="020B0502040204020203" pitchFamily="34" charset="0"/>
                <a:ea typeface="Times New Roman" panose="02020603050405020304" pitchFamily="18" charset="0"/>
                <a:cs typeface="Segoe UI Light" panose="020B0502040204020203" pitchFamily="34" charset="0"/>
              </a:rPr>
              <a:t>30mila presenze da tutta </a:t>
            </a:r>
            <a:r>
              <a:rPr lang="it-IT" b="1" i="1" dirty="0" smtClean="0">
                <a:latin typeface="Segoe UI Light" panose="020B0502040204020203" pitchFamily="34" charset="0"/>
                <a:ea typeface="Times New Roman" panose="02020603050405020304" pitchFamily="18" charset="0"/>
                <a:cs typeface="Segoe UI Light" panose="020B0502040204020203" pitchFamily="34" charset="0"/>
              </a:rPr>
              <a:t>Europa</a:t>
            </a:r>
            <a:r>
              <a:rPr lang="it-IT" b="1" i="1" dirty="0">
                <a:latin typeface="Segoe UI Light" panose="020B0502040204020203" pitchFamily="34" charset="0"/>
                <a:ea typeface="Times New Roman" panose="02020603050405020304" pitchFamily="18" charset="0"/>
                <a:cs typeface="Segoe UI Light" panose="020B0502040204020203" pitchFamily="34" charset="0"/>
              </a:rPr>
              <a:t>: </a:t>
            </a:r>
          </a:p>
          <a:p>
            <a:pPr algn="ctr"/>
            <a:r>
              <a:rPr lang="it-IT" b="1" i="1" dirty="0" smtClean="0">
                <a:latin typeface="Segoe UI Light" panose="020B0502040204020203" pitchFamily="34" charset="0"/>
                <a:ea typeface="Times New Roman" panose="02020603050405020304" pitchFamily="18" charset="0"/>
                <a:cs typeface="Segoe UI Light" panose="020B0502040204020203" pitchFamily="34" charset="0"/>
              </a:rPr>
              <a:t>per </a:t>
            </a:r>
            <a:r>
              <a:rPr lang="it-IT" b="1" i="1" dirty="0">
                <a:latin typeface="Segoe UI Light" panose="020B0502040204020203" pitchFamily="34" charset="0"/>
                <a:ea typeface="Times New Roman" panose="02020603050405020304" pitchFamily="18" charset="0"/>
                <a:cs typeface="Segoe UI Light" panose="020B0502040204020203" pitchFamily="34" charset="0"/>
              </a:rPr>
              <a:t>la 34ª edizione del </a:t>
            </a:r>
            <a:r>
              <a:rPr lang="it-IT" b="1" i="1" dirty="0" smtClean="0">
                <a:latin typeface="Segoe UI Light" panose="020B0502040204020203" pitchFamily="34" charset="0"/>
                <a:ea typeface="Times New Roman" panose="02020603050405020304" pitchFamily="18" charset="0"/>
                <a:cs typeface="Segoe UI Light" panose="020B0502040204020203" pitchFamily="34" charset="0"/>
              </a:rPr>
              <a:t>Festival del Cinema Ritrovato</a:t>
            </a:r>
          </a:p>
          <a:p>
            <a:pPr algn="ctr"/>
            <a:r>
              <a:rPr lang="it-IT" b="1" i="1" dirty="0" smtClean="0">
                <a:latin typeface="Segoe UI Light" panose="020B0502040204020203" pitchFamily="34" charset="0"/>
                <a:ea typeface="Times New Roman" panose="02020603050405020304" pitchFamily="18" charset="0"/>
                <a:cs typeface="Segoe UI Light" panose="020B0502040204020203" pitchFamily="34" charset="0"/>
              </a:rPr>
              <a:t>Bologna 25 – 31 agosto 2020</a:t>
            </a:r>
            <a:endParaRPr lang="it-IT" b="1" i="1" dirty="0">
              <a:latin typeface="Segoe UI Light" panose="020B0502040204020203" pitchFamily="34" charset="0"/>
              <a:ea typeface="Times New Roman" panose="02020603050405020304" pitchFamily="18" charset="0"/>
              <a:cs typeface="Segoe UI Light" panose="020B0502040204020203" pitchFamily="34" charset="0"/>
            </a:endParaRPr>
          </a:p>
        </p:txBody>
      </p:sp>
      <p:sp>
        <p:nvSpPr>
          <p:cNvPr id="4" name="Rettangolo 3"/>
          <p:cNvSpPr/>
          <p:nvPr/>
        </p:nvSpPr>
        <p:spPr>
          <a:xfrm>
            <a:off x="1675125" y="5032192"/>
            <a:ext cx="4158510" cy="923330"/>
          </a:xfrm>
          <a:prstGeom prst="rect">
            <a:avLst/>
          </a:prstGeom>
        </p:spPr>
        <p:txBody>
          <a:bodyPr wrap="none">
            <a:spAutoFit/>
          </a:bodyPr>
          <a:lstStyle/>
          <a:p>
            <a:pPr algn="ctr"/>
            <a:r>
              <a:rPr lang="it-IT" b="1" i="1" dirty="0" smtClean="0"/>
              <a:t>70MILA GLI SPETTATORI PER IL CINEMA </a:t>
            </a:r>
          </a:p>
          <a:p>
            <a:pPr algn="ctr"/>
            <a:r>
              <a:rPr lang="it-IT" b="1" i="1" dirty="0" smtClean="0"/>
              <a:t>IN PIAZZA MAGGIORE</a:t>
            </a:r>
          </a:p>
          <a:p>
            <a:pPr algn="ctr"/>
            <a:r>
              <a:rPr lang="it-IT" b="1" i="1" dirty="0" smtClean="0"/>
              <a:t>DAL 21  GIUGNO AL 14 AGOSTO 2021</a:t>
            </a:r>
          </a:p>
        </p:txBody>
      </p:sp>
      <p:sp>
        <p:nvSpPr>
          <p:cNvPr id="5" name="Rettangolo 4"/>
          <p:cNvSpPr/>
          <p:nvPr/>
        </p:nvSpPr>
        <p:spPr>
          <a:xfrm>
            <a:off x="6096000" y="3146778"/>
            <a:ext cx="6096000" cy="646331"/>
          </a:xfrm>
          <a:prstGeom prst="rect">
            <a:avLst/>
          </a:prstGeom>
        </p:spPr>
        <p:txBody>
          <a:bodyPr>
            <a:spAutoFit/>
          </a:bodyPr>
          <a:lstStyle/>
          <a:p>
            <a:pPr algn="ctr"/>
            <a:r>
              <a:rPr lang="it-IT" b="1" i="1" dirty="0" smtClean="0"/>
              <a:t>43.000 </a:t>
            </a:r>
            <a:r>
              <a:rPr lang="it-IT" b="1" i="1" dirty="0"/>
              <a:t>SPETTATORI </a:t>
            </a:r>
            <a:r>
              <a:rPr lang="it-IT" b="1" i="1" dirty="0" smtClean="0"/>
              <a:t> SOTTO </a:t>
            </a:r>
            <a:r>
              <a:rPr lang="it-IT" b="1" i="1" dirty="0"/>
              <a:t>LE STELLE DEL </a:t>
            </a:r>
            <a:r>
              <a:rPr lang="it-IT" b="1" i="1" dirty="0" smtClean="0"/>
              <a:t>CINEMA</a:t>
            </a:r>
          </a:p>
          <a:p>
            <a:pPr algn="ctr"/>
            <a:r>
              <a:rPr lang="it-IT" b="1" i="1" dirty="0" smtClean="0"/>
              <a:t>4 luglio – 1 settembre 2020</a:t>
            </a:r>
            <a:endParaRPr lang="it-IT" b="1" i="1" dirty="0"/>
          </a:p>
        </p:txBody>
      </p:sp>
      <p:sp>
        <p:nvSpPr>
          <p:cNvPr id="6" name="Rettangolo 5"/>
          <p:cNvSpPr/>
          <p:nvPr/>
        </p:nvSpPr>
        <p:spPr>
          <a:xfrm>
            <a:off x="304800" y="1932127"/>
            <a:ext cx="6669206" cy="923330"/>
          </a:xfrm>
          <a:prstGeom prst="rect">
            <a:avLst/>
          </a:prstGeom>
        </p:spPr>
        <p:txBody>
          <a:bodyPr wrap="square">
            <a:spAutoFit/>
          </a:bodyPr>
          <a:lstStyle/>
          <a:p>
            <a:pPr algn="ctr"/>
            <a:r>
              <a:rPr lang="it-IT" b="1" i="1" dirty="0" smtClean="0"/>
              <a:t>SOTTO </a:t>
            </a:r>
            <a:r>
              <a:rPr lang="it-IT" b="1" i="1" dirty="0"/>
              <a:t>LE STELLE DEL </a:t>
            </a:r>
            <a:r>
              <a:rPr lang="it-IT" b="1" i="1" dirty="0" smtClean="0"/>
              <a:t>CINEMA  </a:t>
            </a:r>
          </a:p>
          <a:p>
            <a:pPr algn="ctr"/>
            <a:r>
              <a:rPr lang="it-IT" b="1" i="1" dirty="0" smtClean="0"/>
              <a:t>OLTRE </a:t>
            </a:r>
            <a:r>
              <a:rPr lang="it-IT" b="1" i="1" dirty="0"/>
              <a:t>I 200MILA </a:t>
            </a:r>
            <a:r>
              <a:rPr lang="it-IT" b="1" i="1" dirty="0" smtClean="0"/>
              <a:t>SPETTATORI</a:t>
            </a:r>
          </a:p>
          <a:p>
            <a:pPr algn="ctr"/>
            <a:r>
              <a:rPr lang="it-IT" b="1" i="1" dirty="0"/>
              <a:t>17 giugno – </a:t>
            </a:r>
            <a:r>
              <a:rPr lang="it-IT" b="1" i="1" dirty="0" smtClean="0"/>
              <a:t>13agosto 2019</a:t>
            </a:r>
            <a:endParaRPr lang="it-IT" b="1" i="1" dirty="0"/>
          </a:p>
        </p:txBody>
      </p:sp>
    </p:spTree>
    <p:extLst>
      <p:ext uri="{BB962C8B-B14F-4D97-AF65-F5344CB8AC3E}">
        <p14:creationId xmlns:p14="http://schemas.microsoft.com/office/powerpoint/2010/main" val="328388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lide Number Placeholder 14"/>
          <p:cNvSpPr txBox="1">
            <a:spLocks noGrp="1"/>
          </p:cNvSpPr>
          <p:nvPr>
            <p:ph type="sldNum" sz="quarter" idx="4294967295"/>
          </p:nvPr>
        </p:nvSpPr>
        <p:spPr>
          <a:xfrm>
            <a:off x="11080191" y="6404292"/>
            <a:ext cx="273610"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43</a:t>
            </a:fld>
            <a:endParaRPr/>
          </a:p>
        </p:txBody>
      </p:sp>
      <p:sp>
        <p:nvSpPr>
          <p:cNvPr id="315" name="Rectangle 1"/>
          <p:cNvSpPr/>
          <p:nvPr/>
        </p:nvSpPr>
        <p:spPr>
          <a:xfrm>
            <a:off x="0" y="266700"/>
            <a:ext cx="12192000" cy="552450"/>
          </a:xfrm>
          <a:prstGeom prst="rect">
            <a:avLst/>
          </a:prstGeom>
          <a:solidFill>
            <a:srgbClr val="3F3F3F"/>
          </a:solidFill>
          <a:ln w="12700">
            <a:miter lim="400000"/>
          </a:ln>
        </p:spPr>
        <p:txBody>
          <a:bodyPr lIns="45719" rIns="45719" anchor="ctr"/>
          <a:lstStyle/>
          <a:p>
            <a:pPr algn="ctr">
              <a:defRPr>
                <a:solidFill>
                  <a:srgbClr val="FFFFFF"/>
                </a:solidFill>
              </a:defRPr>
            </a:pPr>
            <a:endParaRPr/>
          </a:p>
        </p:txBody>
      </p:sp>
      <p:grpSp>
        <p:nvGrpSpPr>
          <p:cNvPr id="319" name="Group 7"/>
          <p:cNvGrpSpPr/>
          <p:nvPr/>
        </p:nvGrpSpPr>
        <p:grpSpPr>
          <a:xfrm>
            <a:off x="271463" y="171449"/>
            <a:ext cx="790576" cy="742951"/>
            <a:chOff x="0" y="0"/>
            <a:chExt cx="790575" cy="742950"/>
          </a:xfrm>
        </p:grpSpPr>
        <p:sp>
          <p:nvSpPr>
            <p:cNvPr id="316" name="Rectangle 2"/>
            <p:cNvSpPr/>
            <p:nvPr/>
          </p:nvSpPr>
          <p:spPr>
            <a:xfrm>
              <a:off x="-1" y="0"/>
              <a:ext cx="742951" cy="742950"/>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7" name="Right Triangle 4"/>
            <p:cNvSpPr/>
            <p:nvPr/>
          </p:nvSpPr>
          <p:spPr>
            <a:xfrm>
              <a:off x="742950" y="-1"/>
              <a:ext cx="47625"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8" name="Right Triangle 5"/>
            <p:cNvSpPr/>
            <p:nvPr/>
          </p:nvSpPr>
          <p:spPr>
            <a:xfrm rot="10800000" flipH="1">
              <a:off x="742950" y="647700"/>
              <a:ext cx="47625" cy="952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9" name="Rectangle 3"/>
          <p:cNvSpPr/>
          <p:nvPr/>
        </p:nvSpPr>
        <p:spPr>
          <a:xfrm>
            <a:off x="0" y="1684842"/>
            <a:ext cx="12192000" cy="3887031"/>
          </a:xfrm>
          <a:prstGeom prst="rect">
            <a:avLst/>
          </a:prstGeom>
          <a:solidFill>
            <a:srgbClr val="808080"/>
          </a:solidFill>
          <a:ln w="12700">
            <a:miter lim="400000"/>
          </a:ln>
        </p:spPr>
        <p:txBody>
          <a:bodyPr lIns="45719" rIns="45719" anchor="ctr"/>
          <a:lstStyle/>
          <a:p>
            <a:pPr algn="ctr">
              <a:defRPr>
                <a:solidFill>
                  <a:srgbClr val="FFFFFF"/>
                </a:solidFill>
              </a:defRPr>
            </a:pPr>
            <a:endParaRPr/>
          </a:p>
        </p:txBody>
      </p:sp>
      <p:sp>
        <p:nvSpPr>
          <p:cNvPr id="10" name="TextBox 7"/>
          <p:cNvSpPr txBox="1"/>
          <p:nvPr/>
        </p:nvSpPr>
        <p:spPr>
          <a:xfrm>
            <a:off x="1378424" y="2298268"/>
            <a:ext cx="8898340" cy="12123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gn="ctr">
              <a:lnSpc>
                <a:spcPct val="150000"/>
              </a:lnSpc>
              <a:defRPr sz="2800">
                <a:solidFill>
                  <a:srgbClr val="FFFFFF"/>
                </a:solidFill>
              </a:defRPr>
            </a:pPr>
            <a:r>
              <a:rPr lang="it-IT" b="1" i="1" dirty="0" smtClean="0"/>
              <a:t>Focus Portici – Patrimonio Unesco</a:t>
            </a:r>
          </a:p>
          <a:p>
            <a:pPr marL="514350" indent="-514350" algn="ctr">
              <a:lnSpc>
                <a:spcPct val="150000"/>
              </a:lnSpc>
              <a:buAutoNum type="arabicPeriod"/>
              <a:defRPr sz="2800">
                <a:solidFill>
                  <a:srgbClr val="FFFFFF"/>
                </a:solidFill>
              </a:defRPr>
            </a:pPr>
            <a:endParaRPr b="1" i="1" dirty="0"/>
          </a:p>
        </p:txBody>
      </p:sp>
      <p:sp>
        <p:nvSpPr>
          <p:cNvPr id="11" name="TextBox 6"/>
          <p:cNvSpPr txBox="1"/>
          <p:nvPr/>
        </p:nvSpPr>
        <p:spPr>
          <a:xfrm>
            <a:off x="1759389" y="329299"/>
            <a:ext cx="8268336"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sz="2800">
                <a:solidFill>
                  <a:srgbClr val="FFFFFF"/>
                </a:solidFill>
                <a:latin typeface="Century Gothic"/>
                <a:ea typeface="Century Gothic"/>
                <a:cs typeface="Century Gothic"/>
                <a:sym typeface="Century Gothic"/>
              </a:defRPr>
            </a:lvl1pPr>
          </a:lstStyle>
          <a:p>
            <a:r>
              <a:rPr dirty="0"/>
              <a:t>BOLOGNA: </a:t>
            </a:r>
            <a:r>
              <a:rPr lang="it-IT" dirty="0" smtClean="0"/>
              <a:t>scenari nuovi per il turismo</a:t>
            </a:r>
            <a:endParaRPr dirty="0"/>
          </a:p>
        </p:txBody>
      </p:sp>
    </p:spTree>
    <p:extLst>
      <p:ext uri="{BB962C8B-B14F-4D97-AF65-F5344CB8AC3E}">
        <p14:creationId xmlns:p14="http://schemas.microsoft.com/office/powerpoint/2010/main" val="1335031097"/>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 name="Rectangle 1"/>
          <p:cNvSpPr/>
          <p:nvPr/>
        </p:nvSpPr>
        <p:spPr>
          <a:xfrm>
            <a:off x="0" y="266700"/>
            <a:ext cx="12192000" cy="552450"/>
          </a:xfrm>
          <a:prstGeom prst="rect">
            <a:avLst/>
          </a:prstGeom>
          <a:solidFill>
            <a:srgbClr val="3F3F3F"/>
          </a:solidFill>
          <a:ln w="12700">
            <a:miter lim="400000"/>
          </a:ln>
        </p:spPr>
        <p:txBody>
          <a:bodyPr lIns="45718" tIns="45718" rIns="45718" bIns="45718" anchor="ctr"/>
          <a:lstStyle/>
          <a:p>
            <a:pPr algn="ctr">
              <a:defRPr>
                <a:solidFill>
                  <a:srgbClr val="FFFFFF"/>
                </a:solidFill>
                <a:latin typeface="Segoe UI Light"/>
                <a:ea typeface="Segoe UI Light"/>
                <a:cs typeface="Segoe UI Light"/>
                <a:sym typeface="Segoe UI Light"/>
              </a:defRPr>
            </a:pPr>
            <a:endParaRPr/>
          </a:p>
        </p:txBody>
      </p:sp>
      <p:grpSp>
        <p:nvGrpSpPr>
          <p:cNvPr id="846" name="Group 7"/>
          <p:cNvGrpSpPr/>
          <p:nvPr/>
        </p:nvGrpSpPr>
        <p:grpSpPr>
          <a:xfrm>
            <a:off x="271461" y="171447"/>
            <a:ext cx="790579" cy="742954"/>
            <a:chOff x="-1" y="-1"/>
            <a:chExt cx="790577" cy="742952"/>
          </a:xfrm>
        </p:grpSpPr>
        <p:sp>
          <p:nvSpPr>
            <p:cNvPr id="843" name="Rectangle 2"/>
            <p:cNvSpPr/>
            <p:nvPr/>
          </p:nvSpPr>
          <p:spPr>
            <a:xfrm>
              <a:off x="-2" y="-1"/>
              <a:ext cx="742954" cy="742953"/>
            </a:xfrm>
            <a:prstGeom prst="rect">
              <a:avLst/>
            </a:prstGeom>
            <a:solidFill>
              <a:schemeClr val="accent2"/>
            </a:solidFill>
            <a:ln w="12700" cap="flat">
              <a:noFill/>
              <a:miter lim="400000"/>
            </a:ln>
            <a:effectLst/>
          </p:spPr>
          <p:txBody>
            <a:bodyPr wrap="square" lIns="45718" tIns="45718" rIns="45718" bIns="45718" numCol="1" anchor="ctr">
              <a:noAutofit/>
            </a:bodyPr>
            <a:lstStyle/>
            <a:p>
              <a:pPr algn="ctr">
                <a:defRPr>
                  <a:solidFill>
                    <a:srgbClr val="FFFFFF"/>
                  </a:solidFill>
                  <a:latin typeface="Segoe UI Light"/>
                  <a:ea typeface="Segoe UI Light"/>
                  <a:cs typeface="Segoe UI Light"/>
                  <a:sym typeface="Segoe UI Light"/>
                </a:defRPr>
              </a:pPr>
              <a:endParaRPr/>
            </a:p>
          </p:txBody>
        </p:sp>
        <p:sp>
          <p:nvSpPr>
            <p:cNvPr id="844" name="Right Triangle 4"/>
            <p:cNvSpPr/>
            <p:nvPr/>
          </p:nvSpPr>
          <p:spPr>
            <a:xfrm>
              <a:off x="742950" y="-2"/>
              <a:ext cx="47627" cy="952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8" tIns="45718" rIns="45718" bIns="45718" numCol="1" anchor="ctr">
              <a:noAutofit/>
            </a:bodyPr>
            <a:lstStyle/>
            <a:p>
              <a:pPr algn="ctr">
                <a:defRPr>
                  <a:solidFill>
                    <a:srgbClr val="FFFFFF"/>
                  </a:solidFill>
                  <a:latin typeface="Segoe UI Light"/>
                  <a:ea typeface="Segoe UI Light"/>
                  <a:cs typeface="Segoe UI Light"/>
                  <a:sym typeface="Segoe UI Light"/>
                </a:defRPr>
              </a:pPr>
              <a:endParaRPr/>
            </a:p>
          </p:txBody>
        </p:sp>
        <p:sp>
          <p:nvSpPr>
            <p:cNvPr id="845" name="Right Triangle 5"/>
            <p:cNvSpPr/>
            <p:nvPr/>
          </p:nvSpPr>
          <p:spPr>
            <a:xfrm rot="10800000" flipH="1">
              <a:off x="742950" y="647700"/>
              <a:ext cx="47627" cy="9525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8" tIns="45718" rIns="45718" bIns="45718" numCol="1" anchor="ctr">
              <a:noAutofit/>
            </a:bodyPr>
            <a:lstStyle/>
            <a:p>
              <a:pPr algn="ctr">
                <a:defRPr>
                  <a:solidFill>
                    <a:srgbClr val="FFFFFF"/>
                  </a:solidFill>
                  <a:latin typeface="Segoe UI Light"/>
                  <a:ea typeface="Segoe UI Light"/>
                  <a:cs typeface="Segoe UI Light"/>
                  <a:sym typeface="Segoe UI Light"/>
                </a:defRPr>
              </a:pPr>
              <a:endParaRPr/>
            </a:p>
          </p:txBody>
        </p:sp>
      </p:grpSp>
      <p:sp>
        <p:nvSpPr>
          <p:cNvPr id="847" name="TextBox 6"/>
          <p:cNvSpPr txBox="1"/>
          <p:nvPr/>
        </p:nvSpPr>
        <p:spPr>
          <a:xfrm>
            <a:off x="1759388" y="329298"/>
            <a:ext cx="8268336"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ctr">
              <a:defRPr sz="2800">
                <a:solidFill>
                  <a:srgbClr val="FFFFFF"/>
                </a:solidFill>
                <a:latin typeface="Century Gothic"/>
                <a:ea typeface="Century Gothic"/>
                <a:cs typeface="Century Gothic"/>
                <a:sym typeface="Century Gothic"/>
              </a:defRPr>
            </a:pPr>
            <a:r>
              <a:t>BOLOGNA: scenari nuovi per il turismo</a:t>
            </a:r>
          </a:p>
        </p:txBody>
      </p:sp>
      <p:sp>
        <p:nvSpPr>
          <p:cNvPr id="848" name="….. &quot;L'UNESCO è molto conosciuto tra i turisti.&quot; Avere un'approvazione internazionale del &quot;marchio&quot; può essere il fattore decisivo nel motivo per cui un viaggiatore sceglie un potenziale luogo di vacanza rispetto a un altro. &quot;Le persone cercano nell'elen"/>
          <p:cNvSpPr txBox="1"/>
          <p:nvPr/>
        </p:nvSpPr>
        <p:spPr>
          <a:xfrm>
            <a:off x="0" y="940523"/>
            <a:ext cx="12192000"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just"/>
          </a:lstStyle>
          <a:p>
            <a:r>
              <a:rPr dirty="0"/>
              <a:t>….. "L'UNESCO è molto </a:t>
            </a:r>
            <a:r>
              <a:rPr dirty="0" err="1"/>
              <a:t>conosciuto</a:t>
            </a:r>
            <a:r>
              <a:rPr dirty="0"/>
              <a:t> </a:t>
            </a:r>
            <a:r>
              <a:rPr dirty="0" err="1"/>
              <a:t>tra</a:t>
            </a:r>
            <a:r>
              <a:rPr dirty="0"/>
              <a:t> </a:t>
            </a:r>
            <a:r>
              <a:rPr dirty="0" err="1"/>
              <a:t>i</a:t>
            </a:r>
            <a:r>
              <a:rPr dirty="0"/>
              <a:t> </a:t>
            </a:r>
            <a:r>
              <a:rPr dirty="0" err="1"/>
              <a:t>turisti</a:t>
            </a:r>
            <a:r>
              <a:rPr dirty="0"/>
              <a:t>." </a:t>
            </a:r>
            <a:r>
              <a:rPr b="1" i="1" dirty="0" err="1"/>
              <a:t>Avere</a:t>
            </a:r>
            <a:r>
              <a:rPr b="1" i="1" dirty="0"/>
              <a:t> </a:t>
            </a:r>
            <a:r>
              <a:rPr b="1" i="1" dirty="0" err="1"/>
              <a:t>un'approvazione</a:t>
            </a:r>
            <a:r>
              <a:rPr b="1" i="1" dirty="0"/>
              <a:t> </a:t>
            </a:r>
            <a:r>
              <a:rPr b="1" i="1" dirty="0" err="1"/>
              <a:t>internazionale</a:t>
            </a:r>
            <a:r>
              <a:rPr b="1" i="1" dirty="0"/>
              <a:t> del "</a:t>
            </a:r>
            <a:r>
              <a:rPr b="1" i="1" dirty="0" err="1"/>
              <a:t>marchio</a:t>
            </a:r>
            <a:r>
              <a:rPr b="1" i="1" dirty="0"/>
              <a:t>" </a:t>
            </a:r>
            <a:r>
              <a:rPr b="1" i="1" dirty="0" err="1"/>
              <a:t>può</a:t>
            </a:r>
            <a:r>
              <a:rPr b="1" i="1" dirty="0"/>
              <a:t> </a:t>
            </a:r>
            <a:r>
              <a:rPr b="1" i="1" dirty="0" err="1"/>
              <a:t>essere</a:t>
            </a:r>
            <a:r>
              <a:rPr b="1" i="1" dirty="0"/>
              <a:t> </a:t>
            </a:r>
            <a:r>
              <a:rPr b="1" i="1" dirty="0" err="1"/>
              <a:t>il</a:t>
            </a:r>
            <a:r>
              <a:rPr b="1" i="1" dirty="0"/>
              <a:t> </a:t>
            </a:r>
            <a:r>
              <a:rPr b="1" i="1" dirty="0" err="1"/>
              <a:t>fattore</a:t>
            </a:r>
            <a:r>
              <a:rPr b="1" i="1" dirty="0"/>
              <a:t> </a:t>
            </a:r>
            <a:r>
              <a:rPr b="1" i="1" dirty="0" err="1"/>
              <a:t>decisivo</a:t>
            </a:r>
            <a:r>
              <a:rPr b="1" i="1" dirty="0"/>
              <a:t> </a:t>
            </a:r>
            <a:r>
              <a:rPr b="1" i="1" dirty="0" err="1"/>
              <a:t>nel</a:t>
            </a:r>
            <a:r>
              <a:rPr b="1" i="1" dirty="0"/>
              <a:t> </a:t>
            </a:r>
            <a:r>
              <a:rPr b="1" i="1" dirty="0" err="1"/>
              <a:t>motivo</a:t>
            </a:r>
            <a:r>
              <a:rPr b="1" i="1" dirty="0"/>
              <a:t> per cui un </a:t>
            </a:r>
            <a:r>
              <a:rPr b="1" i="1" dirty="0" err="1"/>
              <a:t>viaggiatore</a:t>
            </a:r>
            <a:r>
              <a:rPr b="1" i="1" dirty="0"/>
              <a:t> </a:t>
            </a:r>
            <a:r>
              <a:rPr b="1" i="1" dirty="0" err="1"/>
              <a:t>sceglie</a:t>
            </a:r>
            <a:r>
              <a:rPr b="1" i="1" dirty="0"/>
              <a:t> un </a:t>
            </a:r>
            <a:r>
              <a:rPr b="1" i="1" dirty="0" err="1"/>
              <a:t>potenziale</a:t>
            </a:r>
            <a:r>
              <a:rPr b="1" i="1" dirty="0"/>
              <a:t> </a:t>
            </a:r>
            <a:r>
              <a:rPr b="1" i="1" dirty="0" err="1"/>
              <a:t>luogo</a:t>
            </a:r>
            <a:r>
              <a:rPr b="1" i="1" dirty="0"/>
              <a:t> di </a:t>
            </a:r>
            <a:r>
              <a:rPr b="1" i="1" dirty="0" err="1"/>
              <a:t>vacanza</a:t>
            </a:r>
            <a:r>
              <a:rPr b="1" i="1" dirty="0"/>
              <a:t> </a:t>
            </a:r>
            <a:r>
              <a:rPr b="1" i="1" dirty="0" err="1"/>
              <a:t>rispetto</a:t>
            </a:r>
            <a:r>
              <a:rPr b="1" i="1" dirty="0"/>
              <a:t> a un </a:t>
            </a:r>
            <a:r>
              <a:rPr b="1" i="1" dirty="0" err="1"/>
              <a:t>altro</a:t>
            </a:r>
            <a:r>
              <a:rPr dirty="0"/>
              <a:t>. </a:t>
            </a:r>
          </a:p>
        </p:txBody>
      </p:sp>
      <p:sp>
        <p:nvSpPr>
          <p:cNvPr id="849" name="Maria Gravari-Barbas, coordinator of the UNESCO Chair &quot;Tourism, Culture, Development&quot;"/>
          <p:cNvSpPr txBox="1"/>
          <p:nvPr/>
        </p:nvSpPr>
        <p:spPr>
          <a:xfrm>
            <a:off x="129340" y="3143686"/>
            <a:ext cx="6565710" cy="307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457200">
              <a:defRPr sz="1400"/>
            </a:lvl1pPr>
          </a:lstStyle>
          <a:p>
            <a:r>
              <a:rPr dirty="0"/>
              <a:t>Maria Gravari-</a:t>
            </a:r>
            <a:r>
              <a:rPr dirty="0" err="1"/>
              <a:t>Barbas</a:t>
            </a:r>
            <a:r>
              <a:rPr dirty="0"/>
              <a:t>, coordinator of the UNESCO Chair "Tourism, Culture, Development" </a:t>
            </a:r>
          </a:p>
        </p:txBody>
      </p:sp>
      <p:sp>
        <p:nvSpPr>
          <p:cNvPr id="850" name="Fonte: CNN Travel  Aug 1st, 2021"/>
          <p:cNvSpPr txBox="1"/>
          <p:nvPr/>
        </p:nvSpPr>
        <p:spPr>
          <a:xfrm>
            <a:off x="8781171" y="3203322"/>
            <a:ext cx="3125611" cy="370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r>
              <a:rPr dirty="0"/>
              <a:t>Fonte: CNN Travel  Aug 1st, 2021</a:t>
            </a:r>
          </a:p>
        </p:txBody>
      </p:sp>
      <p:sp>
        <p:nvSpPr>
          <p:cNvPr id="851" name="“….. succede che finisci per andare in alcuni posti di cui probabilmente non hai mai sentito parlare prima. Ma andandoci scopri una parte meno conosciuta di un paese, il suo patrimonio, la sua cultura che altrimenti non avresti visto.&quot;…"/>
          <p:cNvSpPr txBox="1"/>
          <p:nvPr/>
        </p:nvSpPr>
        <p:spPr>
          <a:xfrm>
            <a:off x="0" y="1585562"/>
            <a:ext cx="12192000" cy="1538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just"/>
            <a:r>
              <a:rPr dirty="0"/>
              <a:t>“….. </a:t>
            </a:r>
            <a:r>
              <a:rPr dirty="0" err="1"/>
              <a:t>succede</a:t>
            </a:r>
            <a:r>
              <a:rPr dirty="0"/>
              <a:t> </a:t>
            </a:r>
            <a:r>
              <a:rPr dirty="0" err="1"/>
              <a:t>che</a:t>
            </a:r>
            <a:r>
              <a:rPr dirty="0"/>
              <a:t> </a:t>
            </a:r>
            <a:r>
              <a:rPr dirty="0" err="1"/>
              <a:t>finisci</a:t>
            </a:r>
            <a:r>
              <a:rPr dirty="0"/>
              <a:t> per </a:t>
            </a:r>
            <a:r>
              <a:rPr dirty="0" err="1"/>
              <a:t>andare</a:t>
            </a:r>
            <a:r>
              <a:rPr dirty="0"/>
              <a:t> in </a:t>
            </a:r>
            <a:r>
              <a:rPr dirty="0" err="1"/>
              <a:t>alcuni</a:t>
            </a:r>
            <a:r>
              <a:rPr dirty="0"/>
              <a:t> </a:t>
            </a:r>
            <a:r>
              <a:rPr dirty="0" err="1"/>
              <a:t>posti</a:t>
            </a:r>
            <a:r>
              <a:rPr dirty="0"/>
              <a:t> di cui </a:t>
            </a:r>
            <a:r>
              <a:rPr dirty="0" err="1"/>
              <a:t>probabilmente</a:t>
            </a:r>
            <a:r>
              <a:rPr dirty="0"/>
              <a:t> non </a:t>
            </a:r>
            <a:r>
              <a:rPr dirty="0" err="1"/>
              <a:t>hai</a:t>
            </a:r>
            <a:r>
              <a:rPr dirty="0"/>
              <a:t> </a:t>
            </a:r>
            <a:r>
              <a:rPr dirty="0" err="1"/>
              <a:t>mai</a:t>
            </a:r>
            <a:r>
              <a:rPr dirty="0"/>
              <a:t> </a:t>
            </a:r>
            <a:r>
              <a:rPr dirty="0" err="1"/>
              <a:t>sentito</a:t>
            </a:r>
            <a:r>
              <a:rPr dirty="0"/>
              <a:t> </a:t>
            </a:r>
            <a:r>
              <a:rPr dirty="0" err="1"/>
              <a:t>parlare</a:t>
            </a:r>
            <a:r>
              <a:rPr dirty="0"/>
              <a:t> prima. Ma </a:t>
            </a:r>
            <a:r>
              <a:rPr dirty="0" err="1"/>
              <a:t>andandoci</a:t>
            </a:r>
            <a:r>
              <a:rPr dirty="0"/>
              <a:t> </a:t>
            </a:r>
            <a:r>
              <a:rPr dirty="0" err="1"/>
              <a:t>scopri</a:t>
            </a:r>
            <a:r>
              <a:rPr dirty="0"/>
              <a:t> </a:t>
            </a:r>
            <a:r>
              <a:rPr dirty="0" err="1"/>
              <a:t>una</a:t>
            </a:r>
            <a:r>
              <a:rPr dirty="0"/>
              <a:t> parte </a:t>
            </a:r>
            <a:r>
              <a:rPr dirty="0" err="1"/>
              <a:t>meno</a:t>
            </a:r>
            <a:r>
              <a:rPr dirty="0"/>
              <a:t> </a:t>
            </a:r>
            <a:r>
              <a:rPr dirty="0" err="1"/>
              <a:t>conosciuta</a:t>
            </a:r>
            <a:r>
              <a:rPr dirty="0"/>
              <a:t> di un </a:t>
            </a:r>
            <a:r>
              <a:rPr dirty="0" err="1"/>
              <a:t>paese</a:t>
            </a:r>
            <a:r>
              <a:rPr dirty="0"/>
              <a:t>, </a:t>
            </a:r>
            <a:r>
              <a:rPr dirty="0" err="1"/>
              <a:t>il</a:t>
            </a:r>
            <a:r>
              <a:rPr dirty="0"/>
              <a:t> </a:t>
            </a:r>
            <a:r>
              <a:rPr dirty="0" err="1"/>
              <a:t>suo</a:t>
            </a:r>
            <a:r>
              <a:rPr dirty="0"/>
              <a:t> </a:t>
            </a:r>
            <a:r>
              <a:rPr dirty="0" err="1"/>
              <a:t>patrimonio</a:t>
            </a:r>
            <a:r>
              <a:rPr dirty="0"/>
              <a:t>, la </a:t>
            </a:r>
            <a:r>
              <a:rPr dirty="0" err="1"/>
              <a:t>sua</a:t>
            </a:r>
            <a:r>
              <a:rPr dirty="0"/>
              <a:t> </a:t>
            </a:r>
            <a:r>
              <a:rPr dirty="0" err="1"/>
              <a:t>cultura</a:t>
            </a:r>
            <a:r>
              <a:rPr dirty="0"/>
              <a:t> </a:t>
            </a:r>
            <a:r>
              <a:rPr dirty="0" err="1"/>
              <a:t>che</a:t>
            </a:r>
            <a:r>
              <a:rPr dirty="0"/>
              <a:t> </a:t>
            </a:r>
            <a:r>
              <a:rPr dirty="0" err="1"/>
              <a:t>altrimenti</a:t>
            </a:r>
            <a:r>
              <a:rPr dirty="0"/>
              <a:t> non </a:t>
            </a:r>
            <a:r>
              <a:rPr dirty="0" err="1"/>
              <a:t>avresti</a:t>
            </a:r>
            <a:r>
              <a:rPr dirty="0"/>
              <a:t> </a:t>
            </a:r>
            <a:r>
              <a:rPr dirty="0" err="1"/>
              <a:t>visto</a:t>
            </a:r>
            <a:r>
              <a:rPr dirty="0"/>
              <a:t>."</a:t>
            </a:r>
          </a:p>
          <a:p>
            <a:pPr algn="just"/>
            <a:r>
              <a:rPr sz="2000" b="1" i="1" dirty="0"/>
              <a:t>Gravari-</a:t>
            </a:r>
            <a:r>
              <a:rPr sz="2000" b="1" i="1" dirty="0" err="1"/>
              <a:t>Barbas</a:t>
            </a:r>
            <a:r>
              <a:rPr sz="2000" b="1" i="1" dirty="0"/>
              <a:t> </a:t>
            </a:r>
            <a:r>
              <a:rPr sz="2000" b="1" i="1" dirty="0" err="1"/>
              <a:t>sottolinea</a:t>
            </a:r>
            <a:r>
              <a:rPr sz="2000" b="1" i="1" dirty="0"/>
              <a:t> </a:t>
            </a:r>
            <a:r>
              <a:rPr sz="2000" b="1" i="1" dirty="0" err="1"/>
              <a:t>che</a:t>
            </a:r>
            <a:r>
              <a:rPr sz="2000" b="1" i="1" dirty="0"/>
              <a:t>, </a:t>
            </a:r>
            <a:r>
              <a:rPr sz="2000" b="1" i="1" dirty="0" err="1"/>
              <a:t>insieme</a:t>
            </a:r>
            <a:r>
              <a:rPr sz="2000" b="1" i="1" dirty="0"/>
              <a:t> ad </a:t>
            </a:r>
            <a:r>
              <a:rPr sz="2000" b="1" i="1" dirty="0" err="1"/>
              <a:t>una</a:t>
            </a:r>
            <a:r>
              <a:rPr sz="2000" b="1" i="1" dirty="0"/>
              <a:t> </a:t>
            </a:r>
            <a:r>
              <a:rPr sz="2000" b="1" i="1" dirty="0" err="1"/>
              <a:t>designazione</a:t>
            </a:r>
            <a:r>
              <a:rPr sz="2000" b="1" i="1" dirty="0"/>
              <a:t> </a:t>
            </a:r>
            <a:r>
              <a:rPr sz="2000" b="1" i="1" dirty="0" err="1"/>
              <a:t>dell’UNESCO</a:t>
            </a:r>
            <a:r>
              <a:rPr sz="2000" b="1" i="1" dirty="0"/>
              <a:t>, </a:t>
            </a:r>
            <a:r>
              <a:rPr sz="2000" b="1" i="1" dirty="0" err="1"/>
              <a:t>arrivano</a:t>
            </a:r>
            <a:r>
              <a:rPr sz="2000" b="1" i="1" dirty="0"/>
              <a:t> </a:t>
            </a:r>
            <a:r>
              <a:rPr sz="2000" b="1" i="1" dirty="0" err="1"/>
              <a:t>investimenti</a:t>
            </a:r>
            <a:r>
              <a:rPr sz="2000" b="1" i="1" dirty="0"/>
              <a:t> </a:t>
            </a:r>
            <a:r>
              <a:rPr sz="2000" b="1" i="1" dirty="0" err="1"/>
              <a:t>importanti</a:t>
            </a:r>
            <a:r>
              <a:rPr sz="2000" b="1" i="1" dirty="0"/>
              <a:t> </a:t>
            </a:r>
            <a:r>
              <a:rPr sz="2000" b="1" i="1" dirty="0" err="1"/>
              <a:t>nelle</a:t>
            </a:r>
            <a:r>
              <a:rPr sz="2000" b="1" i="1" dirty="0"/>
              <a:t> </a:t>
            </a:r>
            <a:r>
              <a:rPr sz="2000" b="1" i="1" dirty="0" err="1"/>
              <a:t>infrastrutture</a:t>
            </a:r>
            <a:r>
              <a:rPr sz="2000" b="1" i="1" dirty="0"/>
              <a:t> </a:t>
            </a:r>
            <a:r>
              <a:rPr sz="2000" b="1" i="1" dirty="0" err="1"/>
              <a:t>turistiche</a:t>
            </a:r>
            <a:r>
              <a:rPr dirty="0"/>
              <a:t>: </a:t>
            </a:r>
            <a:r>
              <a:rPr dirty="0" err="1"/>
              <a:t>tutti</a:t>
            </a:r>
            <a:r>
              <a:rPr dirty="0"/>
              <a:t> </a:t>
            </a:r>
            <a:r>
              <a:rPr dirty="0" err="1"/>
              <a:t>i</a:t>
            </a:r>
            <a:r>
              <a:rPr dirty="0"/>
              <a:t> </a:t>
            </a:r>
            <a:r>
              <a:rPr dirty="0" err="1"/>
              <a:t>nuovi</a:t>
            </a:r>
            <a:r>
              <a:rPr dirty="0"/>
              <a:t> </a:t>
            </a:r>
            <a:r>
              <a:rPr dirty="0" err="1"/>
              <a:t>visitatori</a:t>
            </a:r>
            <a:r>
              <a:rPr dirty="0"/>
              <a:t> </a:t>
            </a:r>
            <a:r>
              <a:rPr dirty="0" err="1"/>
              <a:t>avranno</a:t>
            </a:r>
            <a:r>
              <a:rPr dirty="0"/>
              <a:t> </a:t>
            </a:r>
            <a:r>
              <a:rPr dirty="0" err="1"/>
              <a:t>bisogno</a:t>
            </a:r>
            <a:r>
              <a:rPr dirty="0"/>
              <a:t> di </a:t>
            </a:r>
            <a:r>
              <a:rPr dirty="0" err="1"/>
              <a:t>letti</a:t>
            </a:r>
            <a:r>
              <a:rPr dirty="0"/>
              <a:t> in cui </a:t>
            </a:r>
            <a:r>
              <a:rPr dirty="0" err="1"/>
              <a:t>dormire</a:t>
            </a:r>
            <a:r>
              <a:rPr dirty="0"/>
              <a:t>, </a:t>
            </a:r>
            <a:r>
              <a:rPr dirty="0" err="1"/>
              <a:t>ristoranti</a:t>
            </a:r>
            <a:r>
              <a:rPr dirty="0"/>
              <a:t> in cui </a:t>
            </a:r>
            <a:r>
              <a:rPr dirty="0" err="1"/>
              <a:t>mangiare</a:t>
            </a:r>
            <a:r>
              <a:rPr dirty="0"/>
              <a:t> e souvenir da </a:t>
            </a:r>
            <a:r>
              <a:rPr dirty="0" err="1"/>
              <a:t>acquistare</a:t>
            </a:r>
            <a:r>
              <a:rPr dirty="0"/>
              <a:t>. </a:t>
            </a:r>
          </a:p>
        </p:txBody>
      </p:sp>
      <p:sp>
        <p:nvSpPr>
          <p:cNvPr id="12" name="La letteratura sulle determinanti dei flussi turistici italiani ha dimostrato che la dotazione locale del patrimonio, essendo un fattore di vantaggio comparato di una destinazione turistica, può esercitare un grande ruolo nel favorire l'attrattività a li"/>
          <p:cNvSpPr txBox="1"/>
          <p:nvPr/>
        </p:nvSpPr>
        <p:spPr>
          <a:xfrm>
            <a:off x="1" y="3846862"/>
            <a:ext cx="12191999" cy="984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just"/>
          </a:lstStyle>
          <a:p>
            <a:r>
              <a:rPr dirty="0"/>
              <a:t>La </a:t>
            </a:r>
            <a:r>
              <a:rPr dirty="0" err="1"/>
              <a:t>letteratura</a:t>
            </a:r>
            <a:r>
              <a:rPr dirty="0"/>
              <a:t> </a:t>
            </a:r>
            <a:r>
              <a:rPr dirty="0" err="1"/>
              <a:t>sulle</a:t>
            </a:r>
            <a:r>
              <a:rPr dirty="0"/>
              <a:t> </a:t>
            </a:r>
            <a:r>
              <a:rPr dirty="0" err="1"/>
              <a:t>determinanti</a:t>
            </a:r>
            <a:r>
              <a:rPr dirty="0"/>
              <a:t> </a:t>
            </a:r>
            <a:r>
              <a:rPr dirty="0" err="1"/>
              <a:t>dei</a:t>
            </a:r>
            <a:r>
              <a:rPr dirty="0"/>
              <a:t> </a:t>
            </a:r>
            <a:r>
              <a:rPr dirty="0" err="1"/>
              <a:t>flussi</a:t>
            </a:r>
            <a:r>
              <a:rPr dirty="0"/>
              <a:t> </a:t>
            </a:r>
            <a:r>
              <a:rPr dirty="0" err="1"/>
              <a:t>turistici</a:t>
            </a:r>
            <a:r>
              <a:rPr dirty="0"/>
              <a:t> </a:t>
            </a:r>
            <a:r>
              <a:rPr dirty="0" err="1"/>
              <a:t>italiani</a:t>
            </a:r>
            <a:r>
              <a:rPr dirty="0"/>
              <a:t> ha </a:t>
            </a:r>
            <a:r>
              <a:rPr dirty="0" err="1"/>
              <a:t>dimostrato</a:t>
            </a:r>
            <a:r>
              <a:rPr dirty="0"/>
              <a:t> </a:t>
            </a:r>
            <a:r>
              <a:rPr dirty="0" err="1"/>
              <a:t>che</a:t>
            </a:r>
            <a:r>
              <a:rPr dirty="0"/>
              <a:t> la </a:t>
            </a:r>
            <a:r>
              <a:rPr dirty="0" err="1"/>
              <a:t>dotazione</a:t>
            </a:r>
            <a:r>
              <a:rPr dirty="0"/>
              <a:t> locale del </a:t>
            </a:r>
            <a:r>
              <a:rPr dirty="0" err="1"/>
              <a:t>patrimonio</a:t>
            </a:r>
            <a:r>
              <a:rPr dirty="0"/>
              <a:t>, </a:t>
            </a:r>
            <a:r>
              <a:rPr dirty="0" err="1"/>
              <a:t>essendo</a:t>
            </a:r>
            <a:r>
              <a:rPr dirty="0"/>
              <a:t> un </a:t>
            </a:r>
            <a:r>
              <a:rPr dirty="0" err="1"/>
              <a:t>fattore</a:t>
            </a:r>
            <a:r>
              <a:rPr dirty="0"/>
              <a:t> di </a:t>
            </a:r>
            <a:r>
              <a:rPr dirty="0" err="1"/>
              <a:t>vantaggio</a:t>
            </a:r>
            <a:r>
              <a:rPr dirty="0"/>
              <a:t> </a:t>
            </a:r>
            <a:r>
              <a:rPr dirty="0" err="1"/>
              <a:t>comparato</a:t>
            </a:r>
            <a:r>
              <a:rPr dirty="0"/>
              <a:t> di </a:t>
            </a:r>
            <a:r>
              <a:rPr dirty="0" err="1"/>
              <a:t>una</a:t>
            </a:r>
            <a:r>
              <a:rPr dirty="0"/>
              <a:t> </a:t>
            </a:r>
            <a:r>
              <a:rPr dirty="0" err="1"/>
              <a:t>destinazione</a:t>
            </a:r>
            <a:r>
              <a:rPr dirty="0"/>
              <a:t> </a:t>
            </a:r>
            <a:r>
              <a:rPr dirty="0" err="1"/>
              <a:t>turistica</a:t>
            </a:r>
            <a:r>
              <a:rPr dirty="0"/>
              <a:t>, </a:t>
            </a:r>
            <a:r>
              <a:rPr sz="2000" b="1" i="1" dirty="0" err="1"/>
              <a:t>può</a:t>
            </a:r>
            <a:r>
              <a:rPr sz="2000" b="1" i="1" dirty="0"/>
              <a:t> </a:t>
            </a:r>
            <a:r>
              <a:rPr sz="2000" b="1" i="1" dirty="0" err="1"/>
              <a:t>esercitare</a:t>
            </a:r>
            <a:r>
              <a:rPr sz="2000" b="1" i="1" dirty="0"/>
              <a:t> un </a:t>
            </a:r>
            <a:r>
              <a:rPr sz="2000" b="1" i="1" dirty="0" err="1"/>
              <a:t>grande</a:t>
            </a:r>
            <a:r>
              <a:rPr sz="2000" b="1" i="1" dirty="0"/>
              <a:t> </a:t>
            </a:r>
            <a:r>
              <a:rPr sz="2000" b="1" i="1" dirty="0" err="1"/>
              <a:t>ruolo</a:t>
            </a:r>
            <a:r>
              <a:rPr sz="2000" b="1" i="1" dirty="0"/>
              <a:t> </a:t>
            </a:r>
            <a:r>
              <a:rPr sz="2000" b="1" i="1" dirty="0" err="1"/>
              <a:t>nel</a:t>
            </a:r>
            <a:r>
              <a:rPr sz="2000" b="1" i="1" dirty="0"/>
              <a:t> </a:t>
            </a:r>
            <a:r>
              <a:rPr sz="2000" b="1" i="1" dirty="0" err="1"/>
              <a:t>favorire</a:t>
            </a:r>
            <a:r>
              <a:rPr sz="2000" b="1" i="1" dirty="0"/>
              <a:t> </a:t>
            </a:r>
            <a:r>
              <a:rPr sz="2000" b="1" i="1" dirty="0" err="1"/>
              <a:t>l'attrattività</a:t>
            </a:r>
            <a:r>
              <a:rPr sz="2000" b="1" i="1" dirty="0"/>
              <a:t> a </a:t>
            </a:r>
            <a:r>
              <a:rPr sz="2000" b="1" i="1" dirty="0" err="1"/>
              <a:t>livello</a:t>
            </a:r>
            <a:r>
              <a:rPr sz="2000" b="1" i="1" dirty="0"/>
              <a:t> </a:t>
            </a:r>
            <a:r>
              <a:rPr sz="2000" b="1" i="1" dirty="0" smtClean="0"/>
              <a:t>locale</a:t>
            </a:r>
            <a:r>
              <a:rPr lang="it-IT" sz="2000" b="1" i="1" dirty="0" smtClean="0"/>
              <a:t>.</a:t>
            </a:r>
            <a:endParaRPr b="1" i="1" dirty="0"/>
          </a:p>
        </p:txBody>
      </p:sp>
      <p:sp>
        <p:nvSpPr>
          <p:cNvPr id="13" name="……. lungi dal supportare la conclusione che il numero di siti nella WHL (Word Heritage List) è l'unico determinante degli arrivi turistici internazionali in un Paese, l'analisi supporta piuttosto la conclusione che le due variabili (arrivi e numero di WH"/>
          <p:cNvSpPr txBox="1"/>
          <p:nvPr/>
        </p:nvSpPr>
        <p:spPr>
          <a:xfrm>
            <a:off x="0" y="5131773"/>
            <a:ext cx="12192000" cy="984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just"/>
          </a:lstStyle>
          <a:p>
            <a:r>
              <a:rPr dirty="0"/>
              <a:t>……. lungi dal </a:t>
            </a:r>
            <a:r>
              <a:rPr dirty="0" err="1"/>
              <a:t>supportare</a:t>
            </a:r>
            <a:r>
              <a:rPr dirty="0"/>
              <a:t> la </a:t>
            </a:r>
            <a:r>
              <a:rPr dirty="0" err="1"/>
              <a:t>conclusione</a:t>
            </a:r>
            <a:r>
              <a:rPr dirty="0"/>
              <a:t> </a:t>
            </a:r>
            <a:r>
              <a:rPr dirty="0" err="1"/>
              <a:t>che</a:t>
            </a:r>
            <a:r>
              <a:rPr dirty="0"/>
              <a:t> </a:t>
            </a:r>
            <a:r>
              <a:rPr dirty="0" err="1"/>
              <a:t>il</a:t>
            </a:r>
            <a:r>
              <a:rPr dirty="0"/>
              <a:t> </a:t>
            </a:r>
            <a:r>
              <a:rPr dirty="0" err="1"/>
              <a:t>numero</a:t>
            </a:r>
            <a:r>
              <a:rPr dirty="0"/>
              <a:t> di </a:t>
            </a:r>
            <a:r>
              <a:rPr dirty="0" err="1"/>
              <a:t>siti</a:t>
            </a:r>
            <a:r>
              <a:rPr dirty="0"/>
              <a:t> </a:t>
            </a:r>
            <a:r>
              <a:rPr dirty="0" err="1"/>
              <a:t>nella</a:t>
            </a:r>
            <a:r>
              <a:rPr dirty="0"/>
              <a:t> WHL (Word Heritage List) è </a:t>
            </a:r>
            <a:r>
              <a:rPr dirty="0" err="1"/>
              <a:t>l'unico</a:t>
            </a:r>
            <a:r>
              <a:rPr dirty="0"/>
              <a:t> </a:t>
            </a:r>
            <a:r>
              <a:rPr dirty="0" err="1"/>
              <a:t>determinante</a:t>
            </a:r>
            <a:r>
              <a:rPr dirty="0"/>
              <a:t> </a:t>
            </a:r>
            <a:r>
              <a:rPr dirty="0" err="1"/>
              <a:t>degli</a:t>
            </a:r>
            <a:r>
              <a:rPr dirty="0"/>
              <a:t> </a:t>
            </a:r>
            <a:r>
              <a:rPr dirty="0" err="1"/>
              <a:t>arrivi</a:t>
            </a:r>
            <a:r>
              <a:rPr dirty="0"/>
              <a:t> </a:t>
            </a:r>
            <a:r>
              <a:rPr dirty="0" err="1"/>
              <a:t>turistici</a:t>
            </a:r>
            <a:r>
              <a:rPr dirty="0"/>
              <a:t> </a:t>
            </a:r>
            <a:r>
              <a:rPr dirty="0" err="1"/>
              <a:t>internazionali</a:t>
            </a:r>
            <a:r>
              <a:rPr dirty="0"/>
              <a:t> in un </a:t>
            </a:r>
            <a:r>
              <a:rPr dirty="0" err="1"/>
              <a:t>Paese</a:t>
            </a:r>
            <a:r>
              <a:rPr b="1" i="1" dirty="0"/>
              <a:t>, </a:t>
            </a:r>
            <a:r>
              <a:rPr sz="2000" b="1" i="1" dirty="0" err="1"/>
              <a:t>l'analisi</a:t>
            </a:r>
            <a:r>
              <a:rPr sz="2000" b="1" i="1" dirty="0"/>
              <a:t> </a:t>
            </a:r>
            <a:r>
              <a:rPr sz="2000" b="1" i="1" dirty="0" err="1"/>
              <a:t>supporta</a:t>
            </a:r>
            <a:r>
              <a:rPr sz="2000" b="1" i="1" dirty="0"/>
              <a:t> </a:t>
            </a:r>
            <a:r>
              <a:rPr sz="2000" b="1" i="1" dirty="0" err="1"/>
              <a:t>piuttosto</a:t>
            </a:r>
            <a:r>
              <a:rPr sz="2000" b="1" i="1" dirty="0"/>
              <a:t> la </a:t>
            </a:r>
            <a:r>
              <a:rPr sz="2000" b="1" i="1" dirty="0" err="1"/>
              <a:t>conclusione</a:t>
            </a:r>
            <a:r>
              <a:rPr sz="2000" b="1" i="1" dirty="0"/>
              <a:t> </a:t>
            </a:r>
            <a:r>
              <a:rPr sz="2000" b="1" i="1" dirty="0" err="1"/>
              <a:t>che</a:t>
            </a:r>
            <a:r>
              <a:rPr sz="2000" b="1" i="1" dirty="0"/>
              <a:t> le due </a:t>
            </a:r>
            <a:r>
              <a:rPr sz="2000" b="1" i="1" dirty="0" err="1"/>
              <a:t>variabili</a:t>
            </a:r>
            <a:r>
              <a:rPr sz="2000" b="1" i="1" dirty="0"/>
              <a:t> (</a:t>
            </a:r>
            <a:r>
              <a:rPr sz="2000" b="1" i="1" dirty="0" err="1"/>
              <a:t>arrivi</a:t>
            </a:r>
            <a:r>
              <a:rPr sz="2000" b="1" i="1" dirty="0"/>
              <a:t> e </a:t>
            </a:r>
            <a:r>
              <a:rPr sz="2000" b="1" i="1" dirty="0" err="1"/>
              <a:t>numero</a:t>
            </a:r>
            <a:r>
              <a:rPr sz="2000" b="1" i="1" dirty="0"/>
              <a:t> di WHL) </a:t>
            </a:r>
            <a:r>
              <a:rPr sz="2000" b="1" i="1" dirty="0" err="1"/>
              <a:t>sono</a:t>
            </a:r>
            <a:r>
              <a:rPr sz="2000" b="1" i="1" dirty="0"/>
              <a:t> </a:t>
            </a:r>
            <a:r>
              <a:rPr sz="2000" b="1" i="1" dirty="0" err="1"/>
              <a:t>cointegrate</a:t>
            </a:r>
            <a:r>
              <a:rPr sz="2000" b="1" i="1" dirty="0"/>
              <a:t> e </a:t>
            </a:r>
            <a:r>
              <a:rPr sz="2000" b="1" i="1" dirty="0" err="1"/>
              <a:t>quindi</a:t>
            </a:r>
            <a:r>
              <a:rPr sz="2000" b="1" i="1" dirty="0"/>
              <a:t> </a:t>
            </a:r>
            <a:r>
              <a:rPr sz="2000" b="1" i="1" dirty="0" err="1"/>
              <a:t>che</a:t>
            </a:r>
            <a:r>
              <a:rPr sz="2000" b="1" i="1" dirty="0"/>
              <a:t> </a:t>
            </a:r>
            <a:r>
              <a:rPr sz="2000" b="1" i="1" dirty="0" err="1"/>
              <a:t>tra</a:t>
            </a:r>
            <a:r>
              <a:rPr sz="2000" b="1" i="1" dirty="0"/>
              <a:t> </a:t>
            </a:r>
            <a:r>
              <a:rPr sz="2000" b="1" i="1" dirty="0" err="1"/>
              <a:t>loro</a:t>
            </a:r>
            <a:r>
              <a:rPr sz="2000" b="1" i="1" dirty="0"/>
              <a:t> </a:t>
            </a:r>
            <a:r>
              <a:rPr sz="2000" b="1" i="1" dirty="0" err="1"/>
              <a:t>esiste</a:t>
            </a:r>
            <a:r>
              <a:rPr sz="2000" b="1" i="1" dirty="0"/>
              <a:t> </a:t>
            </a:r>
            <a:r>
              <a:rPr sz="2000" b="1" i="1" dirty="0" err="1"/>
              <a:t>una</a:t>
            </a:r>
            <a:r>
              <a:rPr sz="2000" b="1" i="1" dirty="0"/>
              <a:t> </a:t>
            </a:r>
            <a:r>
              <a:rPr sz="2000" b="1" i="1" dirty="0" err="1"/>
              <a:t>relazione</a:t>
            </a:r>
            <a:r>
              <a:rPr sz="2000" b="1" i="1" dirty="0"/>
              <a:t> stabile e </a:t>
            </a:r>
            <a:r>
              <a:rPr sz="2000" b="1" i="1" dirty="0" err="1"/>
              <a:t>duratura</a:t>
            </a:r>
            <a:r>
              <a:rPr sz="2000" b="1" i="1" dirty="0"/>
              <a:t> </a:t>
            </a:r>
            <a:r>
              <a:rPr sz="2000" b="1" i="1" dirty="0" err="1"/>
              <a:t>nel</a:t>
            </a:r>
            <a:r>
              <a:rPr sz="2000" b="1" i="1" dirty="0"/>
              <a:t> tempo</a:t>
            </a:r>
            <a:r>
              <a:rPr b="1" i="1" dirty="0"/>
              <a:t>.</a:t>
            </a:r>
          </a:p>
        </p:txBody>
      </p:sp>
    </p:spTree>
    <p:extLst>
      <p:ext uri="{BB962C8B-B14F-4D97-AF65-F5344CB8AC3E}">
        <p14:creationId xmlns:p14="http://schemas.microsoft.com/office/powerpoint/2010/main" val="3155312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lide Number Placeholder 14"/>
          <p:cNvSpPr txBox="1">
            <a:spLocks noGrp="1"/>
          </p:cNvSpPr>
          <p:nvPr>
            <p:ph type="sldNum" sz="quarter" idx="4294967295"/>
          </p:nvPr>
        </p:nvSpPr>
        <p:spPr>
          <a:xfrm>
            <a:off x="11080191" y="6404292"/>
            <a:ext cx="273610"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45</a:t>
            </a:fld>
            <a:endParaRPr/>
          </a:p>
        </p:txBody>
      </p:sp>
      <p:sp>
        <p:nvSpPr>
          <p:cNvPr id="315" name="Rectangle 1"/>
          <p:cNvSpPr/>
          <p:nvPr/>
        </p:nvSpPr>
        <p:spPr>
          <a:xfrm>
            <a:off x="0" y="266700"/>
            <a:ext cx="12192000" cy="552450"/>
          </a:xfrm>
          <a:prstGeom prst="rect">
            <a:avLst/>
          </a:prstGeom>
          <a:solidFill>
            <a:srgbClr val="3F3F3F"/>
          </a:solidFill>
          <a:ln w="12700">
            <a:miter lim="400000"/>
          </a:ln>
        </p:spPr>
        <p:txBody>
          <a:bodyPr lIns="45719" rIns="45719" anchor="ctr"/>
          <a:lstStyle/>
          <a:p>
            <a:pPr algn="ctr">
              <a:defRPr>
                <a:solidFill>
                  <a:srgbClr val="FFFFFF"/>
                </a:solidFill>
              </a:defRPr>
            </a:pPr>
            <a:endParaRPr/>
          </a:p>
        </p:txBody>
      </p:sp>
      <p:grpSp>
        <p:nvGrpSpPr>
          <p:cNvPr id="319" name="Group 7"/>
          <p:cNvGrpSpPr/>
          <p:nvPr/>
        </p:nvGrpSpPr>
        <p:grpSpPr>
          <a:xfrm>
            <a:off x="271463" y="171449"/>
            <a:ext cx="790576" cy="742951"/>
            <a:chOff x="0" y="0"/>
            <a:chExt cx="790575" cy="742950"/>
          </a:xfrm>
        </p:grpSpPr>
        <p:sp>
          <p:nvSpPr>
            <p:cNvPr id="316" name="Rectangle 2"/>
            <p:cNvSpPr/>
            <p:nvPr/>
          </p:nvSpPr>
          <p:spPr>
            <a:xfrm>
              <a:off x="-1" y="0"/>
              <a:ext cx="742951" cy="742950"/>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7" name="Right Triangle 4"/>
            <p:cNvSpPr/>
            <p:nvPr/>
          </p:nvSpPr>
          <p:spPr>
            <a:xfrm>
              <a:off x="742950" y="-1"/>
              <a:ext cx="47625" cy="952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8" name="Right Triangle 5"/>
            <p:cNvSpPr/>
            <p:nvPr/>
          </p:nvSpPr>
          <p:spPr>
            <a:xfrm rot="10800000" flipH="1">
              <a:off x="742950" y="647700"/>
              <a:ext cx="47625" cy="952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A90A0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9" name="Rectangle 3"/>
          <p:cNvSpPr/>
          <p:nvPr/>
        </p:nvSpPr>
        <p:spPr>
          <a:xfrm>
            <a:off x="0" y="1207171"/>
            <a:ext cx="12192000" cy="3887031"/>
          </a:xfrm>
          <a:prstGeom prst="rect">
            <a:avLst/>
          </a:prstGeom>
          <a:solidFill>
            <a:srgbClr val="808080"/>
          </a:solidFill>
          <a:ln w="12700">
            <a:miter lim="400000"/>
          </a:ln>
        </p:spPr>
        <p:txBody>
          <a:bodyPr lIns="45719" rIns="45719" anchor="ctr"/>
          <a:lstStyle/>
          <a:p>
            <a:pPr algn="ctr">
              <a:defRPr>
                <a:solidFill>
                  <a:srgbClr val="FFFFFF"/>
                </a:solidFill>
              </a:defRPr>
            </a:pPr>
            <a:endParaRPr/>
          </a:p>
        </p:txBody>
      </p:sp>
      <p:sp>
        <p:nvSpPr>
          <p:cNvPr id="11" name="TextBox 6"/>
          <p:cNvSpPr txBox="1"/>
          <p:nvPr/>
        </p:nvSpPr>
        <p:spPr>
          <a:xfrm>
            <a:off x="1759389" y="329299"/>
            <a:ext cx="8268336"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defRPr sz="2800">
                <a:solidFill>
                  <a:srgbClr val="FFFFFF"/>
                </a:solidFill>
                <a:latin typeface="Century Gothic"/>
                <a:ea typeface="Century Gothic"/>
                <a:cs typeface="Century Gothic"/>
                <a:sym typeface="Century Gothic"/>
              </a:defRPr>
            </a:lvl1pPr>
          </a:lstStyle>
          <a:p>
            <a:r>
              <a:rPr dirty="0"/>
              <a:t>BOLOGNA: </a:t>
            </a:r>
            <a:r>
              <a:rPr lang="it-IT" dirty="0" smtClean="0"/>
              <a:t>scenari nuovi per il turismo</a:t>
            </a:r>
            <a:endParaRPr dirty="0"/>
          </a:p>
        </p:txBody>
      </p:sp>
      <p:sp>
        <p:nvSpPr>
          <p:cNvPr id="12" name="Rettangolo 11"/>
          <p:cNvSpPr/>
          <p:nvPr/>
        </p:nvSpPr>
        <p:spPr>
          <a:xfrm>
            <a:off x="0" y="1573193"/>
            <a:ext cx="12192000" cy="3170099"/>
          </a:xfrm>
          <a:prstGeom prst="rect">
            <a:avLst/>
          </a:prstGeom>
        </p:spPr>
        <p:txBody>
          <a:bodyPr wrap="square">
            <a:spAutoFit/>
          </a:bodyPr>
          <a:lstStyle/>
          <a:p>
            <a:pPr algn="ctr" hangingPunct="1"/>
            <a:r>
              <a:rPr lang="it-IT" sz="4000" b="1" kern="1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LO SCENARIO TURISTICO </a:t>
            </a:r>
          </a:p>
          <a:p>
            <a:pPr algn="ctr" hangingPunct="1"/>
            <a:r>
              <a:rPr lang="it-IT" sz="4000" b="1" kern="1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mn-cs"/>
              </a:rPr>
              <a:t>POST  </a:t>
            </a:r>
            <a:r>
              <a:rPr lang="it-IT" sz="4000" b="1" kern="1200" dirty="0">
                <a:solidFill>
                  <a:schemeClr val="bg1"/>
                </a:solidFill>
                <a:effectLst>
                  <a:outerShdw blurRad="38100" dist="38100" dir="2700000" algn="tl">
                    <a:srgbClr val="000000">
                      <a:alpha val="43137"/>
                    </a:srgbClr>
                  </a:outerShdw>
                </a:effectLst>
                <a:latin typeface="Calibri" panose="020F0502020204030204" pitchFamily="34" charset="0"/>
                <a:ea typeface="+mn-ea"/>
                <a:cs typeface="+mn-cs"/>
              </a:rPr>
              <a:t>PANDEMIA</a:t>
            </a:r>
          </a:p>
          <a:p>
            <a:pPr algn="ctr" hangingPunct="1"/>
            <a:endParaRPr lang="it-IT" sz="4000" b="1" kern="1200" dirty="0">
              <a:solidFill>
                <a:schemeClr val="bg1"/>
              </a:solidFill>
              <a:effectLst>
                <a:outerShdw blurRad="38100" dist="38100" dir="2700000" algn="tl">
                  <a:srgbClr val="000000">
                    <a:alpha val="43137"/>
                  </a:srgbClr>
                </a:outerShdw>
              </a:effectLst>
              <a:latin typeface="Calibri" panose="020F0502020204030204" pitchFamily="34" charset="0"/>
              <a:ea typeface="+mn-ea"/>
              <a:cs typeface="+mn-cs"/>
            </a:endParaRPr>
          </a:p>
          <a:p>
            <a:pPr algn="ctr" hangingPunct="1"/>
            <a:endParaRPr lang="it-IT" sz="4000" b="1" kern="1200" dirty="0">
              <a:solidFill>
                <a:schemeClr val="bg1"/>
              </a:solidFill>
              <a:effectLst>
                <a:outerShdw blurRad="38100" dist="38100" dir="2700000" algn="tl">
                  <a:srgbClr val="000000">
                    <a:alpha val="43137"/>
                  </a:srgbClr>
                </a:outerShdw>
              </a:effectLst>
              <a:latin typeface="Calibri" panose="020F0502020204030204" pitchFamily="34" charset="0"/>
              <a:ea typeface="+mn-ea"/>
              <a:cs typeface="+mn-cs"/>
            </a:endParaRPr>
          </a:p>
          <a:p>
            <a:pPr algn="ctr" hangingPunct="1"/>
            <a:r>
              <a:rPr lang="it-IT" sz="4000" b="1" kern="1200" dirty="0" smtClean="0">
                <a:solidFill>
                  <a:schemeClr val="bg1"/>
                </a:solidFill>
                <a:effectLst>
                  <a:outerShdw blurRad="38100" dist="38100" dir="2700000" algn="tl">
                    <a:srgbClr val="000000">
                      <a:alpha val="43137"/>
                    </a:srgbClr>
                  </a:outerShdw>
                </a:effectLst>
                <a:latin typeface="Calibri" panose="020F0502020204030204" pitchFamily="34" charset="0"/>
                <a:ea typeface="+mn-ea"/>
                <a:cs typeface="+mn-cs"/>
              </a:rPr>
              <a:t>NUOVI STRUMENTI E PROPOSTE</a:t>
            </a:r>
            <a:endParaRPr lang="it-IT" sz="4000" b="1" kern="1200" dirty="0">
              <a:solidFill>
                <a:schemeClr val="bg1"/>
              </a:solidFill>
              <a:effectLst>
                <a:outerShdw blurRad="38100" dist="38100" dir="2700000" algn="tl">
                  <a:srgbClr val="000000">
                    <a:alpha val="43137"/>
                  </a:srgbClr>
                </a:outerShdw>
              </a:effectLst>
              <a:latin typeface="Calibri" panose="020F0502020204030204"/>
              <a:ea typeface="+mn-ea"/>
              <a:cs typeface="+mn-cs"/>
            </a:endParaRPr>
          </a:p>
        </p:txBody>
      </p:sp>
    </p:spTree>
    <p:extLst>
      <p:ext uri="{BB962C8B-B14F-4D97-AF65-F5344CB8AC3E}">
        <p14:creationId xmlns:p14="http://schemas.microsoft.com/office/powerpoint/2010/main" val="3094221779"/>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68000" cy="6858000"/>
          </a:xfrm>
          <a:prstGeom prst="rect">
            <a:avLst/>
          </a:prstGeom>
        </p:spPr>
      </p:pic>
      <p:sp>
        <p:nvSpPr>
          <p:cNvPr id="4" name="Titolo 5">
            <a:extLst>
              <a:ext uri="{FF2B5EF4-FFF2-40B4-BE49-F238E27FC236}">
                <a16:creationId xmlns="" xmlns:a16="http://schemas.microsoft.com/office/drawing/2014/main" id="{8146B020-2B12-4533-AB98-A078339B314A}"/>
              </a:ext>
            </a:extLst>
          </p:cNvPr>
          <p:cNvSpPr txBox="1">
            <a:spLocks/>
          </p:cNvSpPr>
          <p:nvPr/>
        </p:nvSpPr>
        <p:spPr>
          <a:xfrm>
            <a:off x="0" y="15240"/>
            <a:ext cx="4560008" cy="20726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b="1" i="1" dirty="0" smtClean="0">
                <a:solidFill>
                  <a:prstClr val="black"/>
                </a:solidFill>
                <a:effectLst>
                  <a:outerShdw blurRad="38100" dist="38100" dir="2700000" algn="tl">
                    <a:srgbClr val="000000">
                      <a:alpha val="43137"/>
                    </a:srgbClr>
                  </a:outerShdw>
                </a:effectLst>
              </a:rPr>
              <a:t>Sviluppo della conoscenza del mercato</a:t>
            </a:r>
            <a:endParaRPr lang="it-IT" b="1" i="1" dirty="0">
              <a:solidFill>
                <a:prstClr val="black"/>
              </a:solidFill>
              <a:effectLst>
                <a:outerShdw blurRad="38100" dist="38100" dir="2700000" algn="tl">
                  <a:srgbClr val="000000">
                    <a:alpha val="43137"/>
                  </a:srgbClr>
                </a:outerShdw>
              </a:effectLst>
            </a:endParaRPr>
          </a:p>
        </p:txBody>
      </p:sp>
      <p:sp>
        <p:nvSpPr>
          <p:cNvPr id="6" name="Rettangolo 5">
            <a:extLst>
              <a:ext uri="{FF2B5EF4-FFF2-40B4-BE49-F238E27FC236}">
                <a16:creationId xmlns="" xmlns:a16="http://schemas.microsoft.com/office/drawing/2014/main" id="{79B46693-ED1F-429F-9B11-2794939E3B99}"/>
              </a:ext>
            </a:extLst>
          </p:cNvPr>
          <p:cNvSpPr/>
          <p:nvPr/>
        </p:nvSpPr>
        <p:spPr>
          <a:xfrm>
            <a:off x="8532056" y="5204305"/>
            <a:ext cx="3520440" cy="1292662"/>
          </a:xfrm>
          <a:prstGeom prst="rect">
            <a:avLst/>
          </a:prstGeom>
        </p:spPr>
        <p:txBody>
          <a:bodyPr wrap="square" lIns="0" tIns="0" rIns="0" bIns="0" rtlCol="0" anchor="ctr">
            <a:spAutoFit/>
          </a:bodyPr>
          <a:lstStyle/>
          <a:p>
            <a:pPr marL="363548" indent="-363548" algn="ctr" hangingPunct="1"/>
            <a:r>
              <a:rPr lang="it-IT" sz="2800" b="1" i="1" kern="1200" dirty="0" smtClean="0">
                <a:solidFill>
                  <a:srgbClr val="C00000"/>
                </a:solidFill>
                <a:effectLst>
                  <a:outerShdw blurRad="38100" dist="38100" dir="2700000" algn="tl">
                    <a:srgbClr val="000000">
                      <a:alpha val="43137"/>
                    </a:srgbClr>
                  </a:outerShdw>
                </a:effectLst>
                <a:latin typeface="Calibri" panose="020F0502020204030204"/>
                <a:ea typeface="+mn-ea"/>
                <a:cs typeface="Segoe UI" panose="020B0502040204020203" pitchFamily="34" charset="0"/>
              </a:rPr>
              <a:t>Acquisire </a:t>
            </a:r>
            <a:r>
              <a:rPr lang="it-IT" sz="2800" b="1" i="1" kern="1200" dirty="0">
                <a:solidFill>
                  <a:srgbClr val="C00000"/>
                </a:solidFill>
                <a:effectLst>
                  <a:outerShdw blurRad="38100" dist="38100" dir="2700000" algn="tl">
                    <a:srgbClr val="000000">
                      <a:alpha val="43137"/>
                    </a:srgbClr>
                  </a:outerShdw>
                </a:effectLst>
                <a:latin typeface="Calibri" panose="020F0502020204030204"/>
                <a:ea typeface="+mn-ea"/>
                <a:cs typeface="Segoe UI" panose="020B0502040204020203" pitchFamily="34" charset="0"/>
              </a:rPr>
              <a:t>una base informativa </a:t>
            </a:r>
            <a:r>
              <a:rPr lang="it-IT" sz="2800" b="1" i="1" kern="1200" dirty="0" smtClean="0">
                <a:solidFill>
                  <a:srgbClr val="C00000"/>
                </a:solidFill>
                <a:effectLst>
                  <a:outerShdw blurRad="38100" dist="38100" dir="2700000" algn="tl">
                    <a:srgbClr val="000000">
                      <a:alpha val="43137"/>
                    </a:srgbClr>
                  </a:outerShdw>
                </a:effectLst>
                <a:latin typeface="Calibri" panose="020F0502020204030204"/>
                <a:ea typeface="+mn-ea"/>
                <a:cs typeface="Segoe UI" panose="020B0502040204020203" pitchFamily="34" charset="0"/>
              </a:rPr>
              <a:t>adeguata</a:t>
            </a:r>
            <a:endParaRPr lang="it-IT" sz="2800" b="1" i="1" kern="1200" dirty="0">
              <a:solidFill>
                <a:srgbClr val="C00000"/>
              </a:solidFill>
              <a:effectLst>
                <a:outerShdw blurRad="38100" dist="38100" dir="2700000" algn="tl">
                  <a:srgbClr val="000000">
                    <a:alpha val="43137"/>
                  </a:srgbClr>
                </a:outerShdw>
              </a:effectLst>
              <a:latin typeface="Calibri" panose="020F0502020204030204"/>
              <a:ea typeface="+mn-ea"/>
              <a:cs typeface="Segoe UI" panose="020B0502040204020203" pitchFamily="34" charset="0"/>
            </a:endParaRPr>
          </a:p>
        </p:txBody>
      </p:sp>
      <p:sp>
        <p:nvSpPr>
          <p:cNvPr id="7" name="Rettangolo 6">
            <a:extLst>
              <a:ext uri="{FF2B5EF4-FFF2-40B4-BE49-F238E27FC236}">
                <a16:creationId xmlns="" xmlns:a16="http://schemas.microsoft.com/office/drawing/2014/main" id="{79B46693-ED1F-429F-9B11-2794939E3B99}"/>
              </a:ext>
            </a:extLst>
          </p:cNvPr>
          <p:cNvSpPr/>
          <p:nvPr/>
        </p:nvSpPr>
        <p:spPr>
          <a:xfrm>
            <a:off x="8290560" y="254823"/>
            <a:ext cx="3733800" cy="1292662"/>
          </a:xfrm>
          <a:prstGeom prst="rect">
            <a:avLst/>
          </a:prstGeom>
        </p:spPr>
        <p:txBody>
          <a:bodyPr wrap="square" lIns="0" tIns="0" rIns="0" bIns="0" rtlCol="0" anchor="ctr">
            <a:spAutoFit/>
          </a:bodyPr>
          <a:lstStyle/>
          <a:p>
            <a:pPr marL="363548" indent="-363548" algn="ctr" hangingPunct="1"/>
            <a:r>
              <a:rPr lang="it-IT" sz="2800" b="1" i="1" kern="1200" dirty="0" smtClean="0">
                <a:solidFill>
                  <a:srgbClr val="C00000"/>
                </a:solidFill>
                <a:effectLst>
                  <a:outerShdw blurRad="38100" dist="38100" dir="2700000" algn="tl">
                    <a:srgbClr val="000000">
                      <a:alpha val="43137"/>
                    </a:srgbClr>
                  </a:outerShdw>
                </a:effectLst>
                <a:latin typeface="Calibri" panose="020F0502020204030204"/>
                <a:ea typeface="+mn-ea"/>
                <a:cs typeface="Segoe UI" panose="020B0502040204020203" pitchFamily="34" charset="0"/>
              </a:rPr>
              <a:t>Andamento </a:t>
            </a:r>
            <a:r>
              <a:rPr lang="it-IT" sz="2800" b="1" i="1" kern="1200" dirty="0">
                <a:solidFill>
                  <a:srgbClr val="C00000"/>
                </a:solidFill>
                <a:effectLst>
                  <a:outerShdw blurRad="38100" dist="38100" dir="2700000" algn="tl">
                    <a:srgbClr val="000000">
                      <a:alpha val="43137"/>
                    </a:srgbClr>
                  </a:outerShdw>
                </a:effectLst>
                <a:latin typeface="Calibri" panose="020F0502020204030204"/>
                <a:ea typeface="+mn-ea"/>
                <a:cs typeface="Segoe UI" panose="020B0502040204020203" pitchFamily="34" charset="0"/>
              </a:rPr>
              <a:t> </a:t>
            </a:r>
            <a:r>
              <a:rPr lang="it-IT" sz="2800" b="1" i="1" kern="1200" dirty="0" smtClean="0">
                <a:solidFill>
                  <a:srgbClr val="C00000"/>
                </a:solidFill>
                <a:effectLst>
                  <a:outerShdw blurRad="38100" dist="38100" dir="2700000" algn="tl">
                    <a:srgbClr val="000000">
                      <a:alpha val="43137"/>
                    </a:srgbClr>
                  </a:outerShdw>
                </a:effectLst>
                <a:latin typeface="Calibri" panose="020F0502020204030204"/>
                <a:ea typeface="+mn-ea"/>
                <a:cs typeface="Segoe UI" panose="020B0502040204020203" pitchFamily="34" charset="0"/>
              </a:rPr>
              <a:t>dei flussi </a:t>
            </a:r>
            <a:r>
              <a:rPr lang="it-IT" sz="2800" b="1" i="1" kern="1200" dirty="0" err="1">
                <a:solidFill>
                  <a:srgbClr val="C00000"/>
                </a:solidFill>
                <a:effectLst>
                  <a:outerShdw blurRad="38100" dist="38100" dir="2700000" algn="tl">
                    <a:srgbClr val="000000">
                      <a:alpha val="43137"/>
                    </a:srgbClr>
                  </a:outerShdw>
                </a:effectLst>
                <a:latin typeface="Calibri" panose="020F0502020204030204"/>
                <a:ea typeface="+mn-ea"/>
                <a:cs typeface="Segoe UI" panose="020B0502040204020203" pitchFamily="34" charset="0"/>
              </a:rPr>
              <a:t>P</a:t>
            </a:r>
            <a:r>
              <a:rPr lang="it-IT" sz="2800" b="1" i="1" kern="1200" dirty="0" err="1" smtClean="0">
                <a:solidFill>
                  <a:srgbClr val="C00000"/>
                </a:solidFill>
                <a:effectLst>
                  <a:outerShdw blurRad="38100" dist="38100" dir="2700000" algn="tl">
                    <a:srgbClr val="000000">
                      <a:alpha val="43137"/>
                    </a:srgbClr>
                  </a:outerShdw>
                </a:effectLst>
                <a:latin typeface="Calibri" panose="020F0502020204030204"/>
                <a:ea typeface="+mn-ea"/>
                <a:cs typeface="Segoe UI" panose="020B0502040204020203" pitchFamily="34" charset="0"/>
              </a:rPr>
              <a:t>rofilazione</a:t>
            </a:r>
            <a:r>
              <a:rPr lang="it-IT" sz="2800" b="1" i="1" kern="1200" dirty="0" smtClean="0">
                <a:solidFill>
                  <a:srgbClr val="C00000"/>
                </a:solidFill>
                <a:effectLst>
                  <a:outerShdw blurRad="38100" dist="38100" dir="2700000" algn="tl">
                    <a:srgbClr val="000000">
                      <a:alpha val="43137"/>
                    </a:srgbClr>
                  </a:outerShdw>
                </a:effectLst>
                <a:latin typeface="Calibri" panose="020F0502020204030204"/>
                <a:ea typeface="+mn-ea"/>
                <a:cs typeface="Segoe UI" panose="020B0502040204020203" pitchFamily="34" charset="0"/>
              </a:rPr>
              <a:t> della domanda</a:t>
            </a:r>
            <a:endParaRPr lang="it-IT" sz="2800" b="1" i="1" kern="1200" dirty="0">
              <a:solidFill>
                <a:srgbClr val="C00000"/>
              </a:solidFill>
              <a:effectLst>
                <a:outerShdw blurRad="38100" dist="38100" dir="2700000" algn="tl">
                  <a:srgbClr val="000000">
                    <a:alpha val="43137"/>
                  </a:srgbClr>
                </a:outerShdw>
              </a:effectLst>
              <a:latin typeface="Calibri" panose="020F0502020204030204"/>
              <a:ea typeface="+mn-ea"/>
              <a:cs typeface="Segoe UI" panose="020B0502040204020203" pitchFamily="34" charset="0"/>
            </a:endParaRPr>
          </a:p>
        </p:txBody>
      </p:sp>
      <p:sp>
        <p:nvSpPr>
          <p:cNvPr id="8" name="Rettangolo 7">
            <a:extLst>
              <a:ext uri="{FF2B5EF4-FFF2-40B4-BE49-F238E27FC236}">
                <a16:creationId xmlns="" xmlns:a16="http://schemas.microsoft.com/office/drawing/2014/main" id="{79B46693-ED1F-429F-9B11-2794939E3B99}"/>
              </a:ext>
            </a:extLst>
          </p:cNvPr>
          <p:cNvSpPr/>
          <p:nvPr/>
        </p:nvSpPr>
        <p:spPr>
          <a:xfrm>
            <a:off x="289560" y="5697587"/>
            <a:ext cx="3733800" cy="861774"/>
          </a:xfrm>
          <a:prstGeom prst="rect">
            <a:avLst/>
          </a:prstGeom>
        </p:spPr>
        <p:txBody>
          <a:bodyPr wrap="square" lIns="0" tIns="0" rIns="0" bIns="0" rtlCol="0" anchor="ctr">
            <a:spAutoFit/>
          </a:bodyPr>
          <a:lstStyle/>
          <a:p>
            <a:pPr marL="363548" indent="-363548" algn="ctr" hangingPunct="1"/>
            <a:r>
              <a:rPr lang="it-IT" sz="2800" b="1" i="1" kern="1200" dirty="0" err="1" smtClean="0">
                <a:solidFill>
                  <a:srgbClr val="C00000"/>
                </a:solidFill>
                <a:effectLst>
                  <a:outerShdw blurRad="38100" dist="38100" dir="2700000" algn="tl">
                    <a:srgbClr val="000000">
                      <a:alpha val="43137"/>
                    </a:srgbClr>
                  </a:outerShdw>
                </a:effectLst>
                <a:latin typeface="Calibri" panose="020F0502020204030204"/>
                <a:ea typeface="+mn-ea"/>
                <a:cs typeface="Segoe UI" panose="020B0502040204020203" pitchFamily="34" charset="0"/>
              </a:rPr>
              <a:t>Customer</a:t>
            </a:r>
            <a:r>
              <a:rPr lang="it-IT" sz="2800" b="1" i="1" kern="1200" dirty="0" smtClean="0">
                <a:solidFill>
                  <a:srgbClr val="C00000"/>
                </a:solidFill>
                <a:effectLst>
                  <a:outerShdw blurRad="38100" dist="38100" dir="2700000" algn="tl">
                    <a:srgbClr val="000000">
                      <a:alpha val="43137"/>
                    </a:srgbClr>
                  </a:outerShdw>
                </a:effectLst>
                <a:latin typeface="Calibri" panose="020F0502020204030204"/>
                <a:ea typeface="+mn-ea"/>
                <a:cs typeface="Segoe UI" panose="020B0502040204020203" pitchFamily="34" charset="0"/>
              </a:rPr>
              <a:t> della domanda</a:t>
            </a:r>
          </a:p>
          <a:p>
            <a:pPr marL="363548" indent="-363548" algn="ctr" hangingPunct="1"/>
            <a:r>
              <a:rPr lang="it-IT" sz="2800" b="1" i="1" kern="1200" dirty="0" err="1" smtClean="0">
                <a:solidFill>
                  <a:srgbClr val="C00000"/>
                </a:solidFill>
                <a:effectLst>
                  <a:outerShdw blurRad="38100" dist="38100" dir="2700000" algn="tl">
                    <a:srgbClr val="000000">
                      <a:alpha val="43137"/>
                    </a:srgbClr>
                  </a:outerShdw>
                </a:effectLst>
                <a:latin typeface="Calibri" panose="020F0502020204030204"/>
                <a:ea typeface="+mn-ea"/>
                <a:cs typeface="Segoe UI" panose="020B0502040204020203" pitchFamily="34" charset="0"/>
              </a:rPr>
              <a:t>Sentiment</a:t>
            </a:r>
            <a:r>
              <a:rPr lang="it-IT" sz="2800" b="1" i="1" kern="1200" dirty="0" smtClean="0">
                <a:solidFill>
                  <a:srgbClr val="C00000"/>
                </a:solidFill>
                <a:effectLst>
                  <a:outerShdw blurRad="38100" dist="38100" dir="2700000" algn="tl">
                    <a:srgbClr val="000000">
                      <a:alpha val="43137"/>
                    </a:srgbClr>
                  </a:outerShdw>
                </a:effectLst>
                <a:latin typeface="Calibri" panose="020F0502020204030204"/>
                <a:ea typeface="+mn-ea"/>
                <a:cs typeface="Segoe UI" panose="020B0502040204020203" pitchFamily="34" charset="0"/>
              </a:rPr>
              <a:t> on-line</a:t>
            </a:r>
            <a:endParaRPr lang="it-IT" sz="2800" b="1" i="1" kern="1200" dirty="0">
              <a:solidFill>
                <a:srgbClr val="C00000"/>
              </a:solidFill>
              <a:effectLst>
                <a:outerShdw blurRad="38100" dist="38100" dir="2700000" algn="tl">
                  <a:srgbClr val="000000">
                    <a:alpha val="43137"/>
                  </a:srgbClr>
                </a:outerShdw>
              </a:effectLst>
              <a:latin typeface="Calibri" panose="020F0502020204030204"/>
              <a:ea typeface="+mn-ea"/>
              <a:cs typeface="Segoe UI" panose="020B0502040204020203" pitchFamily="34" charset="0"/>
            </a:endParaRPr>
          </a:p>
        </p:txBody>
      </p:sp>
    </p:spTree>
    <p:extLst>
      <p:ext uri="{BB962C8B-B14F-4D97-AF65-F5344CB8AC3E}">
        <p14:creationId xmlns:p14="http://schemas.microsoft.com/office/powerpoint/2010/main" val="20461288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832513" y="138864"/>
            <a:ext cx="10549719" cy="707886"/>
          </a:xfrm>
          <a:prstGeom prst="rect">
            <a:avLst/>
          </a:prstGeom>
        </p:spPr>
        <p:txBody>
          <a:bodyPr wrap="square">
            <a:spAutoFit/>
          </a:bodyPr>
          <a:lstStyle/>
          <a:p>
            <a:pPr algn="ctr" hangingPunct="1"/>
            <a:r>
              <a:rPr lang="it-IT" sz="4000" b="1" i="1" kern="1200" dirty="0" smtClean="0">
                <a:solidFill>
                  <a:srgbClr val="FF0000"/>
                </a:solidFill>
                <a:effectLst>
                  <a:outerShdw blurRad="38100" dist="38100" dir="2700000" algn="tl">
                    <a:srgbClr val="000000">
                      <a:alpha val="43137"/>
                    </a:srgbClr>
                  </a:outerShdw>
                </a:effectLst>
                <a:latin typeface="Calibri" panose="020F0502020204030204"/>
                <a:ea typeface="+mn-ea"/>
                <a:cs typeface="+mn-cs"/>
              </a:rPr>
              <a:t>Sviluppo della conoscenza del mercato</a:t>
            </a:r>
            <a:endParaRPr lang="it-IT" sz="3600" b="1" i="1" kern="1200" dirty="0">
              <a:solidFill>
                <a:srgbClr val="FF0000"/>
              </a:solidFill>
              <a:effectLst>
                <a:outerShdw blurRad="38100" dist="38100" dir="2700000" algn="tl">
                  <a:srgbClr val="000000">
                    <a:alpha val="43137"/>
                  </a:srgbClr>
                </a:outerShdw>
              </a:effectLst>
              <a:latin typeface="Calibri" panose="020F0502020204030204"/>
              <a:ea typeface="+mn-ea"/>
              <a:cs typeface="+mn-cs"/>
            </a:endParaRPr>
          </a:p>
        </p:txBody>
      </p:sp>
      <p:sp>
        <p:nvSpPr>
          <p:cNvPr id="5" name="Un sistema di indicatori di sintesi per monitorare:…"/>
          <p:cNvSpPr txBox="1"/>
          <p:nvPr/>
        </p:nvSpPr>
        <p:spPr>
          <a:xfrm>
            <a:off x="0" y="1000652"/>
            <a:ext cx="12192000" cy="2170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ctr" defTabSz="321457">
              <a:spcBef>
                <a:spcPts val="844"/>
              </a:spcBef>
              <a:defRPr sz="2600">
                <a:solidFill>
                  <a:srgbClr val="1C7FC3"/>
                </a:solidFill>
                <a:latin typeface="Calibri"/>
                <a:ea typeface="Calibri"/>
                <a:cs typeface="Calibri"/>
                <a:sym typeface="Calibri"/>
              </a:defRPr>
            </a:pPr>
            <a:r>
              <a:rPr sz="1828" dirty="0">
                <a:solidFill>
                  <a:srgbClr val="FF0000"/>
                </a:solidFill>
              </a:rPr>
              <a:t>Un </a:t>
            </a:r>
            <a:r>
              <a:rPr sz="1828" dirty="0" err="1">
                <a:solidFill>
                  <a:srgbClr val="FF0000"/>
                </a:solidFill>
              </a:rPr>
              <a:t>sistema</a:t>
            </a:r>
            <a:r>
              <a:rPr sz="1828" dirty="0">
                <a:solidFill>
                  <a:srgbClr val="FF0000"/>
                </a:solidFill>
              </a:rPr>
              <a:t> di </a:t>
            </a:r>
            <a:r>
              <a:rPr sz="1828" dirty="0" err="1">
                <a:solidFill>
                  <a:srgbClr val="FF0000"/>
                </a:solidFill>
              </a:rPr>
              <a:t>indicatori</a:t>
            </a:r>
            <a:r>
              <a:rPr sz="1828" dirty="0">
                <a:solidFill>
                  <a:srgbClr val="FF0000"/>
                </a:solidFill>
              </a:rPr>
              <a:t> di </a:t>
            </a:r>
            <a:r>
              <a:rPr sz="1828" dirty="0" err="1">
                <a:solidFill>
                  <a:srgbClr val="FF0000"/>
                </a:solidFill>
              </a:rPr>
              <a:t>sintesi</a:t>
            </a:r>
            <a:r>
              <a:rPr sz="1828" dirty="0">
                <a:solidFill>
                  <a:srgbClr val="FF0000"/>
                </a:solidFill>
              </a:rPr>
              <a:t> per </a:t>
            </a:r>
            <a:r>
              <a:rPr sz="1828" dirty="0" err="1" smtClean="0">
                <a:solidFill>
                  <a:srgbClr val="FF0000"/>
                </a:solidFill>
              </a:rPr>
              <a:t>monitorare</a:t>
            </a:r>
            <a:endParaRPr sz="1828" dirty="0">
              <a:solidFill>
                <a:srgbClr val="FF0000"/>
              </a:solidFill>
            </a:endParaRPr>
          </a:p>
          <a:p>
            <a:pPr marL="321457" indent="-223234" defTabSz="321457">
              <a:spcBef>
                <a:spcPts val="844"/>
              </a:spcBef>
              <a:buClr>
                <a:srgbClr val="0070C0"/>
              </a:buClr>
              <a:buSzPct val="145000"/>
              <a:buFont typeface="Arial"/>
              <a:buChar char="•"/>
              <a:defRPr sz="2600" b="0">
                <a:solidFill>
                  <a:srgbClr val="0070C0"/>
                </a:solidFill>
                <a:latin typeface="Calibri"/>
                <a:ea typeface="Calibri"/>
                <a:cs typeface="Calibri"/>
                <a:sym typeface="Calibri"/>
              </a:defRPr>
            </a:pPr>
            <a:r>
              <a:rPr sz="1828" dirty="0"/>
              <a:t>Il </a:t>
            </a:r>
            <a:r>
              <a:rPr sz="1828" dirty="0" err="1"/>
              <a:t>livello</a:t>
            </a:r>
            <a:r>
              <a:rPr sz="1828" dirty="0"/>
              <a:t> </a:t>
            </a:r>
            <a:r>
              <a:rPr sz="1828" dirty="0" err="1"/>
              <a:t>generale</a:t>
            </a:r>
            <a:r>
              <a:rPr sz="1828" dirty="0"/>
              <a:t> di </a:t>
            </a:r>
            <a:r>
              <a:rPr sz="1828" dirty="0" err="1"/>
              <a:t>attrattività</a:t>
            </a:r>
            <a:r>
              <a:rPr sz="1828" dirty="0"/>
              <a:t> </a:t>
            </a:r>
            <a:r>
              <a:rPr sz="1828" dirty="0" err="1"/>
              <a:t>della</a:t>
            </a:r>
            <a:r>
              <a:rPr sz="1828" dirty="0"/>
              <a:t> </a:t>
            </a:r>
            <a:r>
              <a:rPr sz="1828" dirty="0" err="1"/>
              <a:t>destinazione</a:t>
            </a:r>
            <a:r>
              <a:rPr sz="1828" dirty="0"/>
              <a:t>.</a:t>
            </a:r>
          </a:p>
          <a:p>
            <a:pPr marL="321457" indent="-223234" defTabSz="321457">
              <a:spcBef>
                <a:spcPts val="844"/>
              </a:spcBef>
              <a:buClr>
                <a:srgbClr val="0070C0"/>
              </a:buClr>
              <a:buSzPct val="145000"/>
              <a:buFont typeface="Arial"/>
              <a:buChar char="•"/>
              <a:defRPr sz="2600" b="0">
                <a:solidFill>
                  <a:srgbClr val="0070C0"/>
                </a:solidFill>
                <a:latin typeface="Calibri"/>
                <a:ea typeface="Calibri"/>
                <a:cs typeface="Calibri"/>
                <a:sym typeface="Calibri"/>
              </a:defRPr>
            </a:pPr>
            <a:r>
              <a:rPr sz="1828" dirty="0"/>
              <a:t>Il </a:t>
            </a:r>
            <a:r>
              <a:rPr sz="1828" dirty="0" err="1"/>
              <a:t>livello</a:t>
            </a:r>
            <a:r>
              <a:rPr sz="1828" dirty="0"/>
              <a:t> di </a:t>
            </a:r>
            <a:r>
              <a:rPr sz="1828" dirty="0" err="1"/>
              <a:t>attrazione</a:t>
            </a:r>
            <a:r>
              <a:rPr sz="1828" dirty="0"/>
              <a:t> di </a:t>
            </a:r>
            <a:r>
              <a:rPr sz="1828" dirty="0" err="1"/>
              <a:t>specifiche</a:t>
            </a:r>
            <a:r>
              <a:rPr sz="1828" dirty="0"/>
              <a:t> </a:t>
            </a:r>
            <a:r>
              <a:rPr sz="1828" dirty="0" err="1"/>
              <a:t>aree</a:t>
            </a:r>
            <a:r>
              <a:rPr sz="1828" dirty="0"/>
              <a:t> o di </a:t>
            </a:r>
            <a:r>
              <a:rPr sz="1828" dirty="0" err="1"/>
              <a:t>specifici</a:t>
            </a:r>
            <a:r>
              <a:rPr sz="1828" dirty="0"/>
              <a:t> </a:t>
            </a:r>
            <a:r>
              <a:rPr sz="1828" dirty="0" err="1"/>
              <a:t>prodotti</a:t>
            </a:r>
            <a:r>
              <a:rPr sz="1828" dirty="0"/>
              <a:t> </a:t>
            </a:r>
            <a:r>
              <a:rPr sz="1828" dirty="0" err="1"/>
              <a:t>della</a:t>
            </a:r>
            <a:r>
              <a:rPr sz="1828" dirty="0"/>
              <a:t> </a:t>
            </a:r>
            <a:r>
              <a:rPr sz="1828" dirty="0" err="1"/>
              <a:t>destinazione</a:t>
            </a:r>
            <a:r>
              <a:rPr sz="1828" dirty="0"/>
              <a:t> </a:t>
            </a:r>
          </a:p>
          <a:p>
            <a:pPr marL="321457" indent="-223234" defTabSz="321457">
              <a:spcBef>
                <a:spcPts val="844"/>
              </a:spcBef>
              <a:buClr>
                <a:srgbClr val="0070C0"/>
              </a:buClr>
              <a:buSzPct val="145000"/>
              <a:buFont typeface="Arial"/>
              <a:buChar char="•"/>
              <a:defRPr sz="2600" b="0">
                <a:solidFill>
                  <a:srgbClr val="0070C0"/>
                </a:solidFill>
                <a:latin typeface="Calibri"/>
                <a:ea typeface="Calibri"/>
                <a:cs typeface="Calibri"/>
                <a:sym typeface="Calibri"/>
              </a:defRPr>
            </a:pPr>
            <a:r>
              <a:rPr sz="1828" dirty="0" err="1"/>
              <a:t>il</a:t>
            </a:r>
            <a:r>
              <a:rPr sz="1828" dirty="0"/>
              <a:t> </a:t>
            </a:r>
            <a:r>
              <a:rPr sz="1828" dirty="0" err="1"/>
              <a:t>grado</a:t>
            </a:r>
            <a:r>
              <a:rPr sz="1828" dirty="0"/>
              <a:t> di </a:t>
            </a:r>
            <a:r>
              <a:rPr sz="1828" dirty="0" err="1"/>
              <a:t>raggiungimento</a:t>
            </a:r>
            <a:r>
              <a:rPr sz="1828" dirty="0"/>
              <a:t> </a:t>
            </a:r>
            <a:r>
              <a:rPr sz="1828" dirty="0" err="1"/>
              <a:t>degli</a:t>
            </a:r>
            <a:r>
              <a:rPr sz="1828" dirty="0"/>
              <a:t> </a:t>
            </a:r>
            <a:r>
              <a:rPr sz="1828" dirty="0" err="1"/>
              <a:t>obiettivi</a:t>
            </a:r>
            <a:r>
              <a:rPr sz="1828" dirty="0"/>
              <a:t> </a:t>
            </a:r>
            <a:r>
              <a:rPr sz="1828" dirty="0" err="1"/>
              <a:t>strategici</a:t>
            </a:r>
            <a:r>
              <a:rPr sz="1828" dirty="0"/>
              <a:t> </a:t>
            </a:r>
            <a:r>
              <a:rPr sz="1828" dirty="0" err="1"/>
              <a:t>che</a:t>
            </a:r>
            <a:r>
              <a:rPr sz="1828" dirty="0"/>
              <a:t> </a:t>
            </a:r>
            <a:r>
              <a:rPr sz="1828" dirty="0" err="1"/>
              <a:t>una</a:t>
            </a:r>
            <a:r>
              <a:rPr sz="1828" dirty="0"/>
              <a:t> </a:t>
            </a:r>
            <a:r>
              <a:rPr sz="1828" dirty="0" err="1"/>
              <a:t>destinazione</a:t>
            </a:r>
            <a:r>
              <a:rPr sz="1828" dirty="0"/>
              <a:t> </a:t>
            </a:r>
            <a:r>
              <a:rPr sz="1828" dirty="0" err="1"/>
              <a:t>si</a:t>
            </a:r>
            <a:r>
              <a:rPr sz="1828" dirty="0"/>
              <a:t> è data; </a:t>
            </a:r>
          </a:p>
          <a:p>
            <a:pPr marL="321457" indent="-223234" defTabSz="321457">
              <a:spcBef>
                <a:spcPts val="844"/>
              </a:spcBef>
              <a:buClr>
                <a:srgbClr val="0070C0"/>
              </a:buClr>
              <a:buSzPct val="145000"/>
              <a:buFont typeface="Arial"/>
              <a:buChar char="•"/>
              <a:defRPr sz="2600" b="0">
                <a:solidFill>
                  <a:srgbClr val="0070C0"/>
                </a:solidFill>
                <a:latin typeface="Calibri"/>
                <a:ea typeface="Calibri"/>
                <a:cs typeface="Calibri"/>
                <a:sym typeface="Calibri"/>
              </a:defRPr>
            </a:pPr>
            <a:r>
              <a:rPr sz="1828" dirty="0" err="1"/>
              <a:t>l’impatto</a:t>
            </a:r>
            <a:r>
              <a:rPr sz="1828" dirty="0"/>
              <a:t> </a:t>
            </a:r>
            <a:r>
              <a:rPr sz="1828" dirty="0" err="1"/>
              <a:t>delle</a:t>
            </a:r>
            <a:r>
              <a:rPr sz="1828" dirty="0"/>
              <a:t> </a:t>
            </a:r>
            <a:r>
              <a:rPr sz="1828" dirty="0" err="1"/>
              <a:t>azioni</a:t>
            </a:r>
            <a:r>
              <a:rPr sz="1828" dirty="0"/>
              <a:t> di destination management </a:t>
            </a:r>
            <a:r>
              <a:rPr sz="1828" dirty="0" err="1"/>
              <a:t>sulle</a:t>
            </a:r>
            <a:r>
              <a:rPr sz="1828" dirty="0"/>
              <a:t> performance </a:t>
            </a:r>
            <a:r>
              <a:rPr sz="1828" dirty="0" err="1"/>
              <a:t>economiche</a:t>
            </a:r>
            <a:r>
              <a:rPr sz="1828" dirty="0"/>
              <a:t> </a:t>
            </a:r>
            <a:r>
              <a:rPr sz="1828" dirty="0" err="1"/>
              <a:t>delle</a:t>
            </a:r>
            <a:r>
              <a:rPr sz="1828" dirty="0"/>
              <a:t> </a:t>
            </a:r>
            <a:r>
              <a:rPr sz="1828" dirty="0" err="1"/>
              <a:t>imprese</a:t>
            </a:r>
            <a:r>
              <a:rPr sz="1828" dirty="0"/>
              <a:t> e </a:t>
            </a:r>
            <a:r>
              <a:rPr sz="1828" dirty="0" err="1"/>
              <a:t>sul</a:t>
            </a:r>
            <a:r>
              <a:rPr sz="1828" dirty="0"/>
              <a:t> </a:t>
            </a:r>
            <a:r>
              <a:rPr sz="1828" dirty="0" err="1"/>
              <a:t>sistema</a:t>
            </a:r>
            <a:r>
              <a:rPr sz="1828" dirty="0"/>
              <a:t> </a:t>
            </a:r>
            <a:r>
              <a:rPr sz="1828" dirty="0" err="1"/>
              <a:t>sociale</a:t>
            </a:r>
            <a:r>
              <a:rPr sz="1828" dirty="0"/>
              <a:t> del </a:t>
            </a:r>
            <a:r>
              <a:rPr sz="1828" dirty="0" err="1"/>
              <a:t>territorio</a:t>
            </a:r>
            <a:r>
              <a:rPr sz="1828" dirty="0"/>
              <a:t>. </a:t>
            </a:r>
          </a:p>
        </p:txBody>
      </p:sp>
      <p:sp>
        <p:nvSpPr>
          <p:cNvPr id="6" name="Il sistema di dati deve presentare:…"/>
          <p:cNvSpPr txBox="1"/>
          <p:nvPr/>
        </p:nvSpPr>
        <p:spPr>
          <a:xfrm>
            <a:off x="0" y="3369479"/>
            <a:ext cx="12192000" cy="15050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ctr" defTabSz="321457">
              <a:spcBef>
                <a:spcPts val="844"/>
              </a:spcBef>
              <a:defRPr sz="2600">
                <a:solidFill>
                  <a:srgbClr val="1C7FC3"/>
                </a:solidFill>
                <a:latin typeface="Calibri"/>
                <a:ea typeface="Calibri"/>
                <a:cs typeface="Calibri"/>
                <a:sym typeface="Calibri"/>
              </a:defRPr>
            </a:pPr>
            <a:r>
              <a:rPr sz="1828" dirty="0">
                <a:solidFill>
                  <a:srgbClr val="FF0000"/>
                </a:solidFill>
              </a:rPr>
              <a:t>Il </a:t>
            </a:r>
            <a:r>
              <a:rPr sz="1828" dirty="0" err="1">
                <a:solidFill>
                  <a:srgbClr val="FF0000"/>
                </a:solidFill>
              </a:rPr>
              <a:t>sistema</a:t>
            </a:r>
            <a:r>
              <a:rPr sz="1828" dirty="0">
                <a:solidFill>
                  <a:srgbClr val="FF0000"/>
                </a:solidFill>
              </a:rPr>
              <a:t> di </a:t>
            </a:r>
            <a:r>
              <a:rPr sz="1828" dirty="0" err="1">
                <a:solidFill>
                  <a:srgbClr val="FF0000"/>
                </a:solidFill>
              </a:rPr>
              <a:t>dati</a:t>
            </a:r>
            <a:r>
              <a:rPr sz="1828" dirty="0">
                <a:solidFill>
                  <a:srgbClr val="FF0000"/>
                </a:solidFill>
              </a:rPr>
              <a:t> </a:t>
            </a:r>
            <a:r>
              <a:rPr sz="1828" dirty="0" err="1">
                <a:solidFill>
                  <a:srgbClr val="FF0000"/>
                </a:solidFill>
              </a:rPr>
              <a:t>deve</a:t>
            </a:r>
            <a:r>
              <a:rPr sz="1828" dirty="0">
                <a:solidFill>
                  <a:srgbClr val="FF0000"/>
                </a:solidFill>
              </a:rPr>
              <a:t> </a:t>
            </a:r>
            <a:r>
              <a:rPr sz="1828" dirty="0" err="1" smtClean="0">
                <a:solidFill>
                  <a:srgbClr val="FF0000"/>
                </a:solidFill>
              </a:rPr>
              <a:t>presentare</a:t>
            </a:r>
            <a:r>
              <a:rPr lang="it-IT" sz="1828" dirty="0">
                <a:solidFill>
                  <a:srgbClr val="FF0000"/>
                </a:solidFill>
              </a:rPr>
              <a:t> </a:t>
            </a:r>
            <a:r>
              <a:rPr lang="it-IT" sz="1828" dirty="0" smtClean="0">
                <a:solidFill>
                  <a:srgbClr val="FF0000"/>
                </a:solidFill>
              </a:rPr>
              <a:t>informazioni su</a:t>
            </a:r>
            <a:r>
              <a:rPr sz="1828" dirty="0" smtClean="0">
                <a:solidFill>
                  <a:srgbClr val="FF0000"/>
                </a:solidFill>
              </a:rPr>
              <a:t>:</a:t>
            </a:r>
            <a:endParaRPr sz="1828" dirty="0">
              <a:solidFill>
                <a:srgbClr val="FF0000"/>
              </a:solidFill>
            </a:endParaRPr>
          </a:p>
          <a:p>
            <a:pPr algn="ctr" defTabSz="321457">
              <a:spcBef>
                <a:spcPts val="844"/>
              </a:spcBef>
              <a:defRPr sz="2600" b="0">
                <a:solidFill>
                  <a:srgbClr val="1C7FC3"/>
                </a:solidFill>
                <a:latin typeface="Calibri"/>
                <a:ea typeface="Calibri"/>
                <a:cs typeface="Calibri"/>
                <a:sym typeface="Calibri"/>
              </a:defRPr>
            </a:pPr>
            <a:r>
              <a:rPr sz="1828" dirty="0"/>
              <a:t>Cosa è </a:t>
            </a:r>
            <a:r>
              <a:rPr sz="1828" dirty="0" err="1"/>
              <a:t>successo</a:t>
            </a:r>
            <a:r>
              <a:rPr sz="1828" dirty="0"/>
              <a:t> (CONSUNTIVO con report a </a:t>
            </a:r>
            <a:r>
              <a:rPr sz="1828" dirty="0" err="1"/>
              <a:t>partire</a:t>
            </a:r>
            <a:r>
              <a:rPr sz="1828" dirty="0"/>
              <a:t> da 15 </a:t>
            </a:r>
            <a:r>
              <a:rPr sz="1828" dirty="0" err="1"/>
              <a:t>giorni</a:t>
            </a:r>
            <a:r>
              <a:rPr sz="1828" dirty="0"/>
              <a:t>)</a:t>
            </a:r>
          </a:p>
          <a:p>
            <a:pPr algn="ctr" defTabSz="321457">
              <a:spcBef>
                <a:spcPts val="844"/>
              </a:spcBef>
              <a:defRPr sz="2600" b="0">
                <a:solidFill>
                  <a:srgbClr val="1C7FC3"/>
                </a:solidFill>
                <a:latin typeface="Calibri"/>
                <a:ea typeface="Calibri"/>
                <a:cs typeface="Calibri"/>
                <a:sym typeface="Calibri"/>
              </a:defRPr>
            </a:pPr>
            <a:r>
              <a:rPr sz="1828" dirty="0"/>
              <a:t>Cosa </a:t>
            </a:r>
            <a:r>
              <a:rPr sz="1828" dirty="0" err="1"/>
              <a:t>sta</a:t>
            </a:r>
            <a:r>
              <a:rPr sz="1828" dirty="0"/>
              <a:t> </a:t>
            </a:r>
            <a:r>
              <a:rPr sz="1828" dirty="0" err="1"/>
              <a:t>succedendo</a:t>
            </a:r>
            <a:r>
              <a:rPr sz="1828" dirty="0"/>
              <a:t> (</a:t>
            </a:r>
            <a:r>
              <a:rPr sz="1828" dirty="0" err="1"/>
              <a:t>segnalazioni</a:t>
            </a:r>
            <a:r>
              <a:rPr sz="1828" dirty="0"/>
              <a:t> in TEMPO REALE di </a:t>
            </a:r>
            <a:r>
              <a:rPr sz="1828" dirty="0" err="1"/>
              <a:t>cosa</a:t>
            </a:r>
            <a:r>
              <a:rPr sz="1828" dirty="0"/>
              <a:t> </a:t>
            </a:r>
            <a:r>
              <a:rPr sz="1828" dirty="0" err="1"/>
              <a:t>accade</a:t>
            </a:r>
            <a:r>
              <a:rPr sz="1828" dirty="0"/>
              <a:t>)</a:t>
            </a:r>
          </a:p>
          <a:p>
            <a:pPr algn="ctr" defTabSz="321457">
              <a:spcBef>
                <a:spcPts val="844"/>
              </a:spcBef>
              <a:defRPr sz="2600" b="0">
                <a:solidFill>
                  <a:srgbClr val="1C7FC3"/>
                </a:solidFill>
                <a:latin typeface="Calibri"/>
                <a:ea typeface="Calibri"/>
                <a:cs typeface="Calibri"/>
                <a:sym typeface="Calibri"/>
              </a:defRPr>
            </a:pPr>
            <a:r>
              <a:rPr sz="1828" dirty="0"/>
              <a:t>Cosa </a:t>
            </a:r>
            <a:r>
              <a:rPr sz="1828" dirty="0" err="1"/>
              <a:t>succederà</a:t>
            </a:r>
            <a:r>
              <a:rPr sz="1828" dirty="0"/>
              <a:t> (PREVISIONI a breve </a:t>
            </a:r>
            <a:r>
              <a:rPr sz="1828" dirty="0" err="1"/>
              <a:t>termine</a:t>
            </a:r>
            <a:r>
              <a:rPr sz="1828" dirty="0"/>
              <a:t>)</a:t>
            </a:r>
          </a:p>
        </p:txBody>
      </p:sp>
      <p:sp>
        <p:nvSpPr>
          <p:cNvPr id="7" name="Il sistema di dati deve presentare:…"/>
          <p:cNvSpPr txBox="1"/>
          <p:nvPr/>
        </p:nvSpPr>
        <p:spPr>
          <a:xfrm>
            <a:off x="0" y="5035905"/>
            <a:ext cx="12192000" cy="18889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ctr" defTabSz="321457">
              <a:spcBef>
                <a:spcPts val="844"/>
              </a:spcBef>
              <a:defRPr sz="2600">
                <a:solidFill>
                  <a:srgbClr val="1C7FC3"/>
                </a:solidFill>
                <a:latin typeface="Calibri"/>
                <a:ea typeface="Calibri"/>
                <a:cs typeface="Calibri"/>
                <a:sym typeface="Calibri"/>
              </a:defRPr>
            </a:pPr>
            <a:r>
              <a:rPr lang="it-IT" sz="1828" dirty="0" smtClean="0">
                <a:solidFill>
                  <a:srgbClr val="FF0000"/>
                </a:solidFill>
              </a:rPr>
              <a:t>Dati provenienti</a:t>
            </a:r>
            <a:r>
              <a:rPr sz="1828" dirty="0" smtClean="0">
                <a:solidFill>
                  <a:srgbClr val="FF0000"/>
                </a:solidFill>
              </a:rPr>
              <a:t>:</a:t>
            </a:r>
            <a:endParaRPr sz="1828" dirty="0">
              <a:solidFill>
                <a:srgbClr val="FF0000"/>
              </a:solidFill>
            </a:endParaRPr>
          </a:p>
          <a:p>
            <a:pPr algn="ctr" defTabSz="321457">
              <a:spcBef>
                <a:spcPts val="844"/>
              </a:spcBef>
              <a:defRPr sz="2600" b="0">
                <a:solidFill>
                  <a:srgbClr val="1C7FC3"/>
                </a:solidFill>
                <a:latin typeface="Calibri"/>
                <a:ea typeface="Calibri"/>
                <a:cs typeface="Calibri"/>
                <a:sym typeface="Calibri"/>
              </a:defRPr>
            </a:pPr>
            <a:r>
              <a:rPr lang="it-IT" sz="1828" dirty="0" smtClean="0"/>
              <a:t>Statistiche </a:t>
            </a:r>
            <a:r>
              <a:rPr lang="it-IT" sz="1828" dirty="0" err="1" smtClean="0"/>
              <a:t>IStat</a:t>
            </a:r>
            <a:endParaRPr sz="1828" dirty="0"/>
          </a:p>
          <a:p>
            <a:pPr algn="ctr" defTabSz="321457">
              <a:spcBef>
                <a:spcPts val="844"/>
              </a:spcBef>
              <a:defRPr sz="2600" b="0">
                <a:solidFill>
                  <a:srgbClr val="1C7FC3"/>
                </a:solidFill>
                <a:latin typeface="Calibri"/>
                <a:ea typeface="Calibri"/>
                <a:cs typeface="Calibri"/>
                <a:sym typeface="Calibri"/>
              </a:defRPr>
            </a:pPr>
            <a:r>
              <a:rPr lang="it-IT" sz="1828" dirty="0" smtClean="0"/>
              <a:t>Statistiche sistema imprenditoriale/</a:t>
            </a:r>
            <a:r>
              <a:rPr lang="it-IT" sz="1828" dirty="0" err="1" smtClean="0"/>
              <a:t>stakeholders</a:t>
            </a:r>
            <a:r>
              <a:rPr lang="it-IT" sz="1828" dirty="0" smtClean="0"/>
              <a:t>  della destinazione</a:t>
            </a:r>
            <a:endParaRPr sz="1828" dirty="0"/>
          </a:p>
          <a:p>
            <a:pPr algn="ctr" defTabSz="321457">
              <a:spcBef>
                <a:spcPts val="844"/>
              </a:spcBef>
              <a:defRPr sz="2600" b="0">
                <a:solidFill>
                  <a:srgbClr val="1C7FC3"/>
                </a:solidFill>
                <a:latin typeface="Calibri"/>
                <a:ea typeface="Calibri"/>
                <a:cs typeface="Calibri"/>
                <a:sym typeface="Calibri"/>
              </a:defRPr>
            </a:pPr>
            <a:r>
              <a:rPr lang="it-IT" sz="1828" dirty="0" smtClean="0"/>
              <a:t>Big Data </a:t>
            </a:r>
          </a:p>
          <a:p>
            <a:pPr algn="ctr" defTabSz="321457">
              <a:spcBef>
                <a:spcPts val="844"/>
              </a:spcBef>
              <a:defRPr sz="2600" b="0">
                <a:solidFill>
                  <a:srgbClr val="1C7FC3"/>
                </a:solidFill>
                <a:latin typeface="Calibri"/>
                <a:ea typeface="Calibri"/>
                <a:cs typeface="Calibri"/>
                <a:sym typeface="Calibri"/>
              </a:defRPr>
            </a:pPr>
            <a:r>
              <a:rPr lang="it-IT" sz="1828" dirty="0" smtClean="0"/>
              <a:t>Sistema dei trasporti </a:t>
            </a:r>
            <a:endParaRPr sz="1828" dirty="0"/>
          </a:p>
        </p:txBody>
      </p:sp>
    </p:spTree>
    <p:extLst>
      <p:ext uri="{BB962C8B-B14F-4D97-AF65-F5344CB8AC3E}">
        <p14:creationId xmlns:p14="http://schemas.microsoft.com/office/powerpoint/2010/main" val="15884333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5212" y="0"/>
            <a:ext cx="9184787" cy="5281684"/>
          </a:xfrm>
          <a:prstGeom prst="rect">
            <a:avLst/>
          </a:prstGeom>
        </p:spPr>
      </p:pic>
      <p:sp>
        <p:nvSpPr>
          <p:cNvPr id="4" name="Titolo 5">
            <a:extLst>
              <a:ext uri="{FF2B5EF4-FFF2-40B4-BE49-F238E27FC236}">
                <a16:creationId xmlns="" xmlns:a16="http://schemas.microsoft.com/office/drawing/2014/main" id="{8146B020-2B12-4533-AB98-A078339B314A}"/>
              </a:ext>
            </a:extLst>
          </p:cNvPr>
          <p:cNvSpPr txBox="1">
            <a:spLocks/>
          </p:cNvSpPr>
          <p:nvPr/>
        </p:nvSpPr>
        <p:spPr>
          <a:xfrm>
            <a:off x="0" y="491320"/>
            <a:ext cx="2852382" cy="2072640"/>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b="1" i="1" dirty="0" smtClean="0">
                <a:solidFill>
                  <a:srgbClr val="C00000"/>
                </a:solidFill>
                <a:effectLst>
                  <a:outerShdw blurRad="38100" dist="38100" dir="2700000" algn="tl">
                    <a:srgbClr val="000000">
                      <a:alpha val="43137"/>
                    </a:srgbClr>
                  </a:outerShdw>
                </a:effectLst>
              </a:rPr>
              <a:t>Accoglienza come segno distintivo della destinazione</a:t>
            </a:r>
            <a:endParaRPr lang="it-IT" b="1" i="1" dirty="0">
              <a:solidFill>
                <a:srgbClr val="C00000"/>
              </a:solidFill>
              <a:effectLst>
                <a:outerShdw blurRad="38100" dist="38100" dir="2700000" algn="tl">
                  <a:srgbClr val="000000">
                    <a:alpha val="43137"/>
                  </a:srgbClr>
                </a:outerShdw>
              </a:effectLst>
            </a:endParaRPr>
          </a:p>
        </p:txBody>
      </p:sp>
      <p:sp>
        <p:nvSpPr>
          <p:cNvPr id="5" name="Rettangolo 4"/>
          <p:cNvSpPr/>
          <p:nvPr/>
        </p:nvSpPr>
        <p:spPr>
          <a:xfrm>
            <a:off x="9085177" y="5651555"/>
            <a:ext cx="3106823" cy="707886"/>
          </a:xfrm>
          <a:prstGeom prst="rect">
            <a:avLst/>
          </a:prstGeom>
        </p:spPr>
        <p:txBody>
          <a:bodyPr wrap="square">
            <a:spAutoFit/>
          </a:bodyPr>
          <a:lstStyle/>
          <a:p>
            <a:pPr algn="ctr" hangingPunct="1"/>
            <a:r>
              <a:rPr lang="it-IT" sz="2000" b="1" i="1" kern="1200" dirty="0" smtClean="0">
                <a:solidFill>
                  <a:srgbClr val="C00000"/>
                </a:solidFill>
                <a:effectLst>
                  <a:outerShdw blurRad="38100" dist="38100" dir="2700000" algn="tl">
                    <a:srgbClr val="000000">
                      <a:alpha val="43137"/>
                    </a:srgbClr>
                  </a:outerShdw>
                </a:effectLst>
                <a:latin typeface="Calibri" panose="020F0502020204030204"/>
                <a:ea typeface="+mn-ea"/>
                <a:cs typeface="+mn-cs"/>
              </a:rPr>
              <a:t>Migliorare l'esperienza di visita dei turisti</a:t>
            </a:r>
            <a:endParaRPr lang="it-IT" i="1" kern="1200" dirty="0">
              <a:solidFill>
                <a:srgbClr val="C00000"/>
              </a:solidFill>
              <a:effectLst>
                <a:outerShdw blurRad="38100" dist="38100" dir="2700000" algn="tl">
                  <a:srgbClr val="000000">
                    <a:alpha val="43137"/>
                  </a:srgbClr>
                </a:outerShdw>
              </a:effectLst>
              <a:latin typeface="Calibri" panose="020F0502020204030204"/>
              <a:ea typeface="+mn-ea"/>
              <a:cs typeface="+mn-cs"/>
            </a:endParaRPr>
          </a:p>
        </p:txBody>
      </p:sp>
      <p:sp>
        <p:nvSpPr>
          <p:cNvPr id="6" name="Rettangolo 5"/>
          <p:cNvSpPr/>
          <p:nvPr/>
        </p:nvSpPr>
        <p:spPr>
          <a:xfrm>
            <a:off x="411934" y="5421335"/>
            <a:ext cx="2651760" cy="1323439"/>
          </a:xfrm>
          <a:prstGeom prst="rect">
            <a:avLst/>
          </a:prstGeom>
        </p:spPr>
        <p:txBody>
          <a:bodyPr wrap="square">
            <a:spAutoFit/>
          </a:bodyPr>
          <a:lstStyle/>
          <a:p>
            <a:pPr algn="ctr" hangingPunct="1"/>
            <a:r>
              <a:rPr lang="it-IT" sz="2000" b="1" i="1" kern="1200" dirty="0">
                <a:solidFill>
                  <a:srgbClr val="C00000"/>
                </a:solidFill>
                <a:effectLst>
                  <a:outerShdw blurRad="38100" dist="38100" dir="2700000" algn="tl">
                    <a:srgbClr val="000000">
                      <a:alpha val="43137"/>
                    </a:srgbClr>
                  </a:outerShdw>
                </a:effectLst>
                <a:latin typeface="Calibri" panose="020F0502020204030204"/>
                <a:ea typeface="+mn-ea"/>
                <a:cs typeface="+mn-cs"/>
              </a:rPr>
              <a:t>Promuovere la cultura dell'accoglienza presso cittadini e operatori turistici</a:t>
            </a:r>
            <a:endParaRPr lang="it-IT" b="1" i="1" kern="1200" dirty="0">
              <a:solidFill>
                <a:srgbClr val="C00000"/>
              </a:solidFill>
              <a:effectLst>
                <a:outerShdw blurRad="38100" dist="38100" dir="2700000" algn="tl">
                  <a:srgbClr val="000000">
                    <a:alpha val="43137"/>
                  </a:srgbClr>
                </a:outerShdw>
              </a:effectLst>
              <a:latin typeface="Calibri" panose="020F0502020204030204"/>
              <a:ea typeface="+mn-ea"/>
              <a:cs typeface="+mn-cs"/>
            </a:endParaRPr>
          </a:p>
        </p:txBody>
      </p:sp>
      <p:sp>
        <p:nvSpPr>
          <p:cNvPr id="7" name="Rettangolo 6"/>
          <p:cNvSpPr/>
          <p:nvPr/>
        </p:nvSpPr>
        <p:spPr>
          <a:xfrm>
            <a:off x="3331752" y="5590690"/>
            <a:ext cx="3150707" cy="1015663"/>
          </a:xfrm>
          <a:prstGeom prst="rect">
            <a:avLst/>
          </a:prstGeom>
        </p:spPr>
        <p:txBody>
          <a:bodyPr wrap="square">
            <a:spAutoFit/>
          </a:bodyPr>
          <a:lstStyle/>
          <a:p>
            <a:pPr algn="ctr" hangingPunct="1"/>
            <a:r>
              <a:rPr lang="it-IT" sz="2000" b="1" i="1" kern="1200" dirty="0" smtClean="0">
                <a:solidFill>
                  <a:srgbClr val="C00000"/>
                </a:solidFill>
                <a:effectLst>
                  <a:outerShdw blurRad="38100" dist="38100" dir="2700000" algn="tl">
                    <a:srgbClr val="000000">
                      <a:alpha val="43137"/>
                    </a:srgbClr>
                  </a:outerShdw>
                </a:effectLst>
                <a:latin typeface="Calibri" panose="020F0502020204030204"/>
                <a:ea typeface="+mn-ea"/>
                <a:cs typeface="+mn-cs"/>
              </a:rPr>
              <a:t>Lavorare sui </a:t>
            </a:r>
            <a:r>
              <a:rPr lang="it-IT" sz="2000" b="1" i="1" kern="1200" dirty="0">
                <a:solidFill>
                  <a:srgbClr val="C00000"/>
                </a:solidFill>
                <a:effectLst>
                  <a:outerShdw blurRad="38100" dist="38100" dir="2700000" algn="tl">
                    <a:srgbClr val="000000">
                      <a:alpha val="43137"/>
                    </a:srgbClr>
                  </a:outerShdw>
                </a:effectLst>
                <a:latin typeface="Calibri" panose="020F0502020204030204"/>
                <a:ea typeface="+mn-ea"/>
                <a:cs typeface="+mn-cs"/>
              </a:rPr>
              <a:t>servizi di informazione e accoglienza turistica</a:t>
            </a:r>
            <a:endParaRPr lang="it-IT" b="1" i="1" kern="1200" dirty="0">
              <a:solidFill>
                <a:srgbClr val="C00000"/>
              </a:solidFill>
              <a:effectLst>
                <a:outerShdw blurRad="38100" dist="38100" dir="2700000" algn="tl">
                  <a:srgbClr val="000000">
                    <a:alpha val="43137"/>
                  </a:srgbClr>
                </a:outerShdw>
              </a:effectLst>
              <a:latin typeface="Calibri" panose="020F0502020204030204"/>
              <a:ea typeface="+mn-ea"/>
              <a:cs typeface="+mn-cs"/>
            </a:endParaRPr>
          </a:p>
        </p:txBody>
      </p:sp>
      <p:sp>
        <p:nvSpPr>
          <p:cNvPr id="8" name="Rettangolo 7"/>
          <p:cNvSpPr/>
          <p:nvPr/>
        </p:nvSpPr>
        <p:spPr>
          <a:xfrm>
            <a:off x="6555978" y="5572948"/>
            <a:ext cx="2628965" cy="707886"/>
          </a:xfrm>
          <a:prstGeom prst="rect">
            <a:avLst/>
          </a:prstGeom>
        </p:spPr>
        <p:txBody>
          <a:bodyPr wrap="square">
            <a:spAutoFit/>
          </a:bodyPr>
          <a:lstStyle/>
          <a:p>
            <a:pPr algn="ctr" hangingPunct="1"/>
            <a:r>
              <a:rPr lang="it-IT" sz="2000" b="1" i="1" kern="1200" dirty="0" smtClean="0">
                <a:solidFill>
                  <a:srgbClr val="C00000"/>
                </a:solidFill>
                <a:effectLst>
                  <a:outerShdw blurRad="38100" dist="38100" dir="2700000" algn="tl">
                    <a:srgbClr val="000000">
                      <a:alpha val="43137"/>
                    </a:srgbClr>
                  </a:outerShdw>
                </a:effectLst>
                <a:latin typeface="Calibri" panose="020F0502020204030204"/>
                <a:ea typeface="+mn-ea"/>
                <a:cs typeface="+mn-cs"/>
              </a:rPr>
              <a:t>Migliorare la </a:t>
            </a:r>
            <a:r>
              <a:rPr lang="it-IT" sz="2000" b="1" i="1" kern="1200" dirty="0">
                <a:solidFill>
                  <a:srgbClr val="C00000"/>
                </a:solidFill>
                <a:effectLst>
                  <a:outerShdw blurRad="38100" dist="38100" dir="2700000" algn="tl">
                    <a:srgbClr val="000000">
                      <a:alpha val="43137"/>
                    </a:srgbClr>
                  </a:outerShdw>
                </a:effectLst>
                <a:latin typeface="Calibri" panose="020F0502020204030204"/>
                <a:ea typeface="+mn-ea"/>
                <a:cs typeface="+mn-cs"/>
              </a:rPr>
              <a:t>segnaletica urbana</a:t>
            </a:r>
            <a:endParaRPr lang="it-IT" b="1" i="1" kern="1200" dirty="0">
              <a:solidFill>
                <a:srgbClr val="C00000"/>
              </a:solidFill>
              <a:effectLst>
                <a:outerShdw blurRad="38100" dist="38100" dir="2700000" algn="tl">
                  <a:srgbClr val="000000">
                    <a:alpha val="43137"/>
                  </a:srgbClr>
                </a:outerShdw>
              </a:effectLst>
              <a:latin typeface="Calibri" panose="020F0502020204030204"/>
              <a:ea typeface="+mn-ea"/>
              <a:cs typeface="+mn-cs"/>
            </a:endParaRPr>
          </a:p>
        </p:txBody>
      </p:sp>
    </p:spTree>
    <p:extLst>
      <p:ext uri="{BB962C8B-B14F-4D97-AF65-F5344CB8AC3E}">
        <p14:creationId xmlns:p14="http://schemas.microsoft.com/office/powerpoint/2010/main" val="14278178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5240" y="0"/>
            <a:ext cx="8366760" cy="6840000"/>
          </a:xfrm>
          <a:prstGeom prst="rect">
            <a:avLst/>
          </a:prstGeom>
        </p:spPr>
      </p:pic>
      <p:sp>
        <p:nvSpPr>
          <p:cNvPr id="5" name="Titolo 5">
            <a:extLst>
              <a:ext uri="{FF2B5EF4-FFF2-40B4-BE49-F238E27FC236}">
                <a16:creationId xmlns="" xmlns:a16="http://schemas.microsoft.com/office/drawing/2014/main" id="{8146B020-2B12-4533-AB98-A078339B314A}"/>
              </a:ext>
            </a:extLst>
          </p:cNvPr>
          <p:cNvSpPr txBox="1">
            <a:spLocks/>
          </p:cNvSpPr>
          <p:nvPr/>
        </p:nvSpPr>
        <p:spPr>
          <a:xfrm>
            <a:off x="0" y="135851"/>
            <a:ext cx="3825240" cy="2500669"/>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b="1" i="1" dirty="0" smtClean="0">
                <a:solidFill>
                  <a:srgbClr val="C00000"/>
                </a:solidFill>
              </a:rPr>
              <a:t>Innovazione e </a:t>
            </a:r>
          </a:p>
          <a:p>
            <a:pPr algn="ctr"/>
            <a:r>
              <a:rPr lang="it-IT" b="1" i="1" dirty="0" smtClean="0">
                <a:solidFill>
                  <a:srgbClr val="C00000"/>
                </a:solidFill>
              </a:rPr>
              <a:t>diversificazione dell’offerta turistica</a:t>
            </a:r>
            <a:endParaRPr lang="it-IT" b="1" i="1" dirty="0">
              <a:solidFill>
                <a:srgbClr val="C00000"/>
              </a:solidFill>
            </a:endParaRPr>
          </a:p>
        </p:txBody>
      </p:sp>
      <p:sp>
        <p:nvSpPr>
          <p:cNvPr id="6" name="Rettangolo 5"/>
          <p:cNvSpPr/>
          <p:nvPr/>
        </p:nvSpPr>
        <p:spPr>
          <a:xfrm>
            <a:off x="498531" y="3152745"/>
            <a:ext cx="2839029" cy="707886"/>
          </a:xfrm>
          <a:prstGeom prst="rect">
            <a:avLst/>
          </a:prstGeom>
        </p:spPr>
        <p:txBody>
          <a:bodyPr wrap="square">
            <a:spAutoFit/>
          </a:bodyPr>
          <a:lstStyle/>
          <a:p>
            <a:pPr algn="ctr" hangingPunct="1"/>
            <a:r>
              <a:rPr lang="it-IT" sz="2000" b="1" i="1" kern="1200" dirty="0">
                <a:solidFill>
                  <a:prstClr val="black"/>
                </a:solidFill>
                <a:effectLst>
                  <a:outerShdw blurRad="38100" dist="38100" dir="2700000" algn="tl">
                    <a:srgbClr val="000000">
                      <a:alpha val="43137"/>
                    </a:srgbClr>
                  </a:outerShdw>
                </a:effectLst>
                <a:latin typeface="Calibri" panose="020F0502020204030204"/>
                <a:ea typeface="+mn-ea"/>
                <a:cs typeface="+mn-cs"/>
              </a:rPr>
              <a:t>Sviluppo e innovazione dei prodotti turistici</a:t>
            </a:r>
            <a:endParaRPr lang="it-IT" b="1" i="1" kern="1200" dirty="0">
              <a:solidFill>
                <a:prstClr val="black"/>
              </a:solidFill>
              <a:effectLst>
                <a:outerShdw blurRad="38100" dist="38100" dir="2700000" algn="tl">
                  <a:srgbClr val="000000">
                    <a:alpha val="43137"/>
                  </a:srgbClr>
                </a:outerShdw>
              </a:effectLst>
              <a:latin typeface="Calibri" panose="020F0502020204030204"/>
              <a:ea typeface="+mn-ea"/>
              <a:cs typeface="+mn-cs"/>
            </a:endParaRPr>
          </a:p>
        </p:txBody>
      </p:sp>
      <p:sp>
        <p:nvSpPr>
          <p:cNvPr id="7" name="Rettangolo 6">
            <a:extLst>
              <a:ext uri="{FF2B5EF4-FFF2-40B4-BE49-F238E27FC236}">
                <a16:creationId xmlns="" xmlns:a16="http://schemas.microsoft.com/office/drawing/2014/main" id="{AAC2972F-490F-4F2F-8A08-930B8C850374}"/>
              </a:ext>
            </a:extLst>
          </p:cNvPr>
          <p:cNvSpPr/>
          <p:nvPr/>
        </p:nvSpPr>
        <p:spPr>
          <a:xfrm>
            <a:off x="526193" y="4773652"/>
            <a:ext cx="2796127" cy="923330"/>
          </a:xfrm>
          <a:prstGeom prst="rect">
            <a:avLst/>
          </a:prstGeom>
        </p:spPr>
        <p:txBody>
          <a:bodyPr wrap="square" lIns="0" tIns="0" rIns="0" bIns="0" rtlCol="0" anchor="ctr">
            <a:spAutoFit/>
          </a:bodyPr>
          <a:lstStyle/>
          <a:p>
            <a:pPr algn="ctr" hangingPunct="1"/>
            <a:r>
              <a:rPr lang="it-IT" sz="2000" b="1" i="1" kern="1200" dirty="0" smtClean="0">
                <a:solidFill>
                  <a:prstClr val="black"/>
                </a:solidFill>
                <a:effectLst>
                  <a:outerShdw blurRad="38100" dist="38100" dir="2700000" algn="tl">
                    <a:srgbClr val="000000">
                      <a:alpha val="43137"/>
                    </a:srgbClr>
                  </a:outerShdw>
                </a:effectLst>
                <a:latin typeface="Calibri" panose="020F0502020204030204"/>
                <a:ea typeface="+mn-ea"/>
                <a:cs typeface="+mn-cs"/>
              </a:rPr>
              <a:t>Miglioramento </a:t>
            </a:r>
            <a:r>
              <a:rPr lang="it-IT" sz="2000" b="1" i="1" kern="1200" dirty="0">
                <a:solidFill>
                  <a:prstClr val="black"/>
                </a:solidFill>
                <a:effectLst>
                  <a:outerShdw blurRad="38100" dist="38100" dir="2700000" algn="tl">
                    <a:srgbClr val="000000">
                      <a:alpha val="43137"/>
                    </a:srgbClr>
                  </a:outerShdw>
                </a:effectLst>
                <a:latin typeface="Calibri" panose="020F0502020204030204"/>
                <a:ea typeface="+mn-ea"/>
                <a:cs typeface="+mn-cs"/>
              </a:rPr>
              <a:t>qualitativo </a:t>
            </a:r>
            <a:r>
              <a:rPr lang="it-IT" sz="2000" b="1" i="1" kern="1200" dirty="0" smtClean="0">
                <a:solidFill>
                  <a:prstClr val="black"/>
                </a:solidFill>
                <a:effectLst>
                  <a:outerShdw blurRad="38100" dist="38100" dir="2700000" algn="tl">
                    <a:srgbClr val="000000">
                      <a:alpha val="43137"/>
                    </a:srgbClr>
                  </a:outerShdw>
                </a:effectLst>
                <a:latin typeface="Calibri" panose="020F0502020204030204"/>
                <a:ea typeface="+mn-ea"/>
                <a:cs typeface="+mn-cs"/>
              </a:rPr>
              <a:t>dei servizi </a:t>
            </a:r>
            <a:r>
              <a:rPr lang="it-IT" sz="2000" b="1" i="1" kern="1200" dirty="0">
                <a:solidFill>
                  <a:prstClr val="black"/>
                </a:solidFill>
                <a:effectLst>
                  <a:outerShdw blurRad="38100" dist="38100" dir="2700000" algn="tl">
                    <a:srgbClr val="000000">
                      <a:alpha val="43137"/>
                    </a:srgbClr>
                  </a:outerShdw>
                </a:effectLst>
                <a:latin typeface="Calibri" panose="020F0502020204030204"/>
                <a:ea typeface="+mn-ea"/>
                <a:cs typeface="+mn-cs"/>
              </a:rPr>
              <a:t>turistici  e delle infrastrutture</a:t>
            </a:r>
            <a:endParaRPr lang="it-IT" sz="2000" b="1" i="1" kern="1200" dirty="0">
              <a:solidFill>
                <a:prstClr val="black">
                  <a:lumMod val="75000"/>
                  <a:lumOff val="25000"/>
                </a:prstClr>
              </a:solidFill>
              <a:effectLst>
                <a:outerShdw blurRad="38100" dist="38100" dir="2700000" algn="tl">
                  <a:srgbClr val="000000">
                    <a:alpha val="43137"/>
                  </a:srgbClr>
                </a:outerShdw>
              </a:effectLst>
              <a:latin typeface="Calibri" panose="020F0502020204030204"/>
              <a:ea typeface="+mn-ea"/>
              <a:cs typeface="Segoe UI" panose="020B0502040204020203" pitchFamily="34" charset="0"/>
            </a:endParaRPr>
          </a:p>
        </p:txBody>
      </p:sp>
    </p:spTree>
    <p:extLst>
      <p:ext uri="{BB962C8B-B14F-4D97-AF65-F5344CB8AC3E}">
        <p14:creationId xmlns:p14="http://schemas.microsoft.com/office/powerpoint/2010/main" val="24658231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arrotondato 8"/>
          <p:cNvSpPr/>
          <p:nvPr/>
        </p:nvSpPr>
        <p:spPr>
          <a:xfrm>
            <a:off x="0" y="0"/>
            <a:ext cx="3593431" cy="817245"/>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it-IT" sz="2400" b="1" cap="small" dirty="0">
                <a:solidFill>
                  <a:schemeClr val="accent1">
                    <a:lumMod val="50000"/>
                  </a:schemeClr>
                </a:solidFill>
              </a:rPr>
              <a:t>Turismo in Europa</a:t>
            </a:r>
          </a:p>
          <a:p>
            <a:pPr algn="ctr"/>
            <a:r>
              <a:rPr lang="it-IT" b="1" cap="small" dirty="0">
                <a:solidFill>
                  <a:schemeClr val="accent1">
                    <a:lumMod val="50000"/>
                  </a:schemeClr>
                </a:solidFill>
              </a:rPr>
              <a:t>(fonte: EUROSTAT)</a:t>
            </a:r>
          </a:p>
        </p:txBody>
      </p:sp>
      <p:pic>
        <p:nvPicPr>
          <p:cNvPr id="2" name="Immagine 1"/>
          <p:cNvPicPr>
            <a:picLocks noChangeAspect="1"/>
          </p:cNvPicPr>
          <p:nvPr/>
        </p:nvPicPr>
        <p:blipFill>
          <a:blip r:embed="rId3"/>
          <a:stretch>
            <a:fillRect/>
          </a:stretch>
        </p:blipFill>
        <p:spPr>
          <a:xfrm>
            <a:off x="2131995" y="939864"/>
            <a:ext cx="9649232" cy="5760000"/>
          </a:xfrm>
          <a:prstGeom prst="rect">
            <a:avLst/>
          </a:prstGeom>
        </p:spPr>
      </p:pic>
      <p:sp>
        <p:nvSpPr>
          <p:cNvPr id="3" name="Rettangolo 2"/>
          <p:cNvSpPr/>
          <p:nvPr/>
        </p:nvSpPr>
        <p:spPr>
          <a:xfrm rot="20002208">
            <a:off x="4867693" y="2191701"/>
            <a:ext cx="4515210" cy="461665"/>
          </a:xfrm>
          <a:prstGeom prst="rect">
            <a:avLst/>
          </a:prstGeom>
        </p:spPr>
        <p:txBody>
          <a:bodyPr wrap="none">
            <a:spAutoFit/>
          </a:bodyPr>
          <a:lstStyle/>
          <a:p>
            <a:r>
              <a:rPr lang="it-IT" sz="2400" b="1" i="1" dirty="0">
                <a:solidFill>
                  <a:srgbClr val="C00000"/>
                </a:solidFill>
              </a:rPr>
              <a:t>-61% tra aprile 2020 e marzo 2021</a:t>
            </a:r>
          </a:p>
        </p:txBody>
      </p:sp>
      <p:sp>
        <p:nvSpPr>
          <p:cNvPr id="6" name="Rettangolo 5"/>
          <p:cNvSpPr/>
          <p:nvPr/>
        </p:nvSpPr>
        <p:spPr>
          <a:xfrm rot="20002208">
            <a:off x="125188" y="2401487"/>
            <a:ext cx="2711576" cy="1200329"/>
          </a:xfrm>
          <a:prstGeom prst="rect">
            <a:avLst/>
          </a:prstGeom>
        </p:spPr>
        <p:txBody>
          <a:bodyPr wrap="none">
            <a:spAutoFit/>
          </a:bodyPr>
          <a:lstStyle/>
          <a:p>
            <a:pPr algn="ctr"/>
            <a:r>
              <a:rPr lang="it-IT" sz="2400" b="1" i="1" dirty="0">
                <a:solidFill>
                  <a:srgbClr val="C00000"/>
                </a:solidFill>
              </a:rPr>
              <a:t>Mercato domestico </a:t>
            </a:r>
          </a:p>
          <a:p>
            <a:pPr algn="ctr"/>
            <a:r>
              <a:rPr lang="it-IT" sz="2400" b="1" i="1" dirty="0">
                <a:solidFill>
                  <a:srgbClr val="C00000"/>
                </a:solidFill>
              </a:rPr>
              <a:t>attenuato cali </a:t>
            </a:r>
          </a:p>
          <a:p>
            <a:pPr algn="ctr"/>
            <a:r>
              <a:rPr lang="it-IT" sz="2400" b="1" i="1" dirty="0">
                <a:solidFill>
                  <a:srgbClr val="C00000"/>
                </a:solidFill>
              </a:rPr>
              <a:t>pernottamenti</a:t>
            </a:r>
          </a:p>
        </p:txBody>
      </p:sp>
    </p:spTree>
    <p:extLst>
      <p:ext uri="{BB962C8B-B14F-4D97-AF65-F5344CB8AC3E}">
        <p14:creationId xmlns:p14="http://schemas.microsoft.com/office/powerpoint/2010/main" val="139767767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p:cNvGraphicFramePr/>
          <p:nvPr>
            <p:extLst>
              <p:ext uri="{D42A27DB-BD31-4B8C-83A1-F6EECF244321}">
                <p14:modId xmlns:p14="http://schemas.microsoft.com/office/powerpoint/2010/main" val="227863544"/>
              </p:ext>
            </p:extLst>
          </p:nvPr>
        </p:nvGraphicFramePr>
        <p:xfrm>
          <a:off x="2019121" y="91284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reccia circolare a destra 2"/>
          <p:cNvSpPr/>
          <p:nvPr/>
        </p:nvSpPr>
        <p:spPr>
          <a:xfrm>
            <a:off x="2060620" y="1893194"/>
            <a:ext cx="1081825" cy="336138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4" name="Immagine 3"/>
          <p:cNvPicPr>
            <a:picLocks noChangeAspect="1"/>
          </p:cNvPicPr>
          <p:nvPr/>
        </p:nvPicPr>
        <p:blipFill>
          <a:blip r:embed="rId7"/>
          <a:stretch>
            <a:fillRect/>
          </a:stretch>
        </p:blipFill>
        <p:spPr>
          <a:xfrm>
            <a:off x="2121531" y="3062366"/>
            <a:ext cx="1136824" cy="2861916"/>
          </a:xfrm>
          <a:prstGeom prst="rect">
            <a:avLst/>
          </a:prstGeom>
        </p:spPr>
      </p:pic>
      <p:sp>
        <p:nvSpPr>
          <p:cNvPr id="5" name="Freccia circolare a sinistra 4"/>
          <p:cNvSpPr/>
          <p:nvPr/>
        </p:nvSpPr>
        <p:spPr>
          <a:xfrm>
            <a:off x="8976575" y="1738648"/>
            <a:ext cx="1081825" cy="351593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6" name="Immagine 5"/>
          <p:cNvPicPr>
            <a:picLocks noChangeAspect="1"/>
          </p:cNvPicPr>
          <p:nvPr/>
        </p:nvPicPr>
        <p:blipFill>
          <a:blip r:embed="rId8"/>
          <a:stretch>
            <a:fillRect/>
          </a:stretch>
        </p:blipFill>
        <p:spPr>
          <a:xfrm>
            <a:off x="9028952" y="2908962"/>
            <a:ext cx="908383" cy="3028199"/>
          </a:xfrm>
          <a:prstGeom prst="rect">
            <a:avLst/>
          </a:prstGeom>
        </p:spPr>
      </p:pic>
      <p:sp>
        <p:nvSpPr>
          <p:cNvPr id="7" name="Google Shape;209;p36"/>
          <p:cNvSpPr txBox="1">
            <a:spLocks/>
          </p:cNvSpPr>
          <p:nvPr/>
        </p:nvSpPr>
        <p:spPr>
          <a:xfrm>
            <a:off x="0" y="0"/>
            <a:ext cx="12192000" cy="82741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a:buClr>
                <a:schemeClr val="dk1"/>
              </a:buClr>
              <a:buSzPts val="3600"/>
              <a:buFont typeface="Montserrat SemiBold"/>
              <a:buNone/>
              <a:defRPr sz="3200">
                <a:solidFill>
                  <a:schemeClr val="accent2"/>
                </a:solidFill>
                <a:latin typeface="Montserrat SemiBold"/>
                <a:ea typeface="Montserrat SemiBold"/>
                <a:cs typeface="Montserrat SemiBold"/>
                <a:sym typeface="Montserrat SemiBold"/>
              </a:defRPr>
            </a:lvl1pPr>
            <a:lvl2pPr algn="ctr">
              <a:buClr>
                <a:schemeClr val="dk1"/>
              </a:buClr>
              <a:buSzPts val="3600"/>
              <a:buFont typeface="Montserrat SemiBold"/>
              <a:buNone/>
              <a:defRPr sz="3600">
                <a:solidFill>
                  <a:schemeClr val="dk1"/>
                </a:solidFill>
                <a:latin typeface="Montserrat SemiBold"/>
                <a:ea typeface="Montserrat SemiBold"/>
                <a:cs typeface="Montserrat SemiBold"/>
                <a:sym typeface="Montserrat SemiBold"/>
              </a:defRPr>
            </a:lvl2pPr>
            <a:lvl3pPr algn="ctr">
              <a:buClr>
                <a:schemeClr val="dk1"/>
              </a:buClr>
              <a:buSzPts val="3600"/>
              <a:buFont typeface="Montserrat SemiBold"/>
              <a:buNone/>
              <a:defRPr sz="3600">
                <a:solidFill>
                  <a:schemeClr val="dk1"/>
                </a:solidFill>
                <a:latin typeface="Montserrat SemiBold"/>
                <a:ea typeface="Montserrat SemiBold"/>
                <a:cs typeface="Montserrat SemiBold"/>
                <a:sym typeface="Montserrat SemiBold"/>
              </a:defRPr>
            </a:lvl3pPr>
            <a:lvl4pPr algn="ctr">
              <a:buClr>
                <a:schemeClr val="dk1"/>
              </a:buClr>
              <a:buSzPts val="3600"/>
              <a:buFont typeface="Montserrat SemiBold"/>
              <a:buNone/>
              <a:defRPr sz="3600">
                <a:solidFill>
                  <a:schemeClr val="dk1"/>
                </a:solidFill>
                <a:latin typeface="Montserrat SemiBold"/>
                <a:ea typeface="Montserrat SemiBold"/>
                <a:cs typeface="Montserrat SemiBold"/>
                <a:sym typeface="Montserrat SemiBold"/>
              </a:defRPr>
            </a:lvl4pPr>
            <a:lvl5pPr algn="ctr">
              <a:buClr>
                <a:schemeClr val="dk1"/>
              </a:buClr>
              <a:buSzPts val="3600"/>
              <a:buFont typeface="Montserrat SemiBold"/>
              <a:buNone/>
              <a:defRPr sz="3600">
                <a:solidFill>
                  <a:schemeClr val="dk1"/>
                </a:solidFill>
                <a:latin typeface="Montserrat SemiBold"/>
                <a:ea typeface="Montserrat SemiBold"/>
                <a:cs typeface="Montserrat SemiBold"/>
                <a:sym typeface="Montserrat SemiBold"/>
              </a:defRPr>
            </a:lvl5pPr>
            <a:lvl6pPr algn="ctr">
              <a:buClr>
                <a:schemeClr val="dk1"/>
              </a:buClr>
              <a:buSzPts val="3600"/>
              <a:buFont typeface="Montserrat SemiBold"/>
              <a:buNone/>
              <a:defRPr sz="3600">
                <a:solidFill>
                  <a:schemeClr val="dk1"/>
                </a:solidFill>
                <a:latin typeface="Montserrat SemiBold"/>
                <a:ea typeface="Montserrat SemiBold"/>
                <a:cs typeface="Montserrat SemiBold"/>
                <a:sym typeface="Montserrat SemiBold"/>
              </a:defRPr>
            </a:lvl6pPr>
            <a:lvl7pPr algn="ctr">
              <a:buClr>
                <a:schemeClr val="dk1"/>
              </a:buClr>
              <a:buSzPts val="3600"/>
              <a:buFont typeface="Montserrat SemiBold"/>
              <a:buNone/>
              <a:defRPr sz="3600">
                <a:solidFill>
                  <a:schemeClr val="dk1"/>
                </a:solidFill>
                <a:latin typeface="Montserrat SemiBold"/>
                <a:ea typeface="Montserrat SemiBold"/>
                <a:cs typeface="Montserrat SemiBold"/>
                <a:sym typeface="Montserrat SemiBold"/>
              </a:defRPr>
            </a:lvl7pPr>
            <a:lvl8pPr algn="ctr">
              <a:buClr>
                <a:schemeClr val="dk1"/>
              </a:buClr>
              <a:buSzPts val="3600"/>
              <a:buFont typeface="Montserrat SemiBold"/>
              <a:buNone/>
              <a:defRPr sz="3600">
                <a:solidFill>
                  <a:schemeClr val="dk1"/>
                </a:solidFill>
                <a:latin typeface="Montserrat SemiBold"/>
                <a:ea typeface="Montserrat SemiBold"/>
                <a:cs typeface="Montserrat SemiBold"/>
                <a:sym typeface="Montserrat SemiBold"/>
              </a:defRPr>
            </a:lvl8pPr>
            <a:lvl9pPr algn="ctr">
              <a:buClr>
                <a:schemeClr val="dk1"/>
              </a:buClr>
              <a:buSzPts val="3600"/>
              <a:buFont typeface="Montserrat SemiBold"/>
              <a:buNone/>
              <a:defRPr sz="3600">
                <a:solidFill>
                  <a:schemeClr val="dk1"/>
                </a:solidFill>
                <a:latin typeface="Montserrat SemiBold"/>
                <a:ea typeface="Montserrat SemiBold"/>
                <a:cs typeface="Montserrat SemiBold"/>
                <a:sym typeface="Montserrat SemiBold"/>
              </a:defRPr>
            </a:lvl9pPr>
          </a:lstStyle>
          <a:p>
            <a:pPr algn="ctr"/>
            <a:r>
              <a:rPr lang="en-US" sz="2667" b="1" dirty="0" smtClean="0">
                <a:latin typeface="Nirmala UI Semilight" panose="020B0402040204020203" pitchFamily="34" charset="0"/>
                <a:ea typeface="Nirmala UI Semilight" panose="020B0402040204020203" pitchFamily="34" charset="0"/>
                <a:cs typeface="Nirmala UI Semilight" panose="020B0402040204020203" pitchFamily="34" charset="0"/>
              </a:rPr>
              <a:t>SU QUALI AREE PRODOTTO PRIORITARIE …………….</a:t>
            </a:r>
            <a:endParaRPr lang="en-US" sz="2667" b="1"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16459487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5">
            <a:extLst>
              <a:ext uri="{FF2B5EF4-FFF2-40B4-BE49-F238E27FC236}">
                <a16:creationId xmlns="" xmlns:a16="http://schemas.microsoft.com/office/drawing/2014/main" id="{8146B020-2B12-4533-AB98-A078339B314A}"/>
              </a:ext>
            </a:extLst>
          </p:cNvPr>
          <p:cNvSpPr txBox="1">
            <a:spLocks/>
          </p:cNvSpPr>
          <p:nvPr/>
        </p:nvSpPr>
        <p:spPr>
          <a:xfrm>
            <a:off x="0" y="0"/>
            <a:ext cx="3840480" cy="1859283"/>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it-IT" b="1" i="1" dirty="0">
              <a:solidFill>
                <a:srgbClr val="C00000"/>
              </a:solidFill>
              <a:effectLst>
                <a:outerShdw blurRad="38100" dist="38100" dir="2700000" algn="tl">
                  <a:srgbClr val="000000">
                    <a:alpha val="43137"/>
                  </a:srgbClr>
                </a:outerShdw>
              </a:effectLst>
            </a:endParaRPr>
          </a:p>
        </p:txBody>
      </p:sp>
      <p:sp>
        <p:nvSpPr>
          <p:cNvPr id="5" name="Rettangolo 4"/>
          <p:cNvSpPr/>
          <p:nvPr/>
        </p:nvSpPr>
        <p:spPr>
          <a:xfrm>
            <a:off x="0" y="0"/>
            <a:ext cx="12192000" cy="707886"/>
          </a:xfrm>
          <a:prstGeom prst="rect">
            <a:avLst/>
          </a:prstGeom>
        </p:spPr>
        <p:txBody>
          <a:bodyPr wrap="square">
            <a:spAutoFit/>
          </a:bodyPr>
          <a:lstStyle/>
          <a:p>
            <a:pPr algn="ctr" hangingPunct="1"/>
            <a:r>
              <a:rPr lang="it-IT" sz="4000" b="1" i="1" kern="1200" dirty="0" smtClean="0">
                <a:solidFill>
                  <a:prstClr val="black"/>
                </a:solidFill>
                <a:effectLst>
                  <a:outerShdw blurRad="38100" dist="38100" dir="2700000" algn="tl">
                    <a:srgbClr val="000000">
                      <a:alpha val="43137"/>
                    </a:srgbClr>
                  </a:outerShdw>
                </a:effectLst>
                <a:latin typeface="Calibri" panose="020F0502020204030204"/>
                <a:ea typeface="+mn-ea"/>
                <a:cs typeface="+mn-cs"/>
              </a:rPr>
              <a:t>QUALI CANALI INFORMATIVI </a:t>
            </a:r>
            <a:r>
              <a:rPr lang="it-IT" sz="3600" b="1" i="1" dirty="0" smtClean="0">
                <a:solidFill>
                  <a:srgbClr val="C00000"/>
                </a:solidFill>
                <a:effectLst>
                  <a:outerShdw blurRad="38100" dist="38100" dir="2700000" algn="tl">
                    <a:srgbClr val="000000">
                      <a:alpha val="43137"/>
                    </a:srgbClr>
                  </a:outerShdw>
                </a:effectLst>
              </a:rPr>
              <a:t>«B2C»</a:t>
            </a:r>
            <a:endParaRPr lang="it-IT" sz="3600" b="1" i="1" dirty="0">
              <a:solidFill>
                <a:srgbClr val="C00000"/>
              </a:solidFill>
              <a:effectLst>
                <a:outerShdw blurRad="38100" dist="38100" dir="2700000" algn="tl">
                  <a:srgbClr val="000000">
                    <a:alpha val="43137"/>
                  </a:srgbClr>
                </a:outerShdw>
              </a:effectLst>
            </a:endParaRPr>
          </a:p>
        </p:txBody>
      </p:sp>
      <p:sp>
        <p:nvSpPr>
          <p:cNvPr id="6" name="Rettangolo 5"/>
          <p:cNvSpPr/>
          <p:nvPr/>
        </p:nvSpPr>
        <p:spPr>
          <a:xfrm>
            <a:off x="1" y="3548530"/>
            <a:ext cx="11955438" cy="707886"/>
          </a:xfrm>
          <a:prstGeom prst="rect">
            <a:avLst/>
          </a:prstGeom>
        </p:spPr>
        <p:txBody>
          <a:bodyPr wrap="square">
            <a:spAutoFit/>
          </a:bodyPr>
          <a:lstStyle/>
          <a:p>
            <a:pPr algn="ctr" hangingPunct="1"/>
            <a:r>
              <a:rPr lang="it-IT" sz="4000" b="1" i="1" kern="1200" dirty="0" smtClean="0">
                <a:solidFill>
                  <a:prstClr val="black"/>
                </a:solidFill>
                <a:effectLst>
                  <a:outerShdw blurRad="38100" dist="38100" dir="2700000" algn="tl">
                    <a:srgbClr val="000000">
                      <a:alpha val="43137"/>
                    </a:srgbClr>
                  </a:outerShdw>
                </a:effectLst>
                <a:latin typeface="Calibri" panose="020F0502020204030204"/>
                <a:ea typeface="+mn-ea"/>
                <a:cs typeface="+mn-cs"/>
              </a:rPr>
              <a:t>QUALI CANALI DISTRIBUTIVI </a:t>
            </a:r>
            <a:r>
              <a:rPr lang="it-IT" sz="3600" b="1" i="1" dirty="0" smtClean="0">
                <a:solidFill>
                  <a:srgbClr val="C00000"/>
                </a:solidFill>
                <a:effectLst>
                  <a:outerShdw blurRad="38100" dist="38100" dir="2700000" algn="tl">
                    <a:srgbClr val="000000">
                      <a:alpha val="43137"/>
                    </a:srgbClr>
                  </a:outerShdw>
                </a:effectLst>
              </a:rPr>
              <a:t>«B2B»</a:t>
            </a:r>
            <a:endParaRPr lang="it-IT" sz="3600" b="1" i="1" dirty="0">
              <a:solidFill>
                <a:srgbClr val="C00000"/>
              </a:solidFill>
              <a:effectLst>
                <a:outerShdw blurRad="38100" dist="38100" dir="2700000" algn="tl">
                  <a:srgbClr val="000000">
                    <a:alpha val="43137"/>
                  </a:srgbClr>
                </a:outerShdw>
              </a:effectLst>
            </a:endParaRPr>
          </a:p>
        </p:txBody>
      </p:sp>
      <p:sp>
        <p:nvSpPr>
          <p:cNvPr id="7" name="Rettangolo 6"/>
          <p:cNvSpPr/>
          <p:nvPr/>
        </p:nvSpPr>
        <p:spPr>
          <a:xfrm>
            <a:off x="2429301" y="885635"/>
            <a:ext cx="6986309" cy="192791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t-IT" dirty="0"/>
              <a:t>Azioni </a:t>
            </a:r>
            <a:r>
              <a:rPr lang="it-IT" dirty="0" smtClean="0"/>
              <a:t>comunicazione </a:t>
            </a:r>
            <a:r>
              <a:rPr lang="it-IT" dirty="0"/>
              <a:t>sui social e su web </a:t>
            </a:r>
            <a:r>
              <a:rPr lang="it-IT" dirty="0" smtClean="0"/>
              <a:t>sulle </a:t>
            </a:r>
            <a:r>
              <a:rPr lang="it-IT" dirty="0"/>
              <a:t>aree prodotto </a:t>
            </a:r>
            <a:r>
              <a:rPr lang="it-IT" dirty="0" smtClean="0"/>
              <a:t>individuate</a:t>
            </a:r>
          </a:p>
          <a:p>
            <a:pPr algn="ctr"/>
            <a:r>
              <a:rPr lang="it-IT" dirty="0"/>
              <a:t>Campagne di comunicazione su riviste </a:t>
            </a:r>
            <a:r>
              <a:rPr lang="it-IT" dirty="0" smtClean="0"/>
              <a:t>specializzate</a:t>
            </a:r>
          </a:p>
          <a:p>
            <a:pPr algn="ctr"/>
            <a:r>
              <a:rPr lang="it-IT" dirty="0" smtClean="0">
                <a:solidFill>
                  <a:schemeClr val="tx1"/>
                </a:solidFill>
              </a:rPr>
              <a:t>Partecipazione a Fiere e Workshop aperte al pubblico</a:t>
            </a:r>
          </a:p>
          <a:p>
            <a:pPr algn="ctr"/>
            <a:r>
              <a:rPr lang="da-DK" dirty="0"/>
              <a:t>Siti web, blog, Forum </a:t>
            </a:r>
            <a:r>
              <a:rPr lang="da-DK" dirty="0" smtClean="0"/>
              <a:t>specialistici</a:t>
            </a:r>
          </a:p>
          <a:p>
            <a:pPr algn="ctr"/>
            <a:r>
              <a:rPr lang="it-IT" dirty="0" smtClean="0"/>
              <a:t>Organizzazione di Blog-Press Tour</a:t>
            </a:r>
          </a:p>
          <a:p>
            <a:pPr algn="ctr"/>
            <a:r>
              <a:rPr lang="it-IT" dirty="0" smtClean="0"/>
              <a:t>Canali informativi collegati al Cinema, alla TV ………………..</a:t>
            </a:r>
          </a:p>
        </p:txBody>
      </p:sp>
      <p:sp>
        <p:nvSpPr>
          <p:cNvPr id="8" name="Rettangolo 7"/>
          <p:cNvSpPr/>
          <p:nvPr/>
        </p:nvSpPr>
        <p:spPr>
          <a:xfrm>
            <a:off x="2579427" y="4638771"/>
            <a:ext cx="6946710" cy="17078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t-IT" dirty="0" smtClean="0"/>
              <a:t>Organizzazione catalogo commerciale prodotti e servizi</a:t>
            </a:r>
          </a:p>
          <a:p>
            <a:pPr algn="ctr"/>
            <a:r>
              <a:rPr lang="it-IT" dirty="0" smtClean="0"/>
              <a:t>Partecipazione a Fiere e Workshop Nazionali ed internazionali</a:t>
            </a:r>
          </a:p>
          <a:p>
            <a:pPr algn="ctr"/>
            <a:r>
              <a:rPr lang="it-IT" dirty="0" smtClean="0"/>
              <a:t>Organizzazione di </a:t>
            </a:r>
            <a:r>
              <a:rPr lang="it-IT" dirty="0" err="1" smtClean="0"/>
              <a:t>eductour</a:t>
            </a:r>
            <a:endParaRPr lang="it-IT" dirty="0" smtClean="0"/>
          </a:p>
          <a:p>
            <a:pPr algn="ctr"/>
            <a:r>
              <a:rPr lang="it-IT" dirty="0" smtClean="0"/>
              <a:t>Organizzazione Materiale promozionale / Video /Foto</a:t>
            </a:r>
          </a:p>
          <a:p>
            <a:pPr algn="ctr"/>
            <a:r>
              <a:rPr lang="it-IT" dirty="0" smtClean="0"/>
              <a:t>Azioni B2B con TO specializzati dei mercati individuati</a:t>
            </a:r>
          </a:p>
          <a:p>
            <a:pPr algn="ctr"/>
            <a:r>
              <a:rPr lang="it-IT" dirty="0" smtClean="0"/>
              <a:t>Azioni di co-marketing (aeroporto)</a:t>
            </a:r>
          </a:p>
        </p:txBody>
      </p:sp>
      <p:grpSp>
        <p:nvGrpSpPr>
          <p:cNvPr id="9" name="Gruppo 8"/>
          <p:cNvGrpSpPr/>
          <p:nvPr/>
        </p:nvGrpSpPr>
        <p:grpSpPr>
          <a:xfrm>
            <a:off x="413662" y="2707633"/>
            <a:ext cx="1538287" cy="1633802"/>
            <a:chOff x="2261319" y="1627187"/>
            <a:chExt cx="1538287" cy="1633802"/>
          </a:xfrm>
        </p:grpSpPr>
        <p:sp>
          <p:nvSpPr>
            <p:cNvPr id="10" name="Rettangolo arrotondato 9"/>
            <p:cNvSpPr/>
            <p:nvPr/>
          </p:nvSpPr>
          <p:spPr>
            <a:xfrm>
              <a:off x="2261319" y="1627187"/>
              <a:ext cx="1538287" cy="1633802"/>
            </a:xfrm>
            <a:prstGeom prst="roundRect">
              <a:avLst>
                <a:gd name="adj" fmla="val 1000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1" name="Rettangolo 10"/>
            <p:cNvSpPr/>
            <p:nvPr/>
          </p:nvSpPr>
          <p:spPr>
            <a:xfrm>
              <a:off x="2306374" y="1672242"/>
              <a:ext cx="1448177" cy="15436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6040" tIns="49530" rIns="66040" bIns="49530" numCol="1" spcCol="1270" anchor="ctr" anchorCtr="0">
              <a:noAutofit/>
            </a:bodyPr>
            <a:lstStyle/>
            <a:p>
              <a:pPr lvl="0" algn="ctr" defTabSz="1155700">
                <a:lnSpc>
                  <a:spcPct val="90000"/>
                </a:lnSpc>
                <a:spcBef>
                  <a:spcPct val="0"/>
                </a:spcBef>
                <a:spcAft>
                  <a:spcPct val="35000"/>
                </a:spcAft>
              </a:pPr>
              <a:r>
                <a:rPr lang="it-IT" sz="2600" b="1" i="1" u="sng" kern="1200" dirty="0" smtClean="0">
                  <a:solidFill>
                    <a:srgbClr val="C00000"/>
                  </a:solidFill>
                </a:rPr>
                <a:t>DIGITALE</a:t>
              </a:r>
              <a:endParaRPr lang="it-IT" sz="2600" b="1" i="1" u="sng" kern="1200" dirty="0">
                <a:solidFill>
                  <a:srgbClr val="C00000"/>
                </a:solidFill>
              </a:endParaRPr>
            </a:p>
          </p:txBody>
        </p:sp>
      </p:grpSp>
      <p:sp>
        <p:nvSpPr>
          <p:cNvPr id="3" name="Freccia circolare in giù 2"/>
          <p:cNvSpPr/>
          <p:nvPr/>
        </p:nvSpPr>
        <p:spPr>
          <a:xfrm rot="19539532">
            <a:off x="379059" y="1215110"/>
            <a:ext cx="2116250" cy="93282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2" name="Freccia circolare in su 11"/>
          <p:cNvSpPr/>
          <p:nvPr/>
        </p:nvSpPr>
        <p:spPr>
          <a:xfrm rot="1795200">
            <a:off x="318057" y="4848860"/>
            <a:ext cx="2275506" cy="120100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35611375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0" y="0"/>
            <a:ext cx="12168000" cy="6858000"/>
          </a:xfrm>
          <a:prstGeom prst="rect">
            <a:avLst/>
          </a:prstGeom>
        </p:spPr>
      </p:pic>
      <p:sp>
        <p:nvSpPr>
          <p:cNvPr id="4" name="Titolo 5">
            <a:extLst>
              <a:ext uri="{FF2B5EF4-FFF2-40B4-BE49-F238E27FC236}">
                <a16:creationId xmlns="" xmlns:a16="http://schemas.microsoft.com/office/drawing/2014/main" id="{8146B020-2B12-4533-AB98-A078339B314A}"/>
              </a:ext>
            </a:extLst>
          </p:cNvPr>
          <p:cNvSpPr txBox="1">
            <a:spLocks/>
          </p:cNvSpPr>
          <p:nvPr/>
        </p:nvSpPr>
        <p:spPr>
          <a:xfrm>
            <a:off x="4358640" y="198120"/>
            <a:ext cx="3825240" cy="70234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b="1" i="1" dirty="0" smtClean="0">
                <a:solidFill>
                  <a:srgbClr val="C00000"/>
                </a:solidFill>
              </a:rPr>
              <a:t>AGGREGAZIONI</a:t>
            </a:r>
            <a:endParaRPr lang="it-IT" b="1" i="1" dirty="0">
              <a:solidFill>
                <a:srgbClr val="C00000"/>
              </a:solidFill>
            </a:endParaRPr>
          </a:p>
        </p:txBody>
      </p:sp>
      <p:sp>
        <p:nvSpPr>
          <p:cNvPr id="5" name="Titolo 5">
            <a:extLst>
              <a:ext uri="{FF2B5EF4-FFF2-40B4-BE49-F238E27FC236}">
                <a16:creationId xmlns="" xmlns:a16="http://schemas.microsoft.com/office/drawing/2014/main" id="{8146B020-2B12-4533-AB98-A078339B314A}"/>
              </a:ext>
            </a:extLst>
          </p:cNvPr>
          <p:cNvSpPr txBox="1">
            <a:spLocks/>
          </p:cNvSpPr>
          <p:nvPr/>
        </p:nvSpPr>
        <p:spPr>
          <a:xfrm>
            <a:off x="198120" y="2270760"/>
            <a:ext cx="3200400" cy="26517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it-IT" sz="3200" b="1" i="1" dirty="0" smtClean="0">
                <a:solidFill>
                  <a:srgbClr val="C00000"/>
                </a:solidFill>
                <a:effectLst>
                  <a:outerShdw blurRad="38100" dist="38100" dir="2700000" algn="tl">
                    <a:srgbClr val="000000">
                      <a:alpha val="43137"/>
                    </a:srgbClr>
                  </a:outerShdw>
                </a:effectLst>
              </a:rPr>
              <a:t>AGGREGAZIONI </a:t>
            </a:r>
          </a:p>
          <a:p>
            <a:pPr algn="ctr">
              <a:lnSpc>
                <a:spcPct val="120000"/>
              </a:lnSpc>
            </a:pPr>
            <a:r>
              <a:rPr lang="it-IT" sz="3200" b="1" i="1" dirty="0" smtClean="0">
                <a:solidFill>
                  <a:srgbClr val="C00000"/>
                </a:solidFill>
                <a:effectLst>
                  <a:outerShdw blurRad="38100" dist="38100" dir="2700000" algn="tl">
                    <a:srgbClr val="000000">
                      <a:alpha val="43137"/>
                    </a:srgbClr>
                  </a:outerShdw>
                </a:effectLst>
              </a:rPr>
              <a:t>fra territori</a:t>
            </a:r>
          </a:p>
          <a:p>
            <a:pPr algn="ctr">
              <a:lnSpc>
                <a:spcPct val="120000"/>
              </a:lnSpc>
            </a:pPr>
            <a:endParaRPr lang="it-IT" sz="3200" b="1" i="1" dirty="0">
              <a:solidFill>
                <a:srgbClr val="C00000"/>
              </a:solidFill>
              <a:effectLst>
                <a:outerShdw blurRad="38100" dist="38100" dir="2700000" algn="tl">
                  <a:srgbClr val="000000">
                    <a:alpha val="43137"/>
                  </a:srgbClr>
                </a:outerShdw>
              </a:effectLst>
            </a:endParaRPr>
          </a:p>
        </p:txBody>
      </p:sp>
      <p:sp>
        <p:nvSpPr>
          <p:cNvPr id="6" name="Titolo 5">
            <a:extLst>
              <a:ext uri="{FF2B5EF4-FFF2-40B4-BE49-F238E27FC236}">
                <a16:creationId xmlns="" xmlns:a16="http://schemas.microsoft.com/office/drawing/2014/main" id="{8146B020-2B12-4533-AB98-A078339B314A}"/>
              </a:ext>
            </a:extLst>
          </p:cNvPr>
          <p:cNvSpPr txBox="1">
            <a:spLocks/>
          </p:cNvSpPr>
          <p:nvPr/>
        </p:nvSpPr>
        <p:spPr>
          <a:xfrm>
            <a:off x="8366760" y="563880"/>
            <a:ext cx="3825240" cy="26517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it-IT" sz="3200" b="1" i="1" dirty="0" smtClean="0">
                <a:solidFill>
                  <a:srgbClr val="C00000"/>
                </a:solidFill>
                <a:effectLst>
                  <a:outerShdw blurRad="38100" dist="38100" dir="2700000" algn="tl">
                    <a:srgbClr val="000000">
                      <a:alpha val="43137"/>
                    </a:srgbClr>
                  </a:outerShdw>
                </a:effectLst>
              </a:rPr>
              <a:t>AGGREGAZIONI </a:t>
            </a:r>
          </a:p>
          <a:p>
            <a:pPr algn="ctr">
              <a:lnSpc>
                <a:spcPct val="100000"/>
              </a:lnSpc>
            </a:pPr>
            <a:r>
              <a:rPr lang="it-IT" sz="3200" b="1" i="1" dirty="0" smtClean="0">
                <a:solidFill>
                  <a:srgbClr val="C00000"/>
                </a:solidFill>
                <a:effectLst>
                  <a:outerShdw blurRad="38100" dist="38100" dir="2700000" algn="tl">
                    <a:srgbClr val="000000">
                      <a:alpha val="43137"/>
                    </a:srgbClr>
                  </a:outerShdw>
                </a:effectLst>
              </a:rPr>
              <a:t>fra imprese</a:t>
            </a:r>
          </a:p>
          <a:p>
            <a:pPr algn="ctr">
              <a:lnSpc>
                <a:spcPct val="100000"/>
              </a:lnSpc>
            </a:pPr>
            <a:endParaRPr lang="it-IT" sz="3200" b="1" i="1" dirty="0" smtClean="0">
              <a:solidFill>
                <a:srgbClr val="C00000"/>
              </a:solidFill>
              <a:effectLst>
                <a:outerShdw blurRad="38100" dist="38100" dir="2700000" algn="tl">
                  <a:srgbClr val="000000">
                    <a:alpha val="43137"/>
                  </a:srgbClr>
                </a:outerShdw>
              </a:effectLst>
            </a:endParaRPr>
          </a:p>
          <a:p>
            <a:pPr algn="ctr">
              <a:lnSpc>
                <a:spcPct val="100000"/>
              </a:lnSpc>
            </a:pPr>
            <a:r>
              <a:rPr lang="it-IT" sz="3200" b="1" i="1" dirty="0" smtClean="0">
                <a:solidFill>
                  <a:srgbClr val="C00000"/>
                </a:solidFill>
                <a:effectLst>
                  <a:outerShdw blurRad="38100" dist="38100" dir="2700000" algn="tl">
                    <a:srgbClr val="000000">
                      <a:alpha val="43137"/>
                    </a:srgbClr>
                  </a:outerShdw>
                </a:effectLst>
              </a:rPr>
              <a:t>FILIERA DI PRODOTTO</a:t>
            </a:r>
            <a:endParaRPr lang="it-IT" sz="3200" b="1" i="1" dirty="0">
              <a:solidFill>
                <a:srgbClr val="C00000"/>
              </a:solidFill>
              <a:effectLst>
                <a:outerShdw blurRad="38100" dist="38100" dir="2700000" algn="tl">
                  <a:srgbClr val="000000">
                    <a:alpha val="43137"/>
                  </a:srgbClr>
                </a:outerShdw>
              </a:effectLst>
            </a:endParaRPr>
          </a:p>
        </p:txBody>
      </p:sp>
      <p:cxnSp>
        <p:nvCxnSpPr>
          <p:cNvPr id="8" name="Connettore 7 7"/>
          <p:cNvCxnSpPr/>
          <p:nvPr/>
        </p:nvCxnSpPr>
        <p:spPr>
          <a:xfrm flipV="1">
            <a:off x="3355144" y="2011679"/>
            <a:ext cx="5760000" cy="1764000"/>
          </a:xfrm>
          <a:prstGeom prst="curvedConnector3">
            <a:avLst/>
          </a:prstGeom>
          <a:ln w="85725">
            <a:solidFill>
              <a:srgbClr val="C00000"/>
            </a:solidFill>
            <a:headEnd type="triangle"/>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1169032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olo 5">
            <a:extLst>
              <a:ext uri="{FF2B5EF4-FFF2-40B4-BE49-F238E27FC236}">
                <a16:creationId xmlns="" xmlns:a16="http://schemas.microsoft.com/office/drawing/2014/main" id="{8146B020-2B12-4533-AB98-A078339B314A}"/>
              </a:ext>
            </a:extLst>
          </p:cNvPr>
          <p:cNvSpPr txBox="1">
            <a:spLocks/>
          </p:cNvSpPr>
          <p:nvPr/>
        </p:nvSpPr>
        <p:spPr>
          <a:xfrm>
            <a:off x="0" y="0"/>
            <a:ext cx="3840480" cy="1859283"/>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b="1" i="1" dirty="0" smtClean="0">
                <a:solidFill>
                  <a:srgbClr val="C00000"/>
                </a:solidFill>
                <a:effectLst>
                  <a:outerShdw blurRad="38100" dist="38100" dir="2700000" algn="tl">
                    <a:srgbClr val="000000">
                      <a:alpha val="43137"/>
                    </a:srgbClr>
                  </a:outerShdw>
                </a:effectLst>
              </a:rPr>
              <a:t>«</a:t>
            </a:r>
            <a:r>
              <a:rPr lang="it-IT" b="1" i="1" dirty="0" err="1">
                <a:solidFill>
                  <a:srgbClr val="C00000"/>
                </a:solidFill>
                <a:effectLst>
                  <a:outerShdw blurRad="38100" dist="38100" dir="2700000" algn="tl">
                    <a:srgbClr val="000000">
                      <a:alpha val="43137"/>
                    </a:srgbClr>
                  </a:outerShdw>
                </a:effectLst>
              </a:rPr>
              <a:t>G</a:t>
            </a:r>
            <a:r>
              <a:rPr lang="it-IT" b="1" i="1" dirty="0" err="1" smtClean="0">
                <a:solidFill>
                  <a:srgbClr val="C00000"/>
                </a:solidFill>
                <a:effectLst>
                  <a:outerShdw blurRad="38100" dist="38100" dir="2700000" algn="tl">
                    <a:srgbClr val="000000">
                      <a:alpha val="43137"/>
                    </a:srgbClr>
                  </a:outerShdw>
                </a:effectLst>
              </a:rPr>
              <a:t>overnance</a:t>
            </a:r>
            <a:r>
              <a:rPr lang="it-IT" b="1" i="1" dirty="0" smtClean="0">
                <a:solidFill>
                  <a:srgbClr val="C00000"/>
                </a:solidFill>
                <a:effectLst>
                  <a:outerShdw blurRad="38100" dist="38100" dir="2700000" algn="tl">
                    <a:srgbClr val="000000">
                      <a:alpha val="43137"/>
                    </a:srgbClr>
                  </a:outerShdw>
                </a:effectLst>
              </a:rPr>
              <a:t>» efficiente e partecipata</a:t>
            </a:r>
            <a:endParaRPr lang="it-IT" b="1" i="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725340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p:cNvSpPr>
            <a:spLocks noChangeArrowheads="1"/>
          </p:cNvSpPr>
          <p:nvPr/>
        </p:nvSpPr>
        <p:spPr bwMode="auto">
          <a:xfrm>
            <a:off x="786384" y="643549"/>
            <a:ext cx="10332720" cy="5640488"/>
          </a:xfrm>
          <a:prstGeom prst="rect">
            <a:avLst/>
          </a:prstGeom>
          <a:noFill/>
          <a:ln w="25400">
            <a:solidFill>
              <a:srgbClr val="CC0000"/>
            </a:solidFill>
            <a:prstDash val="dash"/>
            <a:miter lim="800000"/>
            <a:headEnd/>
            <a:tailEnd/>
          </a:ln>
          <a:effectLst/>
        </p:spPr>
        <p:txBody>
          <a:bodyPr wrap="square" lIns="69056" tIns="34529" rIns="69056" bIns="34529" anchor="ctr">
            <a:spAutoFit/>
          </a:bodyPr>
          <a:lstStyle/>
          <a:p>
            <a:pPr algn="ctr">
              <a:spcBef>
                <a:spcPts val="450"/>
              </a:spcBef>
              <a:spcAft>
                <a:spcPts val="450"/>
              </a:spcAft>
            </a:pPr>
            <a:r>
              <a:rPr lang="it-IT" altLang="it-IT" sz="2400" b="1" dirty="0">
                <a:solidFill>
                  <a:srgbClr val="C00000"/>
                </a:solidFill>
                <a:cs typeface="Arial" panose="020B0604020202020204" pitchFamily="34" charset="0"/>
              </a:rPr>
              <a:t>La capacità di lavorare insieme </a:t>
            </a:r>
            <a:r>
              <a:rPr lang="it-IT" altLang="it-IT" sz="2400" dirty="0">
                <a:solidFill>
                  <a:schemeClr val="tx2">
                    <a:lumMod val="50000"/>
                  </a:schemeClr>
                </a:solidFill>
                <a:cs typeface="Arial" panose="020B0604020202020204" pitchFamily="34" charset="0"/>
              </a:rPr>
              <a:t>per uno sviluppo turistico del </a:t>
            </a:r>
            <a:r>
              <a:rPr lang="it-IT" altLang="it-IT" sz="2400" dirty="0" smtClean="0">
                <a:solidFill>
                  <a:schemeClr val="tx2">
                    <a:lumMod val="50000"/>
                  </a:schemeClr>
                </a:solidFill>
                <a:cs typeface="Arial" panose="020B0604020202020204" pitchFamily="34" charset="0"/>
              </a:rPr>
              <a:t>territorio</a:t>
            </a:r>
            <a:r>
              <a:rPr lang="it-IT" altLang="it-IT" sz="2400" dirty="0">
                <a:solidFill>
                  <a:schemeClr val="tx2">
                    <a:lumMod val="50000"/>
                  </a:schemeClr>
                </a:solidFill>
                <a:cs typeface="Arial" panose="020B0604020202020204" pitchFamily="34" charset="0"/>
              </a:rPr>
              <a:t>, attraverso il raggiungimento di accordi tra i vari attori, pubblici e privati, imprenditori e non, </a:t>
            </a:r>
            <a:r>
              <a:rPr lang="it-IT" altLang="it-IT" sz="2400" b="1" dirty="0">
                <a:solidFill>
                  <a:srgbClr val="C00000"/>
                </a:solidFill>
                <a:cs typeface="Arial" panose="020B0604020202020204" pitchFamily="34" charset="0"/>
              </a:rPr>
              <a:t>rappresenta un elemento  fondamentale </a:t>
            </a:r>
            <a:r>
              <a:rPr lang="it-IT" altLang="it-IT" sz="2400" dirty="0">
                <a:solidFill>
                  <a:schemeClr val="tx2">
                    <a:lumMod val="50000"/>
                  </a:schemeClr>
                </a:solidFill>
                <a:cs typeface="Arial" panose="020B0604020202020204" pitchFamily="34" charset="0"/>
              </a:rPr>
              <a:t>per una visione condivisa della strategia di sviluppo </a:t>
            </a:r>
            <a:r>
              <a:rPr lang="it-IT" altLang="it-IT" sz="2400" dirty="0" smtClean="0">
                <a:solidFill>
                  <a:schemeClr val="tx2">
                    <a:lumMod val="50000"/>
                  </a:schemeClr>
                </a:solidFill>
                <a:cs typeface="Arial" panose="020B0604020202020204" pitchFamily="34" charset="0"/>
              </a:rPr>
              <a:t>turistico</a:t>
            </a:r>
            <a:endParaRPr lang="it-IT" altLang="it-IT" sz="2400" dirty="0">
              <a:solidFill>
                <a:schemeClr val="tx2">
                  <a:lumMod val="50000"/>
                </a:schemeClr>
              </a:solidFill>
              <a:cs typeface="Arial" panose="020B0604020202020204" pitchFamily="34" charset="0"/>
            </a:endParaRPr>
          </a:p>
          <a:p>
            <a:pPr algn="ctr">
              <a:spcBef>
                <a:spcPts val="450"/>
              </a:spcBef>
              <a:spcAft>
                <a:spcPts val="450"/>
              </a:spcAft>
            </a:pPr>
            <a:endParaRPr lang="it-IT" altLang="it-IT" sz="2400" dirty="0">
              <a:solidFill>
                <a:schemeClr val="tx2">
                  <a:lumMod val="50000"/>
                </a:schemeClr>
              </a:solidFill>
              <a:cs typeface="Arial" panose="020B0604020202020204" pitchFamily="34" charset="0"/>
            </a:endParaRPr>
          </a:p>
          <a:p>
            <a:pPr algn="ctr">
              <a:spcBef>
                <a:spcPts val="450"/>
              </a:spcBef>
              <a:spcAft>
                <a:spcPts val="450"/>
              </a:spcAft>
            </a:pPr>
            <a:r>
              <a:rPr lang="it-IT" altLang="it-IT" sz="2400" dirty="0">
                <a:solidFill>
                  <a:schemeClr val="tx2">
                    <a:lumMod val="50000"/>
                  </a:schemeClr>
                </a:solidFill>
                <a:cs typeface="Arial" panose="020B0604020202020204" pitchFamily="34" charset="0"/>
              </a:rPr>
              <a:t>Forme, strumenti, durata nel tempo sono conseguenti alle scelte operative che i soggetti protagonisti assumeranno</a:t>
            </a:r>
          </a:p>
          <a:p>
            <a:pPr algn="ctr">
              <a:spcBef>
                <a:spcPts val="450"/>
              </a:spcBef>
              <a:spcAft>
                <a:spcPts val="450"/>
              </a:spcAft>
            </a:pPr>
            <a:endParaRPr lang="it-IT" altLang="it-IT" sz="2400" dirty="0">
              <a:solidFill>
                <a:schemeClr val="tx2">
                  <a:lumMod val="50000"/>
                </a:schemeClr>
              </a:solidFill>
              <a:cs typeface="Arial" panose="020B0604020202020204" pitchFamily="34" charset="0"/>
            </a:endParaRPr>
          </a:p>
          <a:p>
            <a:pPr algn="ctr">
              <a:spcBef>
                <a:spcPts val="450"/>
              </a:spcBef>
              <a:spcAft>
                <a:spcPts val="450"/>
              </a:spcAft>
            </a:pPr>
            <a:r>
              <a:rPr lang="it-IT" altLang="it-IT" sz="2400" dirty="0">
                <a:solidFill>
                  <a:schemeClr val="tx2">
                    <a:lumMod val="50000"/>
                  </a:schemeClr>
                </a:solidFill>
                <a:cs typeface="Arial" panose="020B0604020202020204" pitchFamily="34" charset="0"/>
              </a:rPr>
              <a:t>Il valore forte deve essere </a:t>
            </a:r>
            <a:r>
              <a:rPr lang="it-IT" altLang="it-IT" sz="2400" b="1" dirty="0">
                <a:solidFill>
                  <a:srgbClr val="C00000"/>
                </a:solidFill>
                <a:cs typeface="Arial" panose="020B0604020202020204" pitchFamily="34" charset="0"/>
              </a:rPr>
              <a:t>l’integrazione, tra iniziative e risorse pubbliche  e private, tra politiche di prodotto e politiche di territorio</a:t>
            </a:r>
          </a:p>
          <a:p>
            <a:pPr algn="ctr">
              <a:spcBef>
                <a:spcPts val="450"/>
              </a:spcBef>
              <a:spcAft>
                <a:spcPts val="450"/>
              </a:spcAft>
            </a:pPr>
            <a:endParaRPr lang="it-IT" altLang="it-IT" sz="2400" b="1" dirty="0">
              <a:solidFill>
                <a:srgbClr val="C00000"/>
              </a:solidFill>
              <a:cs typeface="Arial" panose="020B0604020202020204" pitchFamily="34" charset="0"/>
            </a:endParaRPr>
          </a:p>
          <a:p>
            <a:pPr algn="ctr">
              <a:spcBef>
                <a:spcPts val="450"/>
              </a:spcBef>
              <a:spcAft>
                <a:spcPts val="450"/>
              </a:spcAft>
            </a:pPr>
            <a:r>
              <a:rPr lang="it-IT" altLang="it-IT" sz="2400" dirty="0">
                <a:solidFill>
                  <a:schemeClr val="tx2">
                    <a:lumMod val="50000"/>
                  </a:schemeClr>
                </a:solidFill>
                <a:cs typeface="Arial" panose="020B0604020202020204" pitchFamily="34" charset="0"/>
              </a:rPr>
              <a:t>Il </a:t>
            </a:r>
            <a:r>
              <a:rPr lang="it-IT" altLang="it-IT" sz="2400" b="1" dirty="0">
                <a:solidFill>
                  <a:schemeClr val="tx2">
                    <a:lumMod val="50000"/>
                  </a:schemeClr>
                </a:solidFill>
                <a:cs typeface="Arial" panose="020B0604020202020204" pitchFamily="34" charset="0"/>
              </a:rPr>
              <a:t>«riconoscimento» </a:t>
            </a:r>
            <a:r>
              <a:rPr lang="it-IT" altLang="it-IT" sz="2400" dirty="0">
                <a:solidFill>
                  <a:schemeClr val="tx2">
                    <a:lumMod val="50000"/>
                  </a:schemeClr>
                </a:solidFill>
                <a:cs typeface="Arial" panose="020B0604020202020204" pitchFamily="34" charset="0"/>
              </a:rPr>
              <a:t>da parte del </a:t>
            </a:r>
            <a:r>
              <a:rPr lang="it-IT" altLang="it-IT" sz="2400" b="1" dirty="0">
                <a:solidFill>
                  <a:schemeClr val="tx2">
                    <a:lumMod val="50000"/>
                  </a:schemeClr>
                </a:solidFill>
                <a:cs typeface="Arial" panose="020B0604020202020204" pitchFamily="34" charset="0"/>
              </a:rPr>
              <a:t>«mercato» </a:t>
            </a:r>
            <a:r>
              <a:rPr lang="it-IT" altLang="it-IT" sz="2400" dirty="0">
                <a:solidFill>
                  <a:schemeClr val="tx2">
                    <a:lumMod val="50000"/>
                  </a:schemeClr>
                </a:solidFill>
                <a:cs typeface="Arial" panose="020B0604020202020204" pitchFamily="34" charset="0"/>
              </a:rPr>
              <a:t>non può che avvenire in relazione ai programmi, ai progetti alla cui realizzazione </a:t>
            </a:r>
            <a:r>
              <a:rPr lang="it-IT" altLang="it-IT" sz="2400" b="1" dirty="0">
                <a:solidFill>
                  <a:schemeClr val="tx2">
                    <a:lumMod val="50000"/>
                  </a:schemeClr>
                </a:solidFill>
                <a:cs typeface="Arial" panose="020B0604020202020204" pitchFamily="34" charset="0"/>
              </a:rPr>
              <a:t>il sistema </a:t>
            </a:r>
            <a:r>
              <a:rPr lang="it-IT" altLang="it-IT" sz="2400" dirty="0">
                <a:solidFill>
                  <a:schemeClr val="tx2">
                    <a:lumMod val="50000"/>
                  </a:schemeClr>
                </a:solidFill>
                <a:cs typeface="Arial" panose="020B0604020202020204" pitchFamily="34" charset="0"/>
              </a:rPr>
              <a:t>è indirizzato</a:t>
            </a:r>
          </a:p>
        </p:txBody>
      </p:sp>
    </p:spTree>
    <p:extLst>
      <p:ext uri="{BB962C8B-B14F-4D97-AF65-F5344CB8AC3E}">
        <p14:creationId xmlns:p14="http://schemas.microsoft.com/office/powerpoint/2010/main" val="105114577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33"/>
          <p:cNvSpPr/>
          <p:nvPr/>
        </p:nvSpPr>
        <p:spPr>
          <a:xfrm>
            <a:off x="5366053" y="1132492"/>
            <a:ext cx="5692896" cy="4431984"/>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C7D3E6"/>
          </a:solidFill>
          <a:ln w="9525" cap="flat" cmpd="sng">
            <a:solidFill>
              <a:srgbClr val="92A8C8"/>
            </a:solidFill>
            <a:prstDash val="solid"/>
            <a:round/>
            <a:headEnd type="none" w="sm" len="sm"/>
            <a:tailEnd type="none" w="sm" len="sm"/>
          </a:ln>
        </p:spPr>
        <p:txBody>
          <a:bodyPr spcFirstLastPara="1" wrap="square" lIns="121900" tIns="121900" rIns="121900" bIns="121900" anchor="ctr" anchorCtr="0">
            <a:noAutofit/>
          </a:bodyPr>
          <a:lstStyle/>
          <a:p>
            <a:pPr hangingPunct="1"/>
            <a:endParaRPr sz="2400" kern="1200">
              <a:solidFill>
                <a:srgbClr val="3F5378"/>
              </a:solidFill>
              <a:latin typeface="Roboto Condensed"/>
              <a:ea typeface="Roboto Condensed"/>
              <a:cs typeface="Roboto Condensed"/>
              <a:sym typeface="Roboto Condensed"/>
            </a:endParaRPr>
          </a:p>
        </p:txBody>
      </p:sp>
      <p:sp>
        <p:nvSpPr>
          <p:cNvPr id="497" name="Google Shape;497;p33"/>
          <p:cNvSpPr txBox="1">
            <a:spLocks noGrp="1"/>
          </p:cNvSpPr>
          <p:nvPr>
            <p:ph type="body" idx="4294967295"/>
          </p:nvPr>
        </p:nvSpPr>
        <p:spPr>
          <a:xfrm>
            <a:off x="554280" y="2165422"/>
            <a:ext cx="4512501" cy="1920215"/>
          </a:xfrm>
          <a:prstGeom prst="rect">
            <a:avLst/>
          </a:prstGeom>
        </p:spPr>
        <p:txBody>
          <a:bodyPr spcFirstLastPara="1" vert="horz" wrap="square" lIns="121900" tIns="121900" rIns="121900" bIns="121900" rtlCol="0" anchor="ctr" anchorCtr="0">
            <a:noAutofit/>
          </a:bodyPr>
          <a:lstStyle/>
          <a:p>
            <a:pPr marL="0" indent="0" algn="r">
              <a:spcBef>
                <a:spcPts val="800"/>
              </a:spcBef>
              <a:buNone/>
            </a:pPr>
            <a:r>
              <a:rPr lang="it-IT" dirty="0">
                <a:solidFill>
                  <a:srgbClr val="FF9800"/>
                </a:solidFill>
                <a:latin typeface="Bahnschrift Light SemiCondensed" panose="020B0502040204020203" pitchFamily="34" charset="0"/>
              </a:rPr>
              <a:t>Prof. Alessandro Tortelli</a:t>
            </a:r>
          </a:p>
          <a:p>
            <a:pPr marL="0" indent="0" algn="r">
              <a:spcBef>
                <a:spcPts val="800"/>
              </a:spcBef>
              <a:buNone/>
            </a:pPr>
            <a:r>
              <a:rPr lang="it-IT" sz="2400" dirty="0">
                <a:solidFill>
                  <a:schemeClr val="accent1">
                    <a:lumMod val="50000"/>
                  </a:schemeClr>
                </a:solidFill>
                <a:latin typeface="Bahnschrift Light SemiCondensed" panose="020B0502040204020203" pitchFamily="34" charset="0"/>
              </a:rPr>
              <a:t>Direttore Scientifico</a:t>
            </a:r>
            <a:endParaRPr sz="2400" dirty="0">
              <a:solidFill>
                <a:schemeClr val="accent1">
                  <a:lumMod val="50000"/>
                </a:schemeClr>
              </a:solidFill>
              <a:latin typeface="Bahnschrift Light SemiCondensed" panose="020B0502040204020203" pitchFamily="34" charset="0"/>
            </a:endParaRPr>
          </a:p>
          <a:p>
            <a:pPr marL="0" indent="0" algn="r">
              <a:spcBef>
                <a:spcPts val="0"/>
              </a:spcBef>
              <a:buNone/>
            </a:pPr>
            <a:r>
              <a:rPr lang="en" sz="1867" dirty="0">
                <a:solidFill>
                  <a:schemeClr val="accent1">
                    <a:lumMod val="50000"/>
                  </a:schemeClr>
                </a:solidFill>
                <a:latin typeface="Bahnschrift Light SemiCondensed" panose="020B0502040204020203" pitchFamily="34" charset="0"/>
              </a:rPr>
              <a:t>a.tortelli@cstfirenze.it</a:t>
            </a:r>
            <a:endParaRPr sz="1867" dirty="0">
              <a:solidFill>
                <a:schemeClr val="accent1">
                  <a:lumMod val="50000"/>
                </a:schemeClr>
              </a:solidFill>
              <a:latin typeface="Bahnschrift Light SemiCondensed" panose="020B0502040204020203" pitchFamily="34" charset="0"/>
            </a:endParaRPr>
          </a:p>
        </p:txBody>
      </p:sp>
      <p:sp>
        <p:nvSpPr>
          <p:cNvPr id="6" name="Google Shape;503;p34"/>
          <p:cNvSpPr txBox="1">
            <a:spLocks/>
          </p:cNvSpPr>
          <p:nvPr/>
        </p:nvSpPr>
        <p:spPr>
          <a:xfrm>
            <a:off x="5642845" y="3140968"/>
            <a:ext cx="5184576" cy="144016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000"/>
              <a:buFont typeface="Roboto Condensed"/>
              <a:buNone/>
              <a:defRPr sz="2000" b="1" i="0" u="none" strike="noStrike" cap="none">
                <a:solidFill>
                  <a:srgbClr val="FFFFFF"/>
                </a:solidFill>
                <a:latin typeface="Roboto Condensed"/>
                <a:ea typeface="Roboto Condensed"/>
                <a:cs typeface="Roboto Condensed"/>
                <a:sym typeface="Roboto Condensed"/>
              </a:defRPr>
            </a:lvl1pPr>
            <a:lvl2pPr marR="0" lvl="1" algn="l" rtl="0">
              <a:lnSpc>
                <a:spcPct val="100000"/>
              </a:lnSpc>
              <a:spcBef>
                <a:spcPts val="0"/>
              </a:spcBef>
              <a:spcAft>
                <a:spcPts val="0"/>
              </a:spcAft>
              <a:buClr>
                <a:srgbClr val="FFFFFF"/>
              </a:buClr>
              <a:buSzPts val="2000"/>
              <a:buFont typeface="Roboto Condensed"/>
              <a:buNone/>
              <a:defRPr sz="2000" b="1" i="0" u="none" strike="noStrike" cap="none">
                <a:solidFill>
                  <a:srgbClr val="FFFFFF"/>
                </a:solidFill>
                <a:latin typeface="Roboto Condensed"/>
                <a:ea typeface="Roboto Condensed"/>
                <a:cs typeface="Roboto Condensed"/>
                <a:sym typeface="Roboto Condensed"/>
              </a:defRPr>
            </a:lvl2pPr>
            <a:lvl3pPr marR="0" lvl="2" algn="l" rtl="0">
              <a:lnSpc>
                <a:spcPct val="100000"/>
              </a:lnSpc>
              <a:spcBef>
                <a:spcPts val="0"/>
              </a:spcBef>
              <a:spcAft>
                <a:spcPts val="0"/>
              </a:spcAft>
              <a:buClr>
                <a:srgbClr val="FFFFFF"/>
              </a:buClr>
              <a:buSzPts val="2000"/>
              <a:buFont typeface="Roboto Condensed"/>
              <a:buNone/>
              <a:defRPr sz="2000" b="1" i="0" u="none" strike="noStrike" cap="none">
                <a:solidFill>
                  <a:srgbClr val="FFFFFF"/>
                </a:solidFill>
                <a:latin typeface="Roboto Condensed"/>
                <a:ea typeface="Roboto Condensed"/>
                <a:cs typeface="Roboto Condensed"/>
                <a:sym typeface="Roboto Condensed"/>
              </a:defRPr>
            </a:lvl3pPr>
            <a:lvl4pPr marR="0" lvl="3" algn="l" rtl="0">
              <a:lnSpc>
                <a:spcPct val="100000"/>
              </a:lnSpc>
              <a:spcBef>
                <a:spcPts val="0"/>
              </a:spcBef>
              <a:spcAft>
                <a:spcPts val="0"/>
              </a:spcAft>
              <a:buClr>
                <a:srgbClr val="FFFFFF"/>
              </a:buClr>
              <a:buSzPts val="2000"/>
              <a:buFont typeface="Roboto Condensed"/>
              <a:buNone/>
              <a:defRPr sz="2000" b="1" i="0" u="none" strike="noStrike" cap="none">
                <a:solidFill>
                  <a:srgbClr val="FFFFFF"/>
                </a:solidFill>
                <a:latin typeface="Roboto Condensed"/>
                <a:ea typeface="Roboto Condensed"/>
                <a:cs typeface="Roboto Condensed"/>
                <a:sym typeface="Roboto Condensed"/>
              </a:defRPr>
            </a:lvl4pPr>
            <a:lvl5pPr marR="0" lvl="4" algn="l" rtl="0">
              <a:lnSpc>
                <a:spcPct val="100000"/>
              </a:lnSpc>
              <a:spcBef>
                <a:spcPts val="0"/>
              </a:spcBef>
              <a:spcAft>
                <a:spcPts val="0"/>
              </a:spcAft>
              <a:buClr>
                <a:srgbClr val="FFFFFF"/>
              </a:buClr>
              <a:buSzPts val="2000"/>
              <a:buFont typeface="Roboto Condensed"/>
              <a:buNone/>
              <a:defRPr sz="2000" b="1" i="0" u="none" strike="noStrike" cap="none">
                <a:solidFill>
                  <a:srgbClr val="FFFFFF"/>
                </a:solidFill>
                <a:latin typeface="Roboto Condensed"/>
                <a:ea typeface="Roboto Condensed"/>
                <a:cs typeface="Roboto Condensed"/>
                <a:sym typeface="Roboto Condensed"/>
              </a:defRPr>
            </a:lvl5pPr>
            <a:lvl6pPr marR="0" lvl="5" algn="l" rtl="0">
              <a:lnSpc>
                <a:spcPct val="100000"/>
              </a:lnSpc>
              <a:spcBef>
                <a:spcPts val="0"/>
              </a:spcBef>
              <a:spcAft>
                <a:spcPts val="0"/>
              </a:spcAft>
              <a:buClr>
                <a:srgbClr val="FFFFFF"/>
              </a:buClr>
              <a:buSzPts val="2000"/>
              <a:buFont typeface="Roboto Condensed"/>
              <a:buNone/>
              <a:defRPr sz="2000" b="1" i="0" u="none" strike="noStrike" cap="none">
                <a:solidFill>
                  <a:srgbClr val="FFFFFF"/>
                </a:solidFill>
                <a:latin typeface="Roboto Condensed"/>
                <a:ea typeface="Roboto Condensed"/>
                <a:cs typeface="Roboto Condensed"/>
                <a:sym typeface="Roboto Condensed"/>
              </a:defRPr>
            </a:lvl6pPr>
            <a:lvl7pPr marR="0" lvl="6" algn="l" rtl="0">
              <a:lnSpc>
                <a:spcPct val="100000"/>
              </a:lnSpc>
              <a:spcBef>
                <a:spcPts val="0"/>
              </a:spcBef>
              <a:spcAft>
                <a:spcPts val="0"/>
              </a:spcAft>
              <a:buClr>
                <a:srgbClr val="FFFFFF"/>
              </a:buClr>
              <a:buSzPts val="2000"/>
              <a:buFont typeface="Roboto Condensed"/>
              <a:buNone/>
              <a:defRPr sz="2000" b="1" i="0" u="none" strike="noStrike" cap="none">
                <a:solidFill>
                  <a:srgbClr val="FFFFFF"/>
                </a:solidFill>
                <a:latin typeface="Roboto Condensed"/>
                <a:ea typeface="Roboto Condensed"/>
                <a:cs typeface="Roboto Condensed"/>
                <a:sym typeface="Roboto Condensed"/>
              </a:defRPr>
            </a:lvl7pPr>
            <a:lvl8pPr marR="0" lvl="7" algn="l" rtl="0">
              <a:lnSpc>
                <a:spcPct val="100000"/>
              </a:lnSpc>
              <a:spcBef>
                <a:spcPts val="0"/>
              </a:spcBef>
              <a:spcAft>
                <a:spcPts val="0"/>
              </a:spcAft>
              <a:buClr>
                <a:srgbClr val="FFFFFF"/>
              </a:buClr>
              <a:buSzPts val="2000"/>
              <a:buFont typeface="Roboto Condensed"/>
              <a:buNone/>
              <a:defRPr sz="2000" b="1" i="0" u="none" strike="noStrike" cap="none">
                <a:solidFill>
                  <a:srgbClr val="FFFFFF"/>
                </a:solidFill>
                <a:latin typeface="Roboto Condensed"/>
                <a:ea typeface="Roboto Condensed"/>
                <a:cs typeface="Roboto Condensed"/>
                <a:sym typeface="Roboto Condensed"/>
              </a:defRPr>
            </a:lvl8pPr>
            <a:lvl9pPr marR="0" lvl="8" algn="l" rtl="0">
              <a:lnSpc>
                <a:spcPct val="100000"/>
              </a:lnSpc>
              <a:spcBef>
                <a:spcPts val="0"/>
              </a:spcBef>
              <a:spcAft>
                <a:spcPts val="0"/>
              </a:spcAft>
              <a:buClr>
                <a:srgbClr val="FFFFFF"/>
              </a:buClr>
              <a:buSzPts val="2000"/>
              <a:buFont typeface="Roboto Condensed"/>
              <a:buNone/>
              <a:defRPr sz="2000" b="1" i="0" u="none" strike="noStrike" cap="none">
                <a:solidFill>
                  <a:srgbClr val="FFFFFF"/>
                </a:solidFill>
                <a:latin typeface="Roboto Condensed"/>
                <a:ea typeface="Roboto Condensed"/>
                <a:cs typeface="Roboto Condensed"/>
                <a:sym typeface="Roboto Condensed"/>
              </a:defRPr>
            </a:lvl9pPr>
          </a:lstStyle>
          <a:p>
            <a:pPr algn="ctr" hangingPunct="1"/>
            <a:r>
              <a:rPr lang="it-IT" sz="4533" kern="1200" dirty="0">
                <a:solidFill>
                  <a:srgbClr val="FF9800"/>
                </a:solidFill>
                <a:latin typeface="Caviar Dreams" panose="020B0402020204020504" pitchFamily="34" charset="0"/>
              </a:rPr>
              <a:t>GRAZIE PER L’ATTENZIONE</a:t>
            </a:r>
          </a:p>
        </p:txBody>
      </p:sp>
      <p:grpSp>
        <p:nvGrpSpPr>
          <p:cNvPr id="7" name="Google Shape;505;p34"/>
          <p:cNvGrpSpPr/>
          <p:nvPr/>
        </p:nvGrpSpPr>
        <p:grpSpPr>
          <a:xfrm>
            <a:off x="7647020" y="1771178"/>
            <a:ext cx="1080216" cy="999668"/>
            <a:chOff x="5972700" y="2330200"/>
            <a:chExt cx="411625" cy="387275"/>
          </a:xfrm>
        </p:grpSpPr>
        <p:sp>
          <p:nvSpPr>
            <p:cNvPr id="8" name="Google Shape;506;p34"/>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9050" cap="rnd" cmpd="sng">
              <a:solidFill>
                <a:srgbClr val="3F5378"/>
              </a:solidFill>
              <a:prstDash val="solid"/>
              <a:round/>
              <a:headEnd type="none" w="sm" len="sm"/>
              <a:tailEnd type="none" w="sm" len="sm"/>
            </a:ln>
          </p:spPr>
          <p:txBody>
            <a:bodyPr spcFirstLastPara="1" wrap="square" lIns="121900" tIns="121900" rIns="121900" bIns="121900" anchor="ctr" anchorCtr="0">
              <a:noAutofit/>
            </a:bodyPr>
            <a:lstStyle/>
            <a:p>
              <a:pPr hangingPunct="1"/>
              <a:endParaRPr sz="2400" kern="1200">
                <a:solidFill>
                  <a:prstClr val="black"/>
                </a:solidFill>
                <a:latin typeface="Calibri" panose="020F0502020204030204"/>
                <a:ea typeface="+mn-ea"/>
                <a:cs typeface="+mn-cs"/>
              </a:endParaRPr>
            </a:p>
          </p:txBody>
        </p:sp>
        <p:sp>
          <p:nvSpPr>
            <p:cNvPr id="9" name="Google Shape;507;p34"/>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9050" cap="rnd" cmpd="sng">
              <a:solidFill>
                <a:srgbClr val="3F5378"/>
              </a:solidFill>
              <a:prstDash val="solid"/>
              <a:round/>
              <a:headEnd type="none" w="sm" len="sm"/>
              <a:tailEnd type="none" w="sm" len="sm"/>
            </a:ln>
          </p:spPr>
          <p:txBody>
            <a:bodyPr spcFirstLastPara="1" wrap="square" lIns="121900" tIns="121900" rIns="121900" bIns="121900" anchor="ctr" anchorCtr="0">
              <a:noAutofit/>
            </a:bodyPr>
            <a:lstStyle/>
            <a:p>
              <a:pPr hangingPunct="1"/>
              <a:endParaRPr sz="2400" kern="1200">
                <a:solidFill>
                  <a:prstClr val="black"/>
                </a:solidFill>
                <a:latin typeface="Calibri" panose="020F0502020204030204"/>
                <a:ea typeface="+mn-ea"/>
                <a:cs typeface="+mn-cs"/>
              </a:endParaRPr>
            </a:p>
          </p:txBody>
        </p:sp>
      </p:grpSp>
      <p:pic>
        <p:nvPicPr>
          <p:cNvPr id="10" name="Picture 2" descr="C:\Users\utenteprincipale\Desktop\Varie\Logo CS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635" y="4830965"/>
            <a:ext cx="2256000" cy="842071"/>
          </a:xfrm>
          <a:prstGeom prst="rect">
            <a:avLst/>
          </a:prstGeom>
          <a:noFill/>
          <a:extLst>
            <a:ext uri="{909E8E84-426E-40DD-AFC4-6F175D3DCCD1}">
              <a14:hiddenFill xmlns:a14="http://schemas.microsoft.com/office/drawing/2010/main">
                <a:solidFill>
                  <a:srgbClr val="FFFFFF"/>
                </a:solidFill>
              </a14:hiddenFill>
            </a:ext>
          </a:extLst>
        </p:spPr>
      </p:pic>
      <p:sp>
        <p:nvSpPr>
          <p:cNvPr id="11" name="Rettangolo 10"/>
          <p:cNvSpPr/>
          <p:nvPr/>
        </p:nvSpPr>
        <p:spPr>
          <a:xfrm>
            <a:off x="26448" y="5702580"/>
            <a:ext cx="3360373" cy="995401"/>
          </a:xfrm>
          <a:prstGeom prst="rect">
            <a:avLst/>
          </a:prstGeom>
        </p:spPr>
        <p:txBody>
          <a:bodyPr wrap="square">
            <a:spAutoFit/>
          </a:bodyPr>
          <a:lstStyle/>
          <a:p>
            <a:pPr algn="ctr" hangingPunct="1"/>
            <a:r>
              <a:rPr lang="it-IT" sz="1467" kern="1200" dirty="0">
                <a:solidFill>
                  <a:srgbClr val="5B9BD5">
                    <a:lumMod val="50000"/>
                  </a:srgbClr>
                </a:solidFill>
                <a:latin typeface="Bahnschrift Light SemiCondensed" panose="020B0502040204020203" pitchFamily="34" charset="0"/>
                <a:ea typeface="Roboto Condensed Light" panose="02000000000000000000" pitchFamily="2" charset="0"/>
                <a:cs typeface="Ebrima" panose="02000000000000000000" pitchFamily="2" charset="0"/>
              </a:rPr>
              <a:t>Via Piemonte, 7 – 50145 Firenze</a:t>
            </a:r>
          </a:p>
          <a:p>
            <a:pPr algn="ctr" hangingPunct="1"/>
            <a:r>
              <a:rPr lang="it-IT" sz="1467" kern="1200" dirty="0">
                <a:solidFill>
                  <a:srgbClr val="5B9BD5">
                    <a:lumMod val="50000"/>
                  </a:srgbClr>
                </a:solidFill>
                <a:latin typeface="Bahnschrift Light SemiCondensed" panose="020B0502040204020203" pitchFamily="34" charset="0"/>
                <a:ea typeface="Roboto Condensed Light" panose="02000000000000000000" pitchFamily="2" charset="0"/>
                <a:cs typeface="Ebrima" panose="02000000000000000000" pitchFamily="2" charset="0"/>
              </a:rPr>
              <a:t>Tel. 055 </a:t>
            </a:r>
            <a:r>
              <a:rPr lang="it-IT" sz="1467" kern="1200" dirty="0">
                <a:solidFill>
                  <a:srgbClr val="5B9BD5">
                    <a:lumMod val="50000"/>
                  </a:srgbClr>
                </a:solidFill>
                <a:latin typeface="Bahnschrift Light SemiCondensed" panose="020B0502040204020203" pitchFamily="34" charset="0"/>
                <a:ea typeface="Roboto Condensed Light" panose="02000000000000000000" pitchFamily="2" charset="0"/>
                <a:cs typeface="Calibri" panose="020F0502020204030204" pitchFamily="34" charset="0"/>
              </a:rPr>
              <a:t>3438733</a:t>
            </a:r>
            <a:r>
              <a:rPr lang="it-IT" sz="1467" kern="1200" dirty="0">
                <a:solidFill>
                  <a:srgbClr val="5B9BD5">
                    <a:lumMod val="50000"/>
                  </a:srgbClr>
                </a:solidFill>
                <a:latin typeface="Bahnschrift Light SemiCondensed" panose="020B0502040204020203" pitchFamily="34" charset="0"/>
                <a:ea typeface="Roboto Condensed Light" panose="02000000000000000000" pitchFamily="2" charset="0"/>
                <a:cs typeface="Ebrima" panose="02000000000000000000" pitchFamily="2" charset="0"/>
              </a:rPr>
              <a:t> Fax 055 301042</a:t>
            </a:r>
          </a:p>
          <a:p>
            <a:pPr algn="ctr" hangingPunct="1"/>
            <a:r>
              <a:rPr lang="it-IT" sz="1467" kern="1200" dirty="0">
                <a:solidFill>
                  <a:srgbClr val="5B9BD5">
                    <a:lumMod val="50000"/>
                  </a:srgbClr>
                </a:solidFill>
                <a:latin typeface="Bahnschrift Light SemiCondensed" panose="020B0502040204020203" pitchFamily="34" charset="0"/>
                <a:ea typeface="Roboto Condensed Light" panose="02000000000000000000" pitchFamily="2" charset="0"/>
                <a:cs typeface="Ebrima" panose="02000000000000000000" pitchFamily="2" charset="0"/>
              </a:rPr>
              <a:t>Website: centrostuditurisiticifirenze.it</a:t>
            </a:r>
          </a:p>
          <a:p>
            <a:pPr algn="ctr" hangingPunct="1"/>
            <a:r>
              <a:rPr lang="it-IT" sz="1467" kern="1200" dirty="0">
                <a:solidFill>
                  <a:srgbClr val="5B9BD5">
                    <a:lumMod val="50000"/>
                  </a:srgbClr>
                </a:solidFill>
                <a:latin typeface="Bahnschrift Light SemiCondensed" panose="020B0502040204020203" pitchFamily="34" charset="0"/>
                <a:ea typeface="Roboto Condensed Light" panose="02000000000000000000" pitchFamily="2" charset="0"/>
                <a:cs typeface="Ebrima" panose="02000000000000000000" pitchFamily="2" charset="0"/>
              </a:rPr>
              <a:t>e-mail: info@cstfirenze.it</a:t>
            </a:r>
          </a:p>
        </p:txBody>
      </p:sp>
    </p:spTree>
    <p:extLst>
      <p:ext uri="{BB962C8B-B14F-4D97-AF65-F5344CB8AC3E}">
        <p14:creationId xmlns:p14="http://schemas.microsoft.com/office/powerpoint/2010/main" val="3475098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sellaDiTesto 17"/>
          <p:cNvSpPr txBox="1"/>
          <p:nvPr/>
        </p:nvSpPr>
        <p:spPr>
          <a:xfrm>
            <a:off x="0" y="1782484"/>
            <a:ext cx="5882640" cy="1200329"/>
          </a:xfrm>
          <a:prstGeom prst="rect">
            <a:avLst/>
          </a:prstGeom>
          <a:noFill/>
        </p:spPr>
        <p:txBody>
          <a:bodyPr wrap="square" rtlCol="0">
            <a:spAutoFit/>
          </a:bodyPr>
          <a:lstStyle/>
          <a:p>
            <a:pPr algn="ctr"/>
            <a:r>
              <a:rPr lang="it-IT" sz="2400" dirty="0">
                <a:solidFill>
                  <a:srgbClr val="FF0000"/>
                </a:solidFill>
              </a:rPr>
              <a:t>ITALIANI Gennaio Agosto 2021</a:t>
            </a:r>
          </a:p>
          <a:p>
            <a:pPr marL="342900" indent="-342900" algn="ctr">
              <a:buAutoNum type="arabicParenBoth" startAt="2020"/>
            </a:pPr>
            <a:r>
              <a:rPr lang="it-IT" sz="2400" dirty="0"/>
              <a:t>  Arrivi   +24,2%     Presenze +29,8% </a:t>
            </a:r>
          </a:p>
          <a:p>
            <a:pPr algn="ctr"/>
            <a:r>
              <a:rPr lang="it-IT" sz="2400" dirty="0">
                <a:solidFill>
                  <a:srgbClr val="FF0000"/>
                </a:solidFill>
              </a:rPr>
              <a:t>(2019) Arrivi  – 28,2%   Presenze -18,8%</a:t>
            </a:r>
          </a:p>
        </p:txBody>
      </p:sp>
      <p:sp>
        <p:nvSpPr>
          <p:cNvPr id="19" name="CasellaDiTesto 18"/>
          <p:cNvSpPr txBox="1"/>
          <p:nvPr/>
        </p:nvSpPr>
        <p:spPr>
          <a:xfrm>
            <a:off x="0" y="3215044"/>
            <a:ext cx="5882640" cy="1200329"/>
          </a:xfrm>
          <a:prstGeom prst="rect">
            <a:avLst/>
          </a:prstGeom>
          <a:noFill/>
        </p:spPr>
        <p:txBody>
          <a:bodyPr wrap="square" rtlCol="0">
            <a:spAutoFit/>
          </a:bodyPr>
          <a:lstStyle/>
          <a:p>
            <a:pPr algn="ctr"/>
            <a:r>
              <a:rPr lang="it-IT" sz="2400" dirty="0">
                <a:solidFill>
                  <a:srgbClr val="FF0000"/>
                </a:solidFill>
              </a:rPr>
              <a:t>STRANIERI Gennaio Agosto 2021</a:t>
            </a:r>
          </a:p>
          <a:p>
            <a:pPr marL="342900" indent="-342900" algn="ctr">
              <a:buAutoNum type="arabicParenBoth" startAt="2020"/>
            </a:pPr>
            <a:r>
              <a:rPr lang="it-IT" sz="2400" dirty="0"/>
              <a:t>  Arrivi   +44,6%     Presenze +63,0% </a:t>
            </a:r>
          </a:p>
          <a:p>
            <a:pPr algn="ctr"/>
            <a:r>
              <a:rPr lang="it-IT" sz="2400" dirty="0">
                <a:solidFill>
                  <a:srgbClr val="FF0000"/>
                </a:solidFill>
              </a:rPr>
              <a:t>(2019) Arrivi  – 60,9%   Presenze -53,4%</a:t>
            </a:r>
          </a:p>
        </p:txBody>
      </p:sp>
      <p:sp>
        <p:nvSpPr>
          <p:cNvPr id="21" name="Rettangolo 20"/>
          <p:cNvSpPr/>
          <p:nvPr/>
        </p:nvSpPr>
        <p:spPr>
          <a:xfrm>
            <a:off x="3176227" y="5380672"/>
            <a:ext cx="9960654" cy="1477328"/>
          </a:xfrm>
          <a:prstGeom prst="rect">
            <a:avLst/>
          </a:prstGeom>
        </p:spPr>
        <p:txBody>
          <a:bodyPr wrap="square">
            <a:spAutoFit/>
          </a:bodyPr>
          <a:lstStyle/>
          <a:p>
            <a:pPr algn="ctr"/>
            <a:r>
              <a:rPr lang="it-IT" b="1" dirty="0">
                <a:solidFill>
                  <a:srgbClr val="182238"/>
                </a:solidFill>
                <a:latin typeface="Montserrat" panose="020B0604020202020204" charset="0"/>
              </a:rPr>
              <a:t>Estate 2021 - Una vera boccata di ossigeno per l’industria turistica italiana</a:t>
            </a:r>
          </a:p>
          <a:p>
            <a:pPr marL="152396" indent="0" algn="ctr">
              <a:buNone/>
            </a:pPr>
            <a:r>
              <a:rPr lang="it-IT" dirty="0">
                <a:solidFill>
                  <a:srgbClr val="182238"/>
                </a:solidFill>
                <a:latin typeface="Montserrat" panose="020B0604020202020204" charset="0"/>
              </a:rPr>
              <a:t>I pernottamenti in Italia +21%, per un totale di oltre 140 milioni, </a:t>
            </a:r>
          </a:p>
          <a:p>
            <a:pPr marL="152396" indent="0" algn="ctr">
              <a:buNone/>
            </a:pPr>
            <a:r>
              <a:rPr lang="it-IT" dirty="0">
                <a:solidFill>
                  <a:srgbClr val="182238"/>
                </a:solidFill>
                <a:latin typeface="Montserrat" panose="020B0604020202020204" charset="0"/>
              </a:rPr>
              <a:t>Ancora al di sotto dei livelli </a:t>
            </a:r>
            <a:r>
              <a:rPr lang="it-IT" dirty="0" err="1">
                <a:solidFill>
                  <a:srgbClr val="182238"/>
                </a:solidFill>
                <a:latin typeface="Montserrat" panose="020B0604020202020204" charset="0"/>
              </a:rPr>
              <a:t>pre-Covid</a:t>
            </a:r>
            <a:r>
              <a:rPr lang="it-IT" dirty="0">
                <a:solidFill>
                  <a:srgbClr val="182238"/>
                </a:solidFill>
                <a:latin typeface="Montserrat" panose="020B0604020202020204" charset="0"/>
              </a:rPr>
              <a:t>: -34% rispetto all’estate 2019. </a:t>
            </a:r>
          </a:p>
          <a:p>
            <a:pPr marL="152396" indent="0" algn="ctr">
              <a:buNone/>
            </a:pPr>
            <a:r>
              <a:rPr lang="it-IT" dirty="0">
                <a:solidFill>
                  <a:srgbClr val="182238"/>
                </a:solidFill>
                <a:latin typeface="Montserrat" panose="020B0604020202020204" charset="0"/>
              </a:rPr>
              <a:t>Assenza della domanda extraeuropea, </a:t>
            </a:r>
          </a:p>
          <a:p>
            <a:endParaRPr lang="it-IT" dirty="0"/>
          </a:p>
        </p:txBody>
      </p:sp>
      <p:sp>
        <p:nvSpPr>
          <p:cNvPr id="22" name="Rettangolo arrotondato 21"/>
          <p:cNvSpPr/>
          <p:nvPr/>
        </p:nvSpPr>
        <p:spPr>
          <a:xfrm>
            <a:off x="205630" y="0"/>
            <a:ext cx="5099992" cy="1157764"/>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it-IT" sz="2400" b="1" cap="small" dirty="0">
                <a:solidFill>
                  <a:schemeClr val="accent1">
                    <a:lumMod val="50000"/>
                  </a:schemeClr>
                </a:solidFill>
              </a:rPr>
              <a:t>Turismo in </a:t>
            </a:r>
            <a:r>
              <a:rPr lang="it-IT" sz="2400" b="1" cap="small" dirty="0" smtClean="0">
                <a:solidFill>
                  <a:schemeClr val="accent1">
                    <a:lumMod val="50000"/>
                  </a:schemeClr>
                </a:solidFill>
              </a:rPr>
              <a:t>ITALIA e EMILIA ROMAGNA</a:t>
            </a:r>
            <a:endParaRPr lang="it-IT" sz="2400" b="1" cap="small" dirty="0">
              <a:solidFill>
                <a:schemeClr val="accent1">
                  <a:lumMod val="50000"/>
                </a:schemeClr>
              </a:solidFill>
            </a:endParaRPr>
          </a:p>
          <a:p>
            <a:pPr algn="ctr"/>
            <a:r>
              <a:rPr lang="it-IT" sz="2000" b="1" cap="small" dirty="0" smtClean="0">
                <a:solidFill>
                  <a:schemeClr val="accent1">
                    <a:lumMod val="50000"/>
                  </a:schemeClr>
                </a:solidFill>
              </a:rPr>
              <a:t>Anno 2021</a:t>
            </a:r>
          </a:p>
          <a:p>
            <a:pPr algn="ctr"/>
            <a:r>
              <a:rPr lang="it-IT" b="1" cap="small" dirty="0" smtClean="0">
                <a:solidFill>
                  <a:schemeClr val="accent1">
                    <a:lumMod val="50000"/>
                  </a:schemeClr>
                </a:solidFill>
              </a:rPr>
              <a:t>(</a:t>
            </a:r>
            <a:r>
              <a:rPr lang="it-IT" b="1" cap="small" dirty="0">
                <a:solidFill>
                  <a:schemeClr val="accent1">
                    <a:lumMod val="50000"/>
                  </a:schemeClr>
                </a:solidFill>
              </a:rPr>
              <a:t>fonte: ISTAT - Statistica regione Emilia Romagna)</a:t>
            </a:r>
          </a:p>
        </p:txBody>
      </p:sp>
      <p:graphicFrame>
        <p:nvGraphicFramePr>
          <p:cNvPr id="23" name="Grafico 22"/>
          <p:cNvGraphicFramePr>
            <a:graphicFrameLocks noChangeAspect="1"/>
          </p:cNvGraphicFramePr>
          <p:nvPr>
            <p:extLst/>
          </p:nvPr>
        </p:nvGraphicFramePr>
        <p:xfrm>
          <a:off x="6698242" y="966952"/>
          <a:ext cx="5220000" cy="3132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Rettangolo 23"/>
          <p:cNvSpPr/>
          <p:nvPr/>
        </p:nvSpPr>
        <p:spPr>
          <a:xfrm>
            <a:off x="5888970" y="254467"/>
            <a:ext cx="6013470" cy="646331"/>
          </a:xfrm>
          <a:prstGeom prst="rect">
            <a:avLst/>
          </a:prstGeom>
        </p:spPr>
        <p:txBody>
          <a:bodyPr wrap="square">
            <a:spAutoFit/>
          </a:bodyPr>
          <a:lstStyle/>
          <a:p>
            <a:pPr algn="ctr"/>
            <a:r>
              <a:rPr lang="it-IT" b="1" dirty="0" err="1"/>
              <a:t>Var</a:t>
            </a:r>
            <a:r>
              <a:rPr lang="it-IT" b="1" dirty="0"/>
              <a:t>. % arrivi e presenze </a:t>
            </a:r>
            <a:r>
              <a:rPr lang="it-IT" b="1" dirty="0" smtClean="0"/>
              <a:t>Italia e Emilia Romagna – </a:t>
            </a:r>
            <a:r>
              <a:rPr lang="it-IT" b="1" dirty="0"/>
              <a:t>Anno </a:t>
            </a:r>
            <a:r>
              <a:rPr lang="it-IT" b="1" dirty="0" smtClean="0"/>
              <a:t>2021</a:t>
            </a:r>
          </a:p>
          <a:p>
            <a:pPr algn="ctr"/>
            <a:r>
              <a:rPr lang="it-IT" b="1" dirty="0" smtClean="0"/>
              <a:t>Confronto con 2020/2019</a:t>
            </a:r>
            <a:endParaRPr lang="it-IT" b="1" dirty="0"/>
          </a:p>
        </p:txBody>
      </p:sp>
    </p:spTree>
    <p:extLst>
      <p:ext uri="{BB962C8B-B14F-4D97-AF65-F5344CB8AC3E}">
        <p14:creationId xmlns:p14="http://schemas.microsoft.com/office/powerpoint/2010/main" val="24522596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1136465"/>
            <a:ext cx="12192000" cy="4247317"/>
          </a:xfrm>
          <a:prstGeom prst="rect">
            <a:avLst/>
          </a:prstGeom>
        </p:spPr>
        <p:txBody>
          <a:bodyPr wrap="square">
            <a:spAutoFit/>
          </a:bodyPr>
          <a:lstStyle/>
          <a:p>
            <a:pPr algn="ctr"/>
            <a:r>
              <a:rPr lang="it-IT" sz="5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LO SCENARIO TURISTICO </a:t>
            </a:r>
          </a:p>
          <a:p>
            <a:pPr algn="ctr"/>
            <a:r>
              <a:rPr lang="it-IT" sz="5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POST  </a:t>
            </a:r>
            <a:r>
              <a:rPr lang="it-IT" sz="5400" b="1" dirty="0">
                <a:solidFill>
                  <a:srgbClr val="C00000"/>
                </a:solidFill>
                <a:effectLst>
                  <a:outerShdw blurRad="38100" dist="38100" dir="2700000" algn="tl">
                    <a:srgbClr val="000000">
                      <a:alpha val="43137"/>
                    </a:srgbClr>
                  </a:outerShdw>
                </a:effectLst>
                <a:latin typeface="Calibri" panose="020F0502020204030204" pitchFamily="34" charset="0"/>
              </a:rPr>
              <a:t>PANDEMIA</a:t>
            </a:r>
          </a:p>
          <a:p>
            <a:pPr algn="ctr"/>
            <a:endParaRPr lang="it-IT" sz="5400" b="1" dirty="0">
              <a:solidFill>
                <a:srgbClr val="C00000"/>
              </a:solidFill>
              <a:effectLst>
                <a:outerShdw blurRad="38100" dist="38100" dir="2700000" algn="tl">
                  <a:srgbClr val="000000">
                    <a:alpha val="43137"/>
                  </a:srgbClr>
                </a:outerShdw>
              </a:effectLst>
              <a:latin typeface="Calibri" panose="020F0502020204030204" pitchFamily="34" charset="0"/>
            </a:endParaRPr>
          </a:p>
          <a:p>
            <a:pPr algn="ctr"/>
            <a:endParaRPr lang="it-IT" sz="5400" b="1" dirty="0">
              <a:solidFill>
                <a:srgbClr val="C00000"/>
              </a:solidFill>
              <a:effectLst>
                <a:outerShdw blurRad="38100" dist="38100" dir="2700000" algn="tl">
                  <a:srgbClr val="000000">
                    <a:alpha val="43137"/>
                  </a:srgbClr>
                </a:outerShdw>
              </a:effectLst>
              <a:latin typeface="Calibri" panose="020F0502020204030204" pitchFamily="34" charset="0"/>
            </a:endParaRPr>
          </a:p>
          <a:p>
            <a:pPr algn="ctr"/>
            <a:r>
              <a:rPr lang="it-IT" sz="5400" b="1" dirty="0">
                <a:solidFill>
                  <a:srgbClr val="C00000"/>
                </a:solidFill>
                <a:effectLst>
                  <a:outerShdw blurRad="38100" dist="38100" dir="2700000" algn="tl">
                    <a:srgbClr val="000000">
                      <a:alpha val="43137"/>
                    </a:srgbClr>
                  </a:outerShdw>
                </a:effectLst>
                <a:latin typeface="Calibri" panose="020F0502020204030204" pitchFamily="34" charset="0"/>
              </a:rPr>
              <a:t>FUTURO PROSSIMO O REMOTO</a:t>
            </a:r>
            <a:endParaRPr lang="it-IT" sz="54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716148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A3E4F590-B226-416F-89A8-94A41623104C}"/>
              </a:ext>
            </a:extLst>
          </p:cNvPr>
          <p:cNvSpPr>
            <a:spLocks noGrp="1"/>
          </p:cNvSpPr>
          <p:nvPr>
            <p:ph type="title"/>
          </p:nvPr>
        </p:nvSpPr>
        <p:spPr>
          <a:xfrm>
            <a:off x="0" y="65360"/>
            <a:ext cx="12192000" cy="5355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r>
              <a:rPr lang="it-IT" sz="3200" b="1" dirty="0">
                <a:solidFill>
                  <a:srgbClr val="98B82F"/>
                </a:solidFill>
                <a:latin typeface="Avenir LT Std 45 Book" panose="020B0502020203020204" pitchFamily="34" charset="0"/>
              </a:rPr>
              <a:t>Una nuova domanda: turisti in cerca di ……………</a:t>
            </a:r>
          </a:p>
        </p:txBody>
      </p:sp>
      <p:sp>
        <p:nvSpPr>
          <p:cNvPr id="4" name="Rettangolo 3">
            <a:extLst>
              <a:ext uri="{FF2B5EF4-FFF2-40B4-BE49-F238E27FC236}">
                <a16:creationId xmlns="" xmlns:a16="http://schemas.microsoft.com/office/drawing/2014/main" id="{731499A8-8E61-4DF7-80FB-75AAE2EAC936}"/>
              </a:ext>
            </a:extLst>
          </p:cNvPr>
          <p:cNvSpPr/>
          <p:nvPr/>
        </p:nvSpPr>
        <p:spPr>
          <a:xfrm>
            <a:off x="4005980" y="2571375"/>
            <a:ext cx="4387740" cy="276999"/>
          </a:xfrm>
          <a:prstGeom prst="rect">
            <a:avLst/>
          </a:prstGeom>
        </p:spPr>
        <p:txBody>
          <a:bodyPr wrap="none">
            <a:spAutoFit/>
          </a:bodyPr>
          <a:lstStyle/>
          <a:p>
            <a:pPr defTabSz="914400">
              <a:spcAft>
                <a:spcPts val="800"/>
              </a:spcAft>
            </a:pPr>
            <a:r>
              <a:rPr lang="it-IT" sz="1200" cap="all" dirty="0">
                <a:solidFill>
                  <a:prstClr val="white">
                    <a:hueOff val="0"/>
                    <a:satOff val="0"/>
                    <a:lumOff val="0"/>
                    <a:alphaOff val="0"/>
                  </a:prstClr>
                </a:solidFill>
                <a:latin typeface="Bahnschrift" panose="020B0502020104020203"/>
              </a:rPr>
              <a:t>I turisti, con motivazioni differenti, sono in cerca di:</a:t>
            </a:r>
            <a:endParaRPr lang="it-IT" sz="1200" cap="all">
              <a:solidFill>
                <a:prstClr val="white">
                  <a:hueOff val="0"/>
                  <a:satOff val="0"/>
                  <a:lumOff val="0"/>
                  <a:alphaOff val="0"/>
                </a:prstClr>
              </a:solidFill>
              <a:latin typeface="Bahnschrift" panose="020B0502020104020203"/>
            </a:endParaRPr>
          </a:p>
        </p:txBody>
      </p:sp>
      <p:graphicFrame>
        <p:nvGraphicFramePr>
          <p:cNvPr id="82" name="Segnaposto contenuto 2">
            <a:extLst>
              <a:ext uri="{FF2B5EF4-FFF2-40B4-BE49-F238E27FC236}">
                <a16:creationId xmlns="" xmlns:a16="http://schemas.microsoft.com/office/drawing/2014/main" id="{A78590D1-B3BB-4B6A-80B8-559352BD9421}"/>
              </a:ext>
            </a:extLst>
          </p:cNvPr>
          <p:cNvGraphicFramePr>
            <a:graphicFrameLocks noGrp="1"/>
          </p:cNvGraphicFramePr>
          <p:nvPr>
            <p:ph idx="1"/>
            <p:extLst>
              <p:ext uri="{D42A27DB-BD31-4B8C-83A1-F6EECF244321}">
                <p14:modId xmlns:p14="http://schemas.microsoft.com/office/powerpoint/2010/main" val="2267435711"/>
              </p:ext>
            </p:extLst>
          </p:nvPr>
        </p:nvGraphicFramePr>
        <p:xfrm>
          <a:off x="1524001" y="873457"/>
          <a:ext cx="8902890" cy="53228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triscia diagonale 4">
            <a:extLst>
              <a:ext uri="{FF2B5EF4-FFF2-40B4-BE49-F238E27FC236}">
                <a16:creationId xmlns="" xmlns:a16="http://schemas.microsoft.com/office/drawing/2014/main" id="{7B0D41E2-8C64-4739-AA85-D21C92644823}"/>
              </a:ext>
            </a:extLst>
          </p:cNvPr>
          <p:cNvSpPr/>
          <p:nvPr/>
        </p:nvSpPr>
        <p:spPr>
          <a:xfrm rot="5400000">
            <a:off x="7713786" y="-2729133"/>
            <a:ext cx="225083" cy="5683350"/>
          </a:xfrm>
          <a:prstGeom prst="diagStripe">
            <a:avLst>
              <a:gd name="adj" fmla="val 22026"/>
            </a:avLst>
          </a:prstGeom>
          <a:solidFill>
            <a:srgbClr val="98B82F"/>
          </a:solidFill>
          <a:ln w="25400" cap="rnd" cmpd="sng">
            <a:solidFill>
              <a:srgbClr val="5A730B">
                <a:alpha val="16000"/>
              </a:srgb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solidFill>
                <a:prstClr val="black"/>
              </a:solidFill>
            </a:endParaRPr>
          </a:p>
        </p:txBody>
      </p:sp>
      <p:sp>
        <p:nvSpPr>
          <p:cNvPr id="9" name="Striscia diagonale 4">
            <a:extLst>
              <a:ext uri="{FF2B5EF4-FFF2-40B4-BE49-F238E27FC236}">
                <a16:creationId xmlns="" xmlns:a16="http://schemas.microsoft.com/office/drawing/2014/main" id="{2C53BD00-AC8A-459B-B1BE-8D65BAAE5A45}"/>
              </a:ext>
            </a:extLst>
          </p:cNvPr>
          <p:cNvSpPr/>
          <p:nvPr/>
        </p:nvSpPr>
        <p:spPr>
          <a:xfrm rot="16200000">
            <a:off x="3751468" y="4344654"/>
            <a:ext cx="285878" cy="4740814"/>
          </a:xfrm>
          <a:prstGeom prst="diagStripe">
            <a:avLst>
              <a:gd name="adj" fmla="val 13395"/>
            </a:avLst>
          </a:prstGeom>
          <a:solidFill>
            <a:srgbClr val="98B82F"/>
          </a:solidFill>
          <a:ln w="25400" cap="rnd" cmpd="sng">
            <a:solidFill>
              <a:srgbClr val="5A730B">
                <a:alpha val="44000"/>
              </a:srgb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solidFill>
                <a:prstClr val="black"/>
              </a:solidFill>
            </a:endParaRPr>
          </a:p>
        </p:txBody>
      </p:sp>
      <p:sp>
        <p:nvSpPr>
          <p:cNvPr id="7" name="Rettangolo 6"/>
          <p:cNvSpPr/>
          <p:nvPr/>
        </p:nvSpPr>
        <p:spPr>
          <a:xfrm rot="19140897">
            <a:off x="728707" y="3794178"/>
            <a:ext cx="1142878" cy="461665"/>
          </a:xfrm>
          <a:prstGeom prst="rect">
            <a:avLst/>
          </a:prstGeom>
        </p:spPr>
        <p:txBody>
          <a:bodyPr wrap="none">
            <a:spAutoFit/>
          </a:bodyPr>
          <a:lstStyle/>
          <a:p>
            <a:pPr marR="45720" algn="ctr" defTabSz="914400">
              <a:spcBef>
                <a:spcPts val="600"/>
              </a:spcBef>
            </a:pPr>
            <a:r>
              <a:rPr lang="it-IT" sz="2400" b="1" dirty="0">
                <a:solidFill>
                  <a:srgbClr val="002060"/>
                </a:solidFill>
                <a:effectLst>
                  <a:outerShdw blurRad="38100" dist="38100" dir="2700000" algn="tl">
                    <a:srgbClr val="000000">
                      <a:alpha val="43137"/>
                    </a:srgbClr>
                  </a:outerShdw>
                </a:effectLst>
              </a:rPr>
              <a:t>SPAZIO</a:t>
            </a:r>
            <a:endParaRPr lang="it-IT" sz="2400" b="1" kern="1100" dirty="0">
              <a:solidFill>
                <a:srgbClr val="002060"/>
              </a:solidFill>
              <a:effectLst>
                <a:outerShdw blurRad="38100" dist="38100" dir="2700000" algn="tl">
                  <a:srgbClr val="000000">
                    <a:alpha val="43137"/>
                  </a:srgbClr>
                </a:outerShdw>
              </a:effectLst>
              <a:ea typeface="SimSun" panose="02010600030101010101" pitchFamily="2" charset="-122"/>
              <a:cs typeface="Calibri" panose="020F0502020204030204" pitchFamily="34" charset="0"/>
            </a:endParaRPr>
          </a:p>
        </p:txBody>
      </p:sp>
      <p:sp>
        <p:nvSpPr>
          <p:cNvPr id="10" name="Rettangolo 9"/>
          <p:cNvSpPr/>
          <p:nvPr/>
        </p:nvSpPr>
        <p:spPr>
          <a:xfrm rot="1788557">
            <a:off x="646923" y="1840082"/>
            <a:ext cx="1306448" cy="461665"/>
          </a:xfrm>
          <a:prstGeom prst="rect">
            <a:avLst/>
          </a:prstGeom>
        </p:spPr>
        <p:txBody>
          <a:bodyPr wrap="none">
            <a:spAutoFit/>
          </a:bodyPr>
          <a:lstStyle/>
          <a:p>
            <a:pPr marR="45720" algn="ctr" defTabSz="914400">
              <a:spcBef>
                <a:spcPts val="600"/>
              </a:spcBef>
            </a:pPr>
            <a:r>
              <a:rPr lang="it-IT" sz="2400" b="1" dirty="0">
                <a:solidFill>
                  <a:srgbClr val="70AD47">
                    <a:lumMod val="50000"/>
                  </a:srgbClr>
                </a:solidFill>
                <a:effectLst>
                  <a:outerShdw blurRad="38100" dist="38100" dir="2700000" algn="tl">
                    <a:srgbClr val="000000">
                      <a:alpha val="43137"/>
                    </a:srgbClr>
                  </a:outerShdw>
                </a:effectLst>
              </a:rPr>
              <a:t>NATURA</a:t>
            </a:r>
          </a:p>
        </p:txBody>
      </p:sp>
      <p:sp>
        <p:nvSpPr>
          <p:cNvPr id="11" name="Rettangolo 10"/>
          <p:cNvSpPr/>
          <p:nvPr/>
        </p:nvSpPr>
        <p:spPr>
          <a:xfrm rot="2337107">
            <a:off x="10175621" y="2242385"/>
            <a:ext cx="1623457" cy="461665"/>
          </a:xfrm>
          <a:prstGeom prst="rect">
            <a:avLst/>
          </a:prstGeom>
        </p:spPr>
        <p:txBody>
          <a:bodyPr wrap="none">
            <a:spAutoFit/>
          </a:bodyPr>
          <a:lstStyle/>
          <a:p>
            <a:pPr marR="45720" algn="ctr" defTabSz="914400">
              <a:spcBef>
                <a:spcPts val="600"/>
              </a:spcBef>
            </a:pPr>
            <a:r>
              <a:rPr lang="it-IT" sz="2400" b="1" dirty="0">
                <a:solidFill>
                  <a:srgbClr val="C00000"/>
                </a:solidFill>
                <a:effectLst>
                  <a:outerShdw blurRad="38100" dist="38100" dir="2700000" algn="tl">
                    <a:srgbClr val="000000">
                      <a:alpha val="43137"/>
                    </a:srgbClr>
                  </a:outerShdw>
                </a:effectLst>
              </a:rPr>
              <a:t>SICUREZZA</a:t>
            </a:r>
          </a:p>
        </p:txBody>
      </p:sp>
      <p:sp>
        <p:nvSpPr>
          <p:cNvPr id="12" name="Rettangolo 11"/>
          <p:cNvSpPr/>
          <p:nvPr/>
        </p:nvSpPr>
        <p:spPr>
          <a:xfrm>
            <a:off x="7839728" y="6151161"/>
            <a:ext cx="1797159" cy="461665"/>
          </a:xfrm>
          <a:prstGeom prst="rect">
            <a:avLst/>
          </a:prstGeom>
        </p:spPr>
        <p:txBody>
          <a:bodyPr wrap="none">
            <a:spAutoFit/>
          </a:bodyPr>
          <a:lstStyle/>
          <a:p>
            <a:pPr marR="45720" algn="ctr" defTabSz="914400">
              <a:spcBef>
                <a:spcPts val="600"/>
              </a:spcBef>
            </a:pPr>
            <a:r>
              <a:rPr lang="it-IT" sz="2400" b="1" dirty="0">
                <a:solidFill>
                  <a:srgbClr val="C00000"/>
                </a:solidFill>
                <a:effectLst>
                  <a:outerShdw blurRad="38100" dist="38100" dir="2700000" algn="tl">
                    <a:srgbClr val="000000">
                      <a:alpha val="43137"/>
                    </a:srgbClr>
                  </a:outerShdw>
                </a:effectLst>
              </a:rPr>
              <a:t>SEMPLICITA’</a:t>
            </a:r>
          </a:p>
        </p:txBody>
      </p:sp>
      <p:sp>
        <p:nvSpPr>
          <p:cNvPr id="13" name="Rettangolo 12"/>
          <p:cNvSpPr/>
          <p:nvPr/>
        </p:nvSpPr>
        <p:spPr>
          <a:xfrm>
            <a:off x="2682469" y="5965482"/>
            <a:ext cx="1877502" cy="461665"/>
          </a:xfrm>
          <a:prstGeom prst="rect">
            <a:avLst/>
          </a:prstGeom>
        </p:spPr>
        <p:txBody>
          <a:bodyPr wrap="none">
            <a:spAutoFit/>
          </a:bodyPr>
          <a:lstStyle/>
          <a:p>
            <a:pPr marR="45720" algn="ctr" defTabSz="914400">
              <a:spcBef>
                <a:spcPts val="600"/>
              </a:spcBef>
            </a:pPr>
            <a:r>
              <a:rPr lang="it-IT" sz="2400" b="1" dirty="0">
                <a:solidFill>
                  <a:srgbClr val="C00000"/>
                </a:solidFill>
                <a:effectLst>
                  <a:outerShdw blurRad="38100" dist="38100" dir="2700000" algn="tl">
                    <a:srgbClr val="000000">
                      <a:alpha val="43137"/>
                    </a:srgbClr>
                  </a:outerShdw>
                </a:effectLst>
              </a:rPr>
              <a:t>PROSSIMITA’</a:t>
            </a:r>
          </a:p>
        </p:txBody>
      </p:sp>
      <p:sp>
        <p:nvSpPr>
          <p:cNvPr id="14" name="Rettangolo 13"/>
          <p:cNvSpPr/>
          <p:nvPr/>
        </p:nvSpPr>
        <p:spPr>
          <a:xfrm>
            <a:off x="5151345" y="6080899"/>
            <a:ext cx="1967077" cy="461665"/>
          </a:xfrm>
          <a:prstGeom prst="rect">
            <a:avLst/>
          </a:prstGeom>
        </p:spPr>
        <p:txBody>
          <a:bodyPr wrap="none">
            <a:spAutoFit/>
          </a:bodyPr>
          <a:lstStyle/>
          <a:p>
            <a:pPr marR="45720" algn="ctr" defTabSz="914400">
              <a:spcBef>
                <a:spcPts val="600"/>
              </a:spcBef>
            </a:pPr>
            <a:r>
              <a:rPr lang="it-IT" sz="2400" b="1" dirty="0">
                <a:solidFill>
                  <a:srgbClr val="C00000"/>
                </a:solidFill>
                <a:effectLst>
                  <a:outerShdw blurRad="38100" dist="38100" dir="2700000" algn="tl">
                    <a:srgbClr val="000000">
                      <a:alpha val="43137"/>
                    </a:srgbClr>
                  </a:outerShdw>
                </a:effectLst>
              </a:rPr>
              <a:t>LAST MINUTE</a:t>
            </a:r>
          </a:p>
        </p:txBody>
      </p:sp>
      <p:sp>
        <p:nvSpPr>
          <p:cNvPr id="15" name="Rettangolo 14"/>
          <p:cNvSpPr/>
          <p:nvPr/>
        </p:nvSpPr>
        <p:spPr>
          <a:xfrm rot="1843555">
            <a:off x="9850768" y="4190800"/>
            <a:ext cx="1912960" cy="907941"/>
          </a:xfrm>
          <a:prstGeom prst="rect">
            <a:avLst/>
          </a:prstGeom>
        </p:spPr>
        <p:txBody>
          <a:bodyPr wrap="none">
            <a:spAutoFit/>
          </a:bodyPr>
          <a:lstStyle/>
          <a:p>
            <a:pPr marR="45720" algn="ctr" defTabSz="914400">
              <a:spcBef>
                <a:spcPts val="600"/>
              </a:spcBef>
            </a:pPr>
            <a:r>
              <a:rPr lang="it-IT" sz="2400" b="1" dirty="0">
                <a:solidFill>
                  <a:srgbClr val="C00000"/>
                </a:solidFill>
                <a:effectLst>
                  <a:outerShdw blurRad="38100" dist="38100" dir="2700000" algn="tl">
                    <a:srgbClr val="000000">
                      <a:alpha val="43137"/>
                    </a:srgbClr>
                  </a:outerShdw>
                </a:effectLst>
              </a:rPr>
              <a:t>ATTENZIONE </a:t>
            </a:r>
          </a:p>
          <a:p>
            <a:pPr marR="45720" algn="ctr" defTabSz="914400">
              <a:spcBef>
                <a:spcPts val="600"/>
              </a:spcBef>
            </a:pPr>
            <a:r>
              <a:rPr lang="it-IT" sz="2400" b="1" dirty="0">
                <a:solidFill>
                  <a:srgbClr val="C00000"/>
                </a:solidFill>
                <a:effectLst>
                  <a:outerShdw blurRad="38100" dist="38100" dir="2700000" algn="tl">
                    <a:srgbClr val="000000">
                      <a:alpha val="43137"/>
                    </a:srgbClr>
                  </a:outerShdw>
                </a:effectLst>
              </a:rPr>
              <a:t>ALLA SPESA</a:t>
            </a:r>
          </a:p>
        </p:txBody>
      </p:sp>
      <p:sp>
        <p:nvSpPr>
          <p:cNvPr id="3" name="Rettangolo 2"/>
          <p:cNvSpPr/>
          <p:nvPr/>
        </p:nvSpPr>
        <p:spPr>
          <a:xfrm>
            <a:off x="4575013" y="610316"/>
            <a:ext cx="3382657" cy="461665"/>
          </a:xfrm>
          <a:prstGeom prst="rect">
            <a:avLst/>
          </a:prstGeom>
        </p:spPr>
        <p:txBody>
          <a:bodyPr wrap="none">
            <a:spAutoFit/>
          </a:bodyPr>
          <a:lstStyle/>
          <a:p>
            <a:r>
              <a:rPr lang="it-IT" sz="2400" b="1" dirty="0">
                <a:solidFill>
                  <a:srgbClr val="C00000"/>
                </a:solidFill>
                <a:latin typeface="Calibri" panose="020F0502020204030204" pitchFamily="34" charset="0"/>
                <a:ea typeface="SimSun" panose="02010600030101010101" pitchFamily="2" charset="-122"/>
              </a:rPr>
              <a:t>Desiderio di fare vacanza</a:t>
            </a:r>
            <a:endParaRPr lang="it-IT" sz="2400" dirty="0"/>
          </a:p>
        </p:txBody>
      </p:sp>
      <p:sp>
        <p:nvSpPr>
          <p:cNvPr id="5" name="Rettangolo 4"/>
          <p:cNvSpPr/>
          <p:nvPr/>
        </p:nvSpPr>
        <p:spPr>
          <a:xfrm>
            <a:off x="3845223" y="3353516"/>
            <a:ext cx="4993675" cy="400110"/>
          </a:xfrm>
          <a:prstGeom prst="rect">
            <a:avLst/>
          </a:prstGeom>
        </p:spPr>
        <p:txBody>
          <a:bodyPr wrap="none">
            <a:spAutoFit/>
          </a:bodyPr>
          <a:lstStyle/>
          <a:p>
            <a:r>
              <a:rPr lang="it-IT" sz="2000" b="1" dirty="0">
                <a:solidFill>
                  <a:srgbClr val="C00000"/>
                </a:solidFill>
                <a:latin typeface="Calibri" panose="020F0502020204030204" pitchFamily="34" charset="0"/>
                <a:ea typeface="SimSun" panose="02010600030101010101" pitchFamily="2" charset="-122"/>
              </a:rPr>
              <a:t>Maggior utilizzo dell’auto per gli spostamenti</a:t>
            </a:r>
            <a:endParaRPr lang="it-IT" sz="2000" dirty="0"/>
          </a:p>
        </p:txBody>
      </p:sp>
    </p:spTree>
    <p:extLst>
      <p:ext uri="{BB962C8B-B14F-4D97-AF65-F5344CB8AC3E}">
        <p14:creationId xmlns:p14="http://schemas.microsoft.com/office/powerpoint/2010/main" val="6992472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304800" y="5302999"/>
            <a:ext cx="11292840" cy="954107"/>
          </a:xfrm>
          <a:prstGeom prst="rect">
            <a:avLst/>
          </a:prstGeom>
          <a:noFill/>
        </p:spPr>
        <p:txBody>
          <a:bodyPr wrap="square" rtlCol="0">
            <a:spAutoFit/>
          </a:bodyPr>
          <a:lstStyle/>
          <a:p>
            <a:pPr algn="ctr"/>
            <a:r>
              <a:rPr lang="it-IT" sz="2800" i="1" dirty="0">
                <a:solidFill>
                  <a:srgbClr val="663300"/>
                </a:solidFill>
                <a:latin typeface="Cambria" panose="02040503050406030204" pitchFamily="18" charset="0"/>
                <a:ea typeface="Cambria" panose="02040503050406030204" pitchFamily="18" charset="0"/>
              </a:rPr>
              <a:t>… tuttavia è stato possibile vivere esperienze anche in tipologie/prodotti turistici più tradizionali (</a:t>
            </a:r>
            <a:r>
              <a:rPr lang="it-IT" sz="2800" b="1" i="1" dirty="0">
                <a:solidFill>
                  <a:srgbClr val="663300"/>
                </a:solidFill>
                <a:latin typeface="Cambria" panose="02040503050406030204" pitchFamily="18" charset="0"/>
                <a:ea typeface="Cambria" panose="02040503050406030204" pitchFamily="18" charset="0"/>
              </a:rPr>
              <a:t>turismo culturale</a:t>
            </a:r>
            <a:r>
              <a:rPr lang="it-IT" sz="2800" i="1" dirty="0">
                <a:solidFill>
                  <a:srgbClr val="663300"/>
                </a:solidFill>
                <a:latin typeface="Cambria" panose="02040503050406030204" pitchFamily="18" charset="0"/>
                <a:ea typeface="Cambria" panose="02040503050406030204" pitchFamily="18" charset="0"/>
              </a:rPr>
              <a:t>……..)</a:t>
            </a:r>
          </a:p>
        </p:txBody>
      </p:sp>
      <p:graphicFrame>
        <p:nvGraphicFramePr>
          <p:cNvPr id="8" name="Tabella 7"/>
          <p:cNvGraphicFramePr>
            <a:graphicFrameLocks noGrp="1"/>
          </p:cNvGraphicFramePr>
          <p:nvPr>
            <p:extLst>
              <p:ext uri="{D42A27DB-BD31-4B8C-83A1-F6EECF244321}">
                <p14:modId xmlns:p14="http://schemas.microsoft.com/office/powerpoint/2010/main" val="813804665"/>
              </p:ext>
            </p:extLst>
          </p:nvPr>
        </p:nvGraphicFramePr>
        <p:xfrm>
          <a:off x="128016" y="346009"/>
          <a:ext cx="11923776" cy="4526280"/>
        </p:xfrm>
        <a:graphic>
          <a:graphicData uri="http://schemas.openxmlformats.org/drawingml/2006/table">
            <a:tbl>
              <a:tblPr firstRow="1" bandRow="1">
                <a:tableStyleId>{5C22544A-7EE6-4342-B048-85BDC9FD1C3A}</a:tableStyleId>
              </a:tblPr>
              <a:tblGrid>
                <a:gridCol w="7735824">
                  <a:extLst>
                    <a:ext uri="{9D8B030D-6E8A-4147-A177-3AD203B41FA5}">
                      <a16:colId xmlns="" xmlns:a16="http://schemas.microsoft.com/office/drawing/2014/main" val="20000"/>
                    </a:ext>
                  </a:extLst>
                </a:gridCol>
                <a:gridCol w="4187952">
                  <a:extLst>
                    <a:ext uri="{9D8B030D-6E8A-4147-A177-3AD203B41FA5}">
                      <a16:colId xmlns="" xmlns:a16="http://schemas.microsoft.com/office/drawing/2014/main" val="20001"/>
                    </a:ext>
                  </a:extLst>
                </a:gridCol>
              </a:tblGrid>
              <a:tr h="2554224">
                <a:tc>
                  <a:txBody>
                    <a:bodyPr/>
                    <a:lstStyle/>
                    <a:p>
                      <a:pPr marL="0" indent="0">
                        <a:lnSpc>
                          <a:spcPct val="100000"/>
                        </a:lnSpc>
                        <a:spcBef>
                          <a:spcPts val="600"/>
                        </a:spcBef>
                        <a:spcAft>
                          <a:spcPts val="600"/>
                        </a:spcAft>
                        <a:buNone/>
                      </a:pPr>
                      <a:r>
                        <a:rPr lang="it-IT" sz="2400" b="1" i="1" dirty="0">
                          <a:solidFill>
                            <a:srgbClr val="663300"/>
                          </a:solidFill>
                          <a:latin typeface="Cambria" panose="02040503050406030204" pitchFamily="18" charset="0"/>
                          <a:ea typeface="Cambria" panose="02040503050406030204" pitchFamily="18" charset="0"/>
                        </a:rPr>
                        <a:t>Forme </a:t>
                      </a:r>
                      <a:r>
                        <a:rPr lang="it-IT" sz="2400" b="1" i="1" baseline="0" dirty="0">
                          <a:solidFill>
                            <a:srgbClr val="663300"/>
                          </a:solidFill>
                          <a:latin typeface="Cambria" panose="02040503050406030204" pitchFamily="18" charset="0"/>
                          <a:ea typeface="Cambria" panose="02040503050406030204" pitchFamily="18" charset="0"/>
                        </a:rPr>
                        <a:t>turistiche più diffuse </a:t>
                      </a:r>
                      <a:r>
                        <a:rPr lang="it-IT" sz="2400" b="1" i="1" baseline="0" dirty="0" smtClean="0">
                          <a:solidFill>
                            <a:srgbClr val="663300"/>
                          </a:solidFill>
                          <a:latin typeface="Cambria" panose="02040503050406030204" pitchFamily="18" charset="0"/>
                          <a:ea typeface="Cambria" panose="02040503050406030204" pitchFamily="18" charset="0"/>
                        </a:rPr>
                        <a:t>in periodo COVID</a:t>
                      </a:r>
                      <a:endParaRPr lang="it-IT" sz="2400" b="1" i="1" dirty="0">
                        <a:solidFill>
                          <a:srgbClr val="663300"/>
                        </a:solidFill>
                        <a:latin typeface="Cambria" panose="02040503050406030204" pitchFamily="18" charset="0"/>
                        <a:ea typeface="Cambria" panose="02040503050406030204" pitchFamily="18" charset="0"/>
                      </a:endParaRPr>
                    </a:p>
                    <a:p>
                      <a:pPr>
                        <a:lnSpc>
                          <a:spcPct val="100000"/>
                        </a:lnSpc>
                        <a:spcBef>
                          <a:spcPts val="600"/>
                        </a:spcBef>
                        <a:spcAft>
                          <a:spcPts val="600"/>
                        </a:spcAft>
                        <a:buFont typeface="Webdings" panose="05030102010509060703" pitchFamily="18" charset="2"/>
                        <a:buChar char=""/>
                      </a:pPr>
                      <a:r>
                        <a:rPr lang="it-IT" sz="2800" b="0" dirty="0">
                          <a:solidFill>
                            <a:srgbClr val="663300"/>
                          </a:solidFill>
                          <a:latin typeface="Cambria" panose="02040503050406030204" pitchFamily="18" charset="0"/>
                          <a:ea typeface="Cambria" panose="02040503050406030204" pitchFamily="18" charset="0"/>
                        </a:rPr>
                        <a:t>I cammini, trekking,</a:t>
                      </a:r>
                      <a:r>
                        <a:rPr lang="it-IT" sz="2800" b="0" baseline="0" dirty="0">
                          <a:solidFill>
                            <a:srgbClr val="663300"/>
                          </a:solidFill>
                          <a:latin typeface="Cambria" panose="02040503050406030204" pitchFamily="18" charset="0"/>
                          <a:ea typeface="Cambria" panose="02040503050406030204" pitchFamily="18" charset="0"/>
                        </a:rPr>
                        <a:t> </a:t>
                      </a:r>
                      <a:r>
                        <a:rPr lang="it-IT" sz="2800" b="0" baseline="0" dirty="0" err="1">
                          <a:solidFill>
                            <a:srgbClr val="663300"/>
                          </a:solidFill>
                          <a:latin typeface="Cambria" panose="02040503050406030204" pitchFamily="18" charset="0"/>
                          <a:ea typeface="Cambria" panose="02040503050406030204" pitchFamily="18" charset="0"/>
                        </a:rPr>
                        <a:t>running</a:t>
                      </a:r>
                      <a:endParaRPr lang="it-IT" sz="2800" b="0" dirty="0">
                        <a:solidFill>
                          <a:srgbClr val="663300"/>
                        </a:solidFill>
                        <a:latin typeface="Cambria" panose="02040503050406030204" pitchFamily="18" charset="0"/>
                        <a:ea typeface="Cambria" panose="02040503050406030204" pitchFamily="18" charset="0"/>
                      </a:endParaRPr>
                    </a:p>
                    <a:p>
                      <a:pPr>
                        <a:lnSpc>
                          <a:spcPct val="100000"/>
                        </a:lnSpc>
                        <a:spcBef>
                          <a:spcPts val="600"/>
                        </a:spcBef>
                        <a:spcAft>
                          <a:spcPts val="600"/>
                        </a:spcAft>
                        <a:buFont typeface="Webdings" panose="05030102010509060703" pitchFamily="18" charset="2"/>
                        <a:buChar char=""/>
                      </a:pPr>
                      <a:r>
                        <a:rPr lang="it-IT" sz="2800" b="0" dirty="0">
                          <a:solidFill>
                            <a:srgbClr val="663300"/>
                          </a:solidFill>
                          <a:latin typeface="Cambria" panose="02040503050406030204" pitchFamily="18" charset="0"/>
                          <a:ea typeface="Cambria" panose="02040503050406030204" pitchFamily="18" charset="0"/>
                        </a:rPr>
                        <a:t>Visite nei borghi, musei, cultura</a:t>
                      </a:r>
                      <a:r>
                        <a:rPr lang="it-IT" sz="2800" b="0" baseline="0" dirty="0">
                          <a:solidFill>
                            <a:srgbClr val="663300"/>
                          </a:solidFill>
                          <a:latin typeface="Cambria" panose="02040503050406030204" pitchFamily="18" charset="0"/>
                          <a:ea typeface="Cambria" panose="02040503050406030204" pitchFamily="18" charset="0"/>
                        </a:rPr>
                        <a:t> locale</a:t>
                      </a:r>
                      <a:endParaRPr lang="it-IT" sz="2800" b="0" dirty="0">
                        <a:solidFill>
                          <a:srgbClr val="663300"/>
                        </a:solidFill>
                        <a:latin typeface="Cambria" panose="02040503050406030204" pitchFamily="18" charset="0"/>
                        <a:ea typeface="Cambria" panose="02040503050406030204" pitchFamily="18" charset="0"/>
                      </a:endParaRPr>
                    </a:p>
                    <a:p>
                      <a:pPr>
                        <a:lnSpc>
                          <a:spcPct val="100000"/>
                        </a:lnSpc>
                        <a:spcBef>
                          <a:spcPts val="600"/>
                        </a:spcBef>
                        <a:spcAft>
                          <a:spcPts val="600"/>
                        </a:spcAft>
                        <a:buFont typeface="Webdings" panose="05030102010509060703" pitchFamily="18" charset="2"/>
                        <a:buChar char=""/>
                      </a:pPr>
                      <a:r>
                        <a:rPr lang="it-IT" sz="2800" b="0" dirty="0">
                          <a:solidFill>
                            <a:srgbClr val="663300"/>
                          </a:solidFill>
                          <a:latin typeface="Cambria" panose="02040503050406030204" pitchFamily="18" charset="0"/>
                          <a:ea typeface="Cambria" panose="02040503050406030204" pitchFamily="18" charset="0"/>
                        </a:rPr>
                        <a:t>Tipicità e tradizioni enogastronomiche</a:t>
                      </a:r>
                    </a:p>
                    <a:p>
                      <a:pPr>
                        <a:lnSpc>
                          <a:spcPct val="100000"/>
                        </a:lnSpc>
                        <a:spcBef>
                          <a:spcPts val="600"/>
                        </a:spcBef>
                        <a:spcAft>
                          <a:spcPts val="600"/>
                        </a:spcAft>
                        <a:buFont typeface="Webdings" panose="05030102010509060703" pitchFamily="18" charset="2"/>
                        <a:buChar char=""/>
                      </a:pPr>
                      <a:r>
                        <a:rPr lang="it-IT" sz="2800" b="0" dirty="0">
                          <a:solidFill>
                            <a:srgbClr val="663300"/>
                          </a:solidFill>
                          <a:latin typeface="Cambria" panose="02040503050406030204" pitchFamily="18" charset="0"/>
                          <a:ea typeface="Cambria" panose="02040503050406030204" pitchFamily="18" charset="0"/>
                        </a:rPr>
                        <a:t>Cicloturismo, </a:t>
                      </a:r>
                      <a:r>
                        <a:rPr lang="it-IT" sz="2800" b="0" dirty="0" err="1">
                          <a:solidFill>
                            <a:srgbClr val="663300"/>
                          </a:solidFill>
                          <a:latin typeface="Cambria" panose="02040503050406030204" pitchFamily="18" charset="0"/>
                          <a:ea typeface="Cambria" panose="02040503050406030204" pitchFamily="18" charset="0"/>
                        </a:rPr>
                        <a:t>mtb</a:t>
                      </a:r>
                      <a:r>
                        <a:rPr lang="it-IT" sz="2800" b="0" dirty="0">
                          <a:solidFill>
                            <a:srgbClr val="663300"/>
                          </a:solidFill>
                          <a:latin typeface="Cambria" panose="02040503050406030204" pitchFamily="18" charset="0"/>
                          <a:ea typeface="Cambria" panose="02040503050406030204" pitchFamily="18" charset="0"/>
                        </a:rPr>
                        <a:t> (Outdoor…….)</a:t>
                      </a:r>
                    </a:p>
                    <a:p>
                      <a:pPr>
                        <a:lnSpc>
                          <a:spcPct val="100000"/>
                        </a:lnSpc>
                        <a:spcBef>
                          <a:spcPts val="600"/>
                        </a:spcBef>
                        <a:spcAft>
                          <a:spcPts val="600"/>
                        </a:spcAft>
                        <a:buFont typeface="Webdings" panose="05030102010509060703" pitchFamily="18" charset="2"/>
                        <a:buChar char=""/>
                      </a:pPr>
                      <a:r>
                        <a:rPr lang="it-IT" sz="2800" b="0" dirty="0">
                          <a:solidFill>
                            <a:srgbClr val="663300"/>
                          </a:solidFill>
                          <a:latin typeface="Cambria" panose="02040503050406030204" pitchFamily="18" charset="0"/>
                          <a:ea typeface="Cambria" panose="02040503050406030204" pitchFamily="18" charset="0"/>
                        </a:rPr>
                        <a:t>Turismo </a:t>
                      </a:r>
                      <a:r>
                        <a:rPr lang="it-IT" sz="2800" b="0" dirty="0" smtClean="0">
                          <a:solidFill>
                            <a:srgbClr val="663300"/>
                          </a:solidFill>
                          <a:latin typeface="Cambria" panose="02040503050406030204" pitchFamily="18" charset="0"/>
                          <a:ea typeface="Cambria" panose="02040503050406030204" pitchFamily="18" charset="0"/>
                        </a:rPr>
                        <a:t>natura</a:t>
                      </a:r>
                      <a:endParaRPr lang="it-IT" sz="2800" b="0" dirty="0">
                        <a:solidFill>
                          <a:srgbClr val="663300"/>
                        </a:solidFill>
                        <a:latin typeface="Cambria" panose="02040503050406030204" pitchFamily="18" charset="0"/>
                        <a:ea typeface="Cambria" panose="02040503050406030204" pitchFamily="18" charset="0"/>
                      </a:endParaRPr>
                    </a:p>
                    <a:p>
                      <a:pPr>
                        <a:lnSpc>
                          <a:spcPct val="100000"/>
                        </a:lnSpc>
                        <a:spcBef>
                          <a:spcPts val="600"/>
                        </a:spcBef>
                        <a:spcAft>
                          <a:spcPts val="600"/>
                        </a:spcAft>
                        <a:buFont typeface="Webdings" panose="05030102010509060703" pitchFamily="18" charset="2"/>
                        <a:buChar char=""/>
                      </a:pPr>
                      <a:r>
                        <a:rPr lang="it-IT" sz="2800" b="0" dirty="0">
                          <a:solidFill>
                            <a:srgbClr val="663300"/>
                          </a:solidFill>
                          <a:latin typeface="Cambria" panose="02040503050406030204" pitchFamily="18" charset="0"/>
                          <a:ea typeface="Cambria" panose="02040503050406030204" pitchFamily="18" charset="0"/>
                        </a:rPr>
                        <a:t>Turismo Balneare</a:t>
                      </a:r>
                    </a:p>
                    <a:p>
                      <a:pPr>
                        <a:lnSpc>
                          <a:spcPct val="100000"/>
                        </a:lnSpc>
                        <a:spcBef>
                          <a:spcPts val="600"/>
                        </a:spcBef>
                        <a:spcAft>
                          <a:spcPts val="600"/>
                        </a:spcAft>
                        <a:buFont typeface="Webdings" panose="05030102010509060703" pitchFamily="18" charset="2"/>
                        <a:buChar char=""/>
                      </a:pPr>
                      <a:r>
                        <a:rPr lang="it-IT" sz="2800" b="0" dirty="0">
                          <a:solidFill>
                            <a:srgbClr val="663300"/>
                          </a:solidFill>
                          <a:latin typeface="Cambria" panose="02040503050406030204" pitchFamily="18" charset="0"/>
                          <a:ea typeface="Cambria" panose="02040503050406030204" pitchFamily="18" charset="0"/>
                        </a:rPr>
                        <a:t>New </a:t>
                      </a:r>
                      <a:r>
                        <a:rPr lang="it-IT" sz="2800" b="0" dirty="0" err="1">
                          <a:solidFill>
                            <a:srgbClr val="663300"/>
                          </a:solidFill>
                          <a:latin typeface="Cambria" panose="02040503050406030204" pitchFamily="18" charset="0"/>
                          <a:ea typeface="Cambria" panose="02040503050406030204" pitchFamily="18" charset="0"/>
                        </a:rPr>
                        <a:t>Welness</a:t>
                      </a:r>
                      <a:endParaRPr lang="it-IT" sz="2800" b="0" dirty="0">
                        <a:solidFill>
                          <a:srgbClr val="663300"/>
                        </a:solidFill>
                        <a:latin typeface="Cambria" panose="02040503050406030204" pitchFamily="18" charset="0"/>
                        <a:ea typeface="Cambria" panose="02040503050406030204" pitchFamily="18" charset="0"/>
                      </a:endParaRPr>
                    </a:p>
                  </a:txBody>
                  <a:tcPr anchor="ctr">
                    <a:lnR w="38100" cap="flat" cmpd="sng" algn="ctr">
                      <a:solidFill>
                        <a:srgbClr val="2E2300"/>
                      </a:solidFill>
                      <a:prstDash val="solid"/>
                      <a:round/>
                      <a:headEnd type="none" w="med" len="med"/>
                      <a:tailEnd type="none" w="med" len="med"/>
                    </a:lnR>
                    <a:noFill/>
                  </a:tcPr>
                </a:tc>
                <a:tc>
                  <a:txBody>
                    <a:bodyPr/>
                    <a:lstStyle/>
                    <a:p>
                      <a:pPr marL="533400" indent="-355600" algn="just">
                        <a:spcBef>
                          <a:spcPts val="1200"/>
                        </a:spcBef>
                        <a:spcAft>
                          <a:spcPts val="600"/>
                        </a:spcAft>
                        <a:buFont typeface="Wingdings 3" panose="05040102010807070707" pitchFamily="18" charset="2"/>
                        <a:buChar char=""/>
                      </a:pPr>
                      <a:r>
                        <a:rPr lang="it-IT" sz="2400" b="0" dirty="0">
                          <a:solidFill>
                            <a:schemeClr val="accent6">
                              <a:lumMod val="50000"/>
                            </a:schemeClr>
                          </a:solidFill>
                          <a:latin typeface="+mn-lt"/>
                          <a:ea typeface="Cambria" panose="02040503050406030204" pitchFamily="18" charset="0"/>
                        </a:rPr>
                        <a:t>Ricerca di </a:t>
                      </a:r>
                      <a:r>
                        <a:rPr lang="it-IT" sz="2400" b="1" dirty="0">
                          <a:solidFill>
                            <a:schemeClr val="accent6">
                              <a:lumMod val="50000"/>
                            </a:schemeClr>
                          </a:solidFill>
                          <a:latin typeface="+mn-lt"/>
                          <a:ea typeface="Cambria" panose="02040503050406030204" pitchFamily="18" charset="0"/>
                        </a:rPr>
                        <a:t>autenticità</a:t>
                      </a:r>
                    </a:p>
                    <a:p>
                      <a:pPr marL="533400" indent="-355600" algn="just">
                        <a:spcBef>
                          <a:spcPts val="1200"/>
                        </a:spcBef>
                        <a:spcAft>
                          <a:spcPts val="600"/>
                        </a:spcAft>
                        <a:buFont typeface="Wingdings 3" panose="05040102010807070707" pitchFamily="18" charset="2"/>
                        <a:buChar char=""/>
                      </a:pPr>
                      <a:r>
                        <a:rPr lang="it-IT" sz="2400" b="0" dirty="0">
                          <a:solidFill>
                            <a:schemeClr val="accent6">
                              <a:lumMod val="50000"/>
                            </a:schemeClr>
                          </a:solidFill>
                          <a:latin typeface="+mn-lt"/>
                          <a:ea typeface="Cambria" panose="02040503050406030204" pitchFamily="18" charset="0"/>
                        </a:rPr>
                        <a:t>Ricerca di </a:t>
                      </a:r>
                      <a:r>
                        <a:rPr lang="it-IT" sz="2400" b="1" dirty="0">
                          <a:solidFill>
                            <a:schemeClr val="accent6">
                              <a:lumMod val="50000"/>
                            </a:schemeClr>
                          </a:solidFill>
                          <a:latin typeface="+mn-lt"/>
                          <a:ea typeface="Cambria" panose="02040503050406030204" pitchFamily="18" charset="0"/>
                        </a:rPr>
                        <a:t>vere</a:t>
                      </a:r>
                      <a:r>
                        <a:rPr lang="it-IT" sz="2400" b="0" dirty="0">
                          <a:solidFill>
                            <a:schemeClr val="accent6">
                              <a:lumMod val="50000"/>
                            </a:schemeClr>
                          </a:solidFill>
                          <a:latin typeface="+mn-lt"/>
                          <a:ea typeface="Cambria" panose="02040503050406030204" pitchFamily="18" charset="0"/>
                        </a:rPr>
                        <a:t> esperienze </a:t>
                      </a:r>
                    </a:p>
                    <a:p>
                      <a:pPr marL="533400" marR="0" lvl="0" indent="-355600" algn="just" defTabSz="914400" rtl="0" eaLnBrk="1" fontAlgn="auto" latinLnBrk="0" hangingPunct="1">
                        <a:lnSpc>
                          <a:spcPct val="100000"/>
                        </a:lnSpc>
                        <a:spcBef>
                          <a:spcPts val="1200"/>
                        </a:spcBef>
                        <a:spcAft>
                          <a:spcPts val="600"/>
                        </a:spcAft>
                        <a:buClrTx/>
                        <a:buSzTx/>
                        <a:buFont typeface="Wingdings 3" panose="05040102010807070707" pitchFamily="18" charset="2"/>
                        <a:buChar char=""/>
                        <a:tabLst/>
                        <a:defRPr/>
                      </a:pPr>
                      <a:r>
                        <a:rPr lang="it-IT" sz="2400" b="0" kern="1200" dirty="0">
                          <a:solidFill>
                            <a:schemeClr val="accent6">
                              <a:lumMod val="50000"/>
                            </a:schemeClr>
                          </a:solidFill>
                          <a:effectLst/>
                          <a:latin typeface="+mn-lt"/>
                          <a:ea typeface="+mn-ea"/>
                          <a:cs typeface="+mn-cs"/>
                        </a:rPr>
                        <a:t>attività in spazi all’aperto o “personalizzazione</a:t>
                      </a:r>
                      <a:r>
                        <a:rPr lang="it-IT" sz="2400" b="1" kern="1200" dirty="0">
                          <a:solidFill>
                            <a:schemeClr val="accent6">
                              <a:lumMod val="50000"/>
                            </a:schemeClr>
                          </a:solidFill>
                          <a:effectLst/>
                          <a:latin typeface="+mn-lt"/>
                          <a:ea typeface="+mn-ea"/>
                          <a:cs typeface="+mn-cs"/>
                        </a:rPr>
                        <a:t>”</a:t>
                      </a:r>
                      <a:r>
                        <a:rPr lang="it-IT" sz="2400" b="0" kern="1200" baseline="0" dirty="0">
                          <a:solidFill>
                            <a:schemeClr val="accent6">
                              <a:lumMod val="50000"/>
                            </a:schemeClr>
                          </a:solidFill>
                          <a:effectLst/>
                          <a:latin typeface="+mn-lt"/>
                          <a:ea typeface="Cambria" panose="02040503050406030204" pitchFamily="18" charset="0"/>
                          <a:cs typeface="+mn-cs"/>
                        </a:rPr>
                        <a:t> </a:t>
                      </a:r>
                      <a:r>
                        <a:rPr lang="it-IT" sz="2400" b="0" kern="1200" dirty="0">
                          <a:solidFill>
                            <a:schemeClr val="accent6">
                              <a:lumMod val="50000"/>
                            </a:schemeClr>
                          </a:solidFill>
                          <a:effectLst/>
                          <a:latin typeface="+mn-lt"/>
                          <a:ea typeface="+mn-ea"/>
                          <a:cs typeface="+mn-cs"/>
                        </a:rPr>
                        <a:t>servizi </a:t>
                      </a:r>
                    </a:p>
                    <a:p>
                      <a:pPr marL="533400" marR="0" lvl="0" indent="-355600" algn="just" defTabSz="914400" rtl="0" eaLnBrk="1" fontAlgn="auto" latinLnBrk="0" hangingPunct="1">
                        <a:lnSpc>
                          <a:spcPct val="100000"/>
                        </a:lnSpc>
                        <a:spcBef>
                          <a:spcPts val="1200"/>
                        </a:spcBef>
                        <a:spcAft>
                          <a:spcPts val="600"/>
                        </a:spcAft>
                        <a:buClrTx/>
                        <a:buSzTx/>
                        <a:buFont typeface="Wingdings 3" panose="05040102010807070707" pitchFamily="18" charset="2"/>
                        <a:buChar char=""/>
                        <a:tabLst/>
                        <a:defRPr/>
                      </a:pPr>
                      <a:r>
                        <a:rPr lang="it-IT" sz="2400" b="0" kern="1200" dirty="0">
                          <a:solidFill>
                            <a:schemeClr val="accent6">
                              <a:lumMod val="50000"/>
                            </a:schemeClr>
                          </a:solidFill>
                          <a:effectLst/>
                          <a:latin typeface="+mn-lt"/>
                          <a:ea typeface="+mn-ea"/>
                          <a:cs typeface="+mn-cs"/>
                        </a:rPr>
                        <a:t> </a:t>
                      </a:r>
                      <a:r>
                        <a:rPr lang="it-IT" sz="2400" b="0" dirty="0">
                          <a:solidFill>
                            <a:schemeClr val="accent6">
                              <a:lumMod val="50000"/>
                            </a:schemeClr>
                          </a:solidFill>
                          <a:latin typeface="+mn-lt"/>
                          <a:ea typeface="Cambria" panose="02040503050406030204" pitchFamily="18" charset="0"/>
                        </a:rPr>
                        <a:t>Scoperta di culture e tradizioni locali</a:t>
                      </a:r>
                    </a:p>
                    <a:p>
                      <a:pPr marL="533400" indent="-355600" algn="just">
                        <a:spcBef>
                          <a:spcPts val="1200"/>
                        </a:spcBef>
                        <a:spcAft>
                          <a:spcPts val="600"/>
                        </a:spcAft>
                        <a:buFont typeface="Wingdings 3" panose="05040102010807070707" pitchFamily="18" charset="2"/>
                        <a:buChar char=""/>
                      </a:pPr>
                      <a:r>
                        <a:rPr lang="it-IT" sz="2400" b="0" dirty="0">
                          <a:solidFill>
                            <a:schemeClr val="accent6">
                              <a:lumMod val="50000"/>
                            </a:schemeClr>
                          </a:solidFill>
                          <a:latin typeface="+mn-lt"/>
                          <a:ea typeface="Cambria" panose="02040503050406030204" pitchFamily="18" charset="0"/>
                        </a:rPr>
                        <a:t>Attenzione all’impatto ambientale</a:t>
                      </a:r>
                    </a:p>
                    <a:p>
                      <a:pPr marL="533400" indent="-355600" algn="just">
                        <a:spcBef>
                          <a:spcPts val="1200"/>
                        </a:spcBef>
                        <a:spcAft>
                          <a:spcPts val="600"/>
                        </a:spcAft>
                        <a:buFont typeface="Wingdings 3" panose="05040102010807070707" pitchFamily="18" charset="2"/>
                        <a:buChar char=""/>
                      </a:pPr>
                      <a:r>
                        <a:rPr lang="it-IT" sz="2400" b="0" dirty="0">
                          <a:solidFill>
                            <a:schemeClr val="accent6">
                              <a:lumMod val="50000"/>
                            </a:schemeClr>
                          </a:solidFill>
                          <a:latin typeface="+mn-lt"/>
                          <a:ea typeface="Cambria" panose="02040503050406030204" pitchFamily="18" charset="0"/>
                        </a:rPr>
                        <a:t>Alta qualità della vacanza</a:t>
                      </a:r>
                    </a:p>
                  </a:txBody>
                  <a:tcPr anchor="ctr">
                    <a:lnL w="38100" cap="flat" cmpd="sng" algn="ctr">
                      <a:solidFill>
                        <a:srgbClr val="2E2300"/>
                      </a:solidFill>
                      <a:prstDash val="solid"/>
                      <a:round/>
                      <a:headEnd type="none" w="med" len="med"/>
                      <a:tailEnd type="none" w="med" len="med"/>
                    </a:lnL>
                    <a:noFill/>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30940354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11545D"/>
      </a:accent1>
      <a:accent2>
        <a:srgbClr val="FE5E55"/>
      </a:accent2>
      <a:accent3>
        <a:srgbClr val="FED424"/>
      </a:accent3>
      <a:accent4>
        <a:srgbClr val="98EAE7"/>
      </a:accent4>
      <a:accent5>
        <a:srgbClr val="0A2F34"/>
      </a:accent5>
      <a:accent6>
        <a:srgbClr val="8E353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egoe UI Light"/>
            <a:ea typeface="Segoe UI Light"/>
            <a:cs typeface="Segoe UI Light"/>
            <a:sym typeface="Segoe UI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egoe UI Light"/>
            <a:ea typeface="Segoe UI Light"/>
            <a:cs typeface="Segoe UI Light"/>
            <a:sym typeface="Segoe UI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Design">
  <a:themeElements>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11545D"/>
      </a:accent1>
      <a:accent2>
        <a:srgbClr val="FE5E55"/>
      </a:accent2>
      <a:accent3>
        <a:srgbClr val="FED424"/>
      </a:accent3>
      <a:accent4>
        <a:srgbClr val="98EAE7"/>
      </a:accent4>
      <a:accent5>
        <a:srgbClr val="0A2F34"/>
      </a:accent5>
      <a:accent6>
        <a:srgbClr val="8E353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egoe UI Light"/>
            <a:ea typeface="Segoe UI Light"/>
            <a:cs typeface="Segoe UI Light"/>
            <a:sym typeface="Segoe UI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egoe UI Light"/>
            <a:ea typeface="Segoe UI Light"/>
            <a:cs typeface="Segoe UI Light"/>
            <a:sym typeface="Segoe UI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1301</TotalTime>
  <Words>4020</Words>
  <Application>Microsoft Office PowerPoint</Application>
  <PresentationFormat>Personalizzato</PresentationFormat>
  <Paragraphs>1105</Paragraphs>
  <Slides>55</Slides>
  <Notes>7</Notes>
  <HiddenSlides>0</HiddenSlides>
  <MMClips>0</MMClips>
  <ScaleCrop>false</ScaleCrop>
  <HeadingPairs>
    <vt:vector size="4" baseType="variant">
      <vt:variant>
        <vt:lpstr>Tema</vt:lpstr>
      </vt:variant>
      <vt:variant>
        <vt:i4>6</vt:i4>
      </vt:variant>
      <vt:variant>
        <vt:lpstr>Titoli diapositive</vt:lpstr>
      </vt:variant>
      <vt:variant>
        <vt:i4>55</vt:i4>
      </vt:variant>
    </vt:vector>
  </HeadingPairs>
  <TitlesOfParts>
    <vt:vector size="61" baseType="lpstr">
      <vt:lpstr>Office Theme</vt:lpstr>
      <vt:lpstr>Default Design</vt:lpstr>
      <vt:lpstr>1_Default Design</vt:lpstr>
      <vt:lpstr>2_Default Design</vt:lpstr>
      <vt:lpstr>Tema di Office</vt:lpstr>
      <vt:lpstr>1_Tema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Una nuova domanda: turisti in cerca di ……………</vt:lpstr>
      <vt:lpstr>Presentazione standard di PowerPoint</vt:lpstr>
      <vt:lpstr>Alcuni segmenti turistici in difficoltà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Festival del Cinema Ritrovato 2019 – 2020  - 2021</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utenteprincipale</dc:creator>
  <cp:lastModifiedBy>nicodemomele</cp:lastModifiedBy>
  <cp:revision>68</cp:revision>
  <dcterms:modified xsi:type="dcterms:W3CDTF">2021-11-24T08:02:15Z</dcterms:modified>
</cp:coreProperties>
</file>