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5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  <p:sldMasterId id="2147483685" r:id="rId2"/>
    <p:sldMasterId id="2147483699" r:id="rId3"/>
    <p:sldMasterId id="2147483757" r:id="rId4"/>
    <p:sldMasterId id="2147483823" r:id="rId5"/>
    <p:sldMasterId id="2147483849" r:id="rId6"/>
  </p:sldMasterIdLst>
  <p:notesMasterIdLst>
    <p:notesMasterId r:id="rId18"/>
  </p:notesMasterIdLst>
  <p:sldIdLst>
    <p:sldId id="390" r:id="rId7"/>
    <p:sldId id="470" r:id="rId8"/>
    <p:sldId id="468" r:id="rId9"/>
    <p:sldId id="469" r:id="rId10"/>
    <p:sldId id="464" r:id="rId11"/>
    <p:sldId id="458" r:id="rId12"/>
    <p:sldId id="465" r:id="rId13"/>
    <p:sldId id="459" r:id="rId14"/>
    <p:sldId id="466" r:id="rId15"/>
    <p:sldId id="467" r:id="rId16"/>
    <p:sldId id="444" r:id="rId17"/>
  </p:sldIdLst>
  <p:sldSz cx="12192000" cy="6858000"/>
  <p:notesSz cx="6808788" cy="9940925"/>
  <p:defaultTextStyle>
    <a:defPPr>
      <a:defRPr lang="it-IT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'Aguanno, Andrea" initials="DA" lastIdx="4" clrIdx="0">
    <p:extLst>
      <p:ext uri="{19B8F6BF-5375-455C-9EA6-DF929625EA0E}">
        <p15:presenceInfo xmlns:p15="http://schemas.microsoft.com/office/powerpoint/2012/main" userId="S-1-5-21-389615005-175402566-1846952604-481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40"/>
    <a:srgbClr val="0AE414"/>
    <a:srgbClr val="797979"/>
    <a:srgbClr val="A3A4A3"/>
    <a:srgbClr val="415263"/>
    <a:srgbClr val="5E81A9"/>
    <a:srgbClr val="5F85B0"/>
    <a:srgbClr val="357B2B"/>
    <a:srgbClr val="415464"/>
    <a:srgbClr val="0053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16" autoAdjust="0"/>
    <p:restoredTop sz="95934" autoAdjust="0"/>
  </p:normalViewPr>
  <p:slideViewPr>
    <p:cSldViewPr snapToGrid="0">
      <p:cViewPr varScale="1">
        <p:scale>
          <a:sx n="81" d="100"/>
          <a:sy n="81" d="100"/>
        </p:scale>
        <p:origin x="7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8A4E9-5B20-4482-9D28-EA0FEF8DB9C8}" type="datetimeFigureOut">
              <a:rPr lang="it-IT" smtClean="0"/>
              <a:t>20/04/2022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D9224-B00B-4535-8DBE-F4FAF4303C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2749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1F69D-C4D0-494A-820E-D6CEFF1052E0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5465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D40DDFF-FC94-4FAB-A727-7DCD03EE8772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1687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8129C8E-A2B1-46CB-9D20-DC10C65CD798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0529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pertin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A352B7E-C498-A342-95B6-809C2DF175C1}"/>
              </a:ext>
            </a:extLst>
          </p:cNvPr>
          <p:cNvSpPr txBox="1"/>
          <p:nvPr/>
        </p:nvSpPr>
        <p:spPr>
          <a:xfrm>
            <a:off x="7536873" y="24999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EE5D51E-4D22-8049-A6A9-68BD341C05F6}"/>
              </a:ext>
            </a:extLst>
          </p:cNvPr>
          <p:cNvSpPr txBox="1"/>
          <p:nvPr/>
        </p:nvSpPr>
        <p:spPr>
          <a:xfrm>
            <a:off x="6805535" y="3018020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3622C4D-F38B-4F5C-A0DB-E1517418DF31}"/>
              </a:ext>
            </a:extLst>
          </p:cNvPr>
          <p:cNvSpPr txBox="1"/>
          <p:nvPr/>
        </p:nvSpPr>
        <p:spPr>
          <a:xfrm>
            <a:off x="7536873" y="3245043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B660546-0960-410D-BBFA-28A1CBC973B2}"/>
              </a:ext>
            </a:extLst>
          </p:cNvPr>
          <p:cNvSpPr txBox="1"/>
          <p:nvPr/>
        </p:nvSpPr>
        <p:spPr>
          <a:xfrm>
            <a:off x="2021133" y="352249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F588449C-C723-4B5F-805C-FE43C9FB23C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35255" y="4610915"/>
            <a:ext cx="9144000" cy="454459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buNone/>
              <a:defRPr sz="32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it-IT" dirty="0"/>
              <a:t>Sottotitolo di al massimo due righe di testo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01A5A9F-E1AE-44C3-93C6-10D394357B4F}"/>
              </a:ext>
            </a:extLst>
          </p:cNvPr>
          <p:cNvSpPr txBox="1"/>
          <p:nvPr/>
        </p:nvSpPr>
        <p:spPr>
          <a:xfrm>
            <a:off x="6891413" y="5074204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902D900C-E37F-439E-BD05-7F3FB1138EA5}"/>
              </a:ext>
            </a:extLst>
          </p:cNvPr>
          <p:cNvSpPr txBox="1"/>
          <p:nvPr/>
        </p:nvSpPr>
        <p:spPr>
          <a:xfrm>
            <a:off x="7087148" y="489385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egnaposto testo 15">
            <a:extLst>
              <a:ext uri="{FF2B5EF4-FFF2-40B4-BE49-F238E27FC236}">
                <a16:creationId xmlns:a16="http://schemas.microsoft.com/office/drawing/2014/main" id="{107238BB-1EE6-47D1-8F8B-8A763DCE53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433" y="1557867"/>
            <a:ext cx="9144000" cy="2952751"/>
          </a:xfrm>
        </p:spPr>
        <p:txBody>
          <a:bodyPr lIns="0" tIns="0" rIns="0" bIns="0" anchor="b">
            <a:noAutofit/>
          </a:bodyPr>
          <a:lstStyle>
            <a:lvl1pPr marL="0" indent="0">
              <a:buNone/>
              <a:defRPr sz="6400"/>
            </a:lvl1pPr>
            <a:lvl2pPr>
              <a:defRPr sz="6400"/>
            </a:lvl2pPr>
            <a:lvl3pPr>
              <a:defRPr sz="6400"/>
            </a:lvl3pPr>
            <a:lvl4pPr>
              <a:defRPr sz="6400"/>
            </a:lvl4pPr>
            <a:lvl5pPr>
              <a:defRPr sz="6400"/>
            </a:lvl5pPr>
          </a:lstStyle>
          <a:p>
            <a:pPr lvl="0"/>
            <a:r>
              <a:rPr lang="it-IT" dirty="0"/>
              <a:t>Titolo al massimo di tre righe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6A352B7E-C498-A342-95B6-809C2DF175C1}"/>
              </a:ext>
            </a:extLst>
          </p:cNvPr>
          <p:cNvSpPr txBox="1"/>
          <p:nvPr userDrawn="1"/>
        </p:nvSpPr>
        <p:spPr>
          <a:xfrm>
            <a:off x="7536873" y="24999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4EE5D51E-4D22-8049-A6A9-68BD341C05F6}"/>
              </a:ext>
            </a:extLst>
          </p:cNvPr>
          <p:cNvSpPr txBox="1"/>
          <p:nvPr userDrawn="1"/>
        </p:nvSpPr>
        <p:spPr>
          <a:xfrm>
            <a:off x="6805535" y="3018020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F3622C4D-F38B-4F5C-A0DB-E1517418DF31}"/>
              </a:ext>
            </a:extLst>
          </p:cNvPr>
          <p:cNvSpPr txBox="1"/>
          <p:nvPr userDrawn="1"/>
        </p:nvSpPr>
        <p:spPr>
          <a:xfrm>
            <a:off x="7536873" y="3245043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EB660546-0960-410D-BBFA-28A1CBC973B2}"/>
              </a:ext>
            </a:extLst>
          </p:cNvPr>
          <p:cNvSpPr txBox="1"/>
          <p:nvPr userDrawn="1"/>
        </p:nvSpPr>
        <p:spPr>
          <a:xfrm>
            <a:off x="2021133" y="352249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A01A5A9F-E1AE-44C3-93C6-10D394357B4F}"/>
              </a:ext>
            </a:extLst>
          </p:cNvPr>
          <p:cNvSpPr txBox="1"/>
          <p:nvPr userDrawn="1"/>
        </p:nvSpPr>
        <p:spPr>
          <a:xfrm>
            <a:off x="6891413" y="5074204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902D900C-E37F-439E-BD05-7F3FB1138EA5}"/>
              </a:ext>
            </a:extLst>
          </p:cNvPr>
          <p:cNvSpPr txBox="1"/>
          <p:nvPr userDrawn="1"/>
        </p:nvSpPr>
        <p:spPr>
          <a:xfrm>
            <a:off x="7087148" y="489385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Immagin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55" y="578151"/>
            <a:ext cx="1349612" cy="60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84022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immagine 6"/>
          <p:cNvSpPr>
            <a:spLocks noGrp="1"/>
          </p:cNvSpPr>
          <p:nvPr>
            <p:ph type="pic" sz="quarter" idx="16"/>
          </p:nvPr>
        </p:nvSpPr>
        <p:spPr>
          <a:xfrm>
            <a:off x="-4235" y="3505926"/>
            <a:ext cx="2400000" cy="2707524"/>
          </a:xfrm>
          <a:ln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67"/>
            </a:lvl1pPr>
          </a:lstStyle>
          <a:p>
            <a:endParaRPr lang="it-IT"/>
          </a:p>
        </p:txBody>
      </p:sp>
      <p:sp>
        <p:nvSpPr>
          <p:cNvPr id="10" name="Segnaposto immagine 6"/>
          <p:cNvSpPr>
            <a:spLocks noGrp="1"/>
          </p:cNvSpPr>
          <p:nvPr>
            <p:ph type="pic" sz="quarter" idx="17"/>
          </p:nvPr>
        </p:nvSpPr>
        <p:spPr>
          <a:xfrm>
            <a:off x="9792000" y="3505926"/>
            <a:ext cx="2400000" cy="2707524"/>
          </a:xfrm>
          <a:ln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67"/>
            </a:lvl1pPr>
          </a:lstStyle>
          <a:p>
            <a:endParaRPr lang="it-IT"/>
          </a:p>
        </p:txBody>
      </p:sp>
      <p:sp>
        <p:nvSpPr>
          <p:cNvPr id="13" name="Segnaposto immagine 12"/>
          <p:cNvSpPr>
            <a:spLocks noGrp="1"/>
          </p:cNvSpPr>
          <p:nvPr>
            <p:ph type="pic" sz="quarter" idx="14"/>
          </p:nvPr>
        </p:nvSpPr>
        <p:spPr>
          <a:xfrm>
            <a:off x="2384600" y="849501"/>
            <a:ext cx="7422800" cy="5363948"/>
          </a:xfr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>
              <a:defRPr lang="it-IT" sz="1867"/>
            </a:lvl1pPr>
          </a:lstStyle>
          <a:p>
            <a:pPr marL="0" lvl="0" indent="0" algn="ctr">
              <a:buNone/>
            </a:pPr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noFill/>
        </p:spPr>
        <p:txBody>
          <a:bodyPr wrap="square" rtlCol="0">
            <a:spAutoFit/>
          </a:bodyPr>
          <a:lstStyle>
            <a:lvl1pPr>
              <a:defRPr lang="it-IT"/>
            </a:lvl1pPr>
          </a:lstStyle>
          <a:p>
            <a:pPr lvl="0" algn="l"/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0DA8F-5333-404C-B1A3-89924F4629AA}" type="slidenum">
              <a:t>‹N›</a:t>
            </a:fld>
            <a:endParaRPr lang="it-IT"/>
          </a:p>
        </p:txBody>
      </p:sp>
      <p:sp>
        <p:nvSpPr>
          <p:cNvPr id="7" name="Segnaposto immagine 6"/>
          <p:cNvSpPr>
            <a:spLocks noGrp="1"/>
          </p:cNvSpPr>
          <p:nvPr>
            <p:ph type="pic" sz="quarter" idx="13"/>
          </p:nvPr>
        </p:nvSpPr>
        <p:spPr>
          <a:xfrm>
            <a:off x="-4235" y="849501"/>
            <a:ext cx="2400000" cy="2678803"/>
          </a:xfrm>
          <a:ln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67"/>
            </a:lvl1pPr>
          </a:lstStyle>
          <a:p>
            <a:endParaRPr lang="it-IT"/>
          </a:p>
        </p:txBody>
      </p:sp>
      <p:sp>
        <p:nvSpPr>
          <p:cNvPr id="14" name="Segnaposto immagine 6"/>
          <p:cNvSpPr>
            <a:spLocks noGrp="1"/>
          </p:cNvSpPr>
          <p:nvPr>
            <p:ph type="pic" sz="quarter" idx="15"/>
          </p:nvPr>
        </p:nvSpPr>
        <p:spPr>
          <a:xfrm>
            <a:off x="9792000" y="849501"/>
            <a:ext cx="2400000" cy="2678803"/>
          </a:xfrm>
          <a:ln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67"/>
            </a:lvl1pPr>
          </a:lstStyle>
          <a:p>
            <a:endParaRPr lang="it-IT"/>
          </a:p>
        </p:txBody>
      </p:sp>
      <p:cxnSp>
        <p:nvCxnSpPr>
          <p:cNvPr id="11" name="Connettore 1 10"/>
          <p:cNvCxnSpPr/>
          <p:nvPr userDrawn="1"/>
        </p:nvCxnSpPr>
        <p:spPr>
          <a:xfrm>
            <a:off x="0" y="849501"/>
            <a:ext cx="12192000" cy="0"/>
          </a:xfrm>
          <a:prstGeom prst="line">
            <a:avLst/>
          </a:prstGeom>
          <a:ln w="6350" cmpd="sng">
            <a:gradFill flip="none" rotWithShape="1">
              <a:gsLst>
                <a:gs pos="51000">
                  <a:schemeClr val="accent5"/>
                </a:gs>
                <a:gs pos="100000">
                  <a:schemeClr val="accent6"/>
                </a:gs>
                <a:gs pos="0">
                  <a:schemeClr val="accent6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905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visore di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2D24F6-9E41-B841-AA8B-E3F42EB4ADFE}"/>
              </a:ext>
            </a:extLst>
          </p:cNvPr>
          <p:cNvSpPr txBox="1"/>
          <p:nvPr userDrawn="1"/>
        </p:nvSpPr>
        <p:spPr>
          <a:xfrm>
            <a:off x="11200992" y="46290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E480ACB-784B-6E44-9A41-6C0CA71DF68F}"/>
              </a:ext>
            </a:extLst>
          </p:cNvPr>
          <p:cNvSpPr txBox="1"/>
          <p:nvPr userDrawn="1"/>
        </p:nvSpPr>
        <p:spPr>
          <a:xfrm>
            <a:off x="2061237" y="6455620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974FD9A5-F37E-48C4-8EF8-BE95935B50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35255" y="4610915"/>
            <a:ext cx="9144000" cy="454459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buNone/>
              <a:defRPr sz="32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it-IT" dirty="0"/>
              <a:t>Sottotitolo di al massimo due righe di testo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C092785F-0F1B-40F9-874E-A0991FEE6A9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5255" y="1560391"/>
            <a:ext cx="9144000" cy="2948516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5867"/>
            </a:lvl1pPr>
          </a:lstStyle>
          <a:p>
            <a:pPr lvl="0"/>
            <a:r>
              <a:rPr lang="it-IT" dirty="0"/>
              <a:t>Titolo del divisore</a:t>
            </a:r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6258" y="5901267"/>
            <a:ext cx="1435423" cy="64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82749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Intestazione CERC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987969" y="3464911"/>
            <a:ext cx="6288075" cy="697627"/>
          </a:xfrm>
        </p:spPr>
        <p:txBody>
          <a:bodyPr/>
          <a:lstStyle>
            <a:lvl1pPr marL="0" indent="0" algn="l">
              <a:buNone/>
              <a:defRPr sz="1867">
                <a:solidFill>
                  <a:schemeClr val="accent3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9" name="Titolo 8"/>
          <p:cNvSpPr>
            <a:spLocks noGrp="1"/>
          </p:cNvSpPr>
          <p:nvPr>
            <p:ph type="title"/>
          </p:nvPr>
        </p:nvSpPr>
        <p:spPr>
          <a:xfrm>
            <a:off x="2987969" y="2792836"/>
            <a:ext cx="6288075" cy="533480"/>
          </a:xfrm>
        </p:spPr>
        <p:txBody>
          <a:bodyPr/>
          <a:lstStyle>
            <a:lvl1pPr algn="l">
              <a:defRPr sz="2667">
                <a:solidFill>
                  <a:schemeClr val="accent2"/>
                </a:solidFill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  <p:pic>
        <p:nvPicPr>
          <p:cNvPr id="5" name="Immagin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55" y="578151"/>
            <a:ext cx="1349612" cy="60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245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Graz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A352B7E-C498-A342-95B6-809C2DF175C1}"/>
              </a:ext>
            </a:extLst>
          </p:cNvPr>
          <p:cNvSpPr txBox="1"/>
          <p:nvPr userDrawn="1"/>
        </p:nvSpPr>
        <p:spPr>
          <a:xfrm>
            <a:off x="7536873" y="24999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6CAD467-77FD-CF42-B8F8-301BF57954E0}"/>
              </a:ext>
            </a:extLst>
          </p:cNvPr>
          <p:cNvSpPr txBox="1"/>
          <p:nvPr userDrawn="1"/>
        </p:nvSpPr>
        <p:spPr>
          <a:xfrm>
            <a:off x="2021133" y="2777429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DB816B4-1068-1A42-8E43-A06719D84D6B}"/>
              </a:ext>
            </a:extLst>
          </p:cNvPr>
          <p:cNvSpPr txBox="1"/>
          <p:nvPr userDrawn="1"/>
        </p:nvSpPr>
        <p:spPr>
          <a:xfrm>
            <a:off x="6891413" y="432913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2D24F6-9E41-B841-AA8B-E3F42EB4ADFE}"/>
              </a:ext>
            </a:extLst>
          </p:cNvPr>
          <p:cNvSpPr txBox="1"/>
          <p:nvPr userDrawn="1"/>
        </p:nvSpPr>
        <p:spPr>
          <a:xfrm>
            <a:off x="11200992" y="46290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2" name="Titolo 1">
            <a:extLst>
              <a:ext uri="{FF2B5EF4-FFF2-40B4-BE49-F238E27FC236}">
                <a16:creationId xmlns:a16="http://schemas.microsoft.com/office/drawing/2014/main" id="{3A76B943-58B8-DA47-92ED-EC3F5B4C782D}"/>
              </a:ext>
            </a:extLst>
          </p:cNvPr>
          <p:cNvSpPr txBox="1">
            <a:spLocks/>
          </p:cNvSpPr>
          <p:nvPr userDrawn="1"/>
        </p:nvSpPr>
        <p:spPr>
          <a:xfrm>
            <a:off x="206023" y="6118577"/>
            <a:ext cx="4353277" cy="38170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i="0" kern="1200">
                <a:solidFill>
                  <a:srgbClr val="415064"/>
                </a:solidFill>
                <a:latin typeface="Bressay Trial" panose="02040503050505020203" pitchFamily="18" charset="77"/>
                <a:ea typeface="Bressay Trial" panose="02040503050505020203" pitchFamily="18" charset="77"/>
                <a:cs typeface="Bressay Trial" panose="02040503050505020203" pitchFamily="18" charset="77"/>
              </a:defRPr>
            </a:lvl1pPr>
          </a:lstStyle>
          <a:p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SACE SIMEST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Investiamo nel domani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EB503F0-7E7E-4534-8B60-CEE54CEA23ED}"/>
              </a:ext>
            </a:extLst>
          </p:cNvPr>
          <p:cNvSpPr txBox="1"/>
          <p:nvPr userDrawn="1"/>
        </p:nvSpPr>
        <p:spPr>
          <a:xfrm>
            <a:off x="334434" y="2188604"/>
            <a:ext cx="8666132" cy="1490672"/>
          </a:xfrm>
          <a:prstGeom prst="rect">
            <a:avLst/>
          </a:prstGeom>
        </p:spPr>
        <p:txBody>
          <a:bodyPr vert="horz" wrap="square" lIns="0" tIns="60960" rIns="0" bIns="60960" rtlCol="0" anchor="b">
            <a:normAutofit/>
          </a:bodyPr>
          <a:lstStyle/>
          <a:p>
            <a:pPr algn="l"/>
            <a:r>
              <a:rPr lang="it-IT" sz="5333" dirty="0"/>
              <a:t>Grazie</a:t>
            </a:r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55" y="578151"/>
            <a:ext cx="1349612" cy="60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21506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chemeClr val="accent2"/>
                </a:solidFill>
              </a:defRPr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1433" y="1412777"/>
            <a:ext cx="11235267" cy="4713388"/>
          </a:xfrm>
        </p:spPr>
        <p:txBody>
          <a:bodyPr>
            <a:normAutofit/>
          </a:bodyPr>
          <a:lstStyle>
            <a:lvl1pPr marL="243411" indent="-243411" algn="l">
              <a:lnSpc>
                <a:spcPct val="120000"/>
              </a:lnSpc>
              <a:defRPr sz="1867">
                <a:solidFill>
                  <a:schemeClr val="tx1"/>
                </a:solidFill>
              </a:defRPr>
            </a:lvl1pPr>
            <a:lvl2pPr marL="836063" indent="-226478" algn="l">
              <a:lnSpc>
                <a:spcPct val="120000"/>
              </a:lnSpc>
              <a:defRPr sz="1600">
                <a:solidFill>
                  <a:schemeClr val="tx1"/>
                </a:solidFill>
              </a:defRPr>
            </a:lvl2pPr>
            <a:lvl3pPr marL="1430831" indent="-211661" algn="l">
              <a:lnSpc>
                <a:spcPct val="120000"/>
              </a:lnSpc>
              <a:defRPr sz="1467">
                <a:solidFill>
                  <a:schemeClr val="tx1"/>
                </a:solidFill>
              </a:defRPr>
            </a:lvl3pPr>
            <a:lvl4pPr marL="2034066" indent="-205312" algn="l">
              <a:lnSpc>
                <a:spcPct val="120000"/>
              </a:lnSpc>
              <a:defRPr sz="1400">
                <a:solidFill>
                  <a:schemeClr val="tx1"/>
                </a:solidFill>
              </a:defRPr>
            </a:lvl4pPr>
            <a:lvl5pPr marL="2626718" indent="-188379" algn="l">
              <a:lnSpc>
                <a:spcPct val="120000"/>
              </a:lnSpc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0DA8F-5333-404C-B1A3-89924F4629AA}" type="slidenum">
              <a:t>‹N›</a:t>
            </a:fld>
            <a:endParaRPr lang="it-IT" dirty="0"/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3"/>
          </p:nvPr>
        </p:nvSpPr>
        <p:spPr>
          <a:xfrm>
            <a:off x="480485" y="740701"/>
            <a:ext cx="11221231" cy="313932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it-IT" sz="1600">
                <a:solidFill>
                  <a:schemeClr val="accent3"/>
                </a:solidFill>
              </a:defRPr>
            </a:lvl1pPr>
            <a:lvl2pPr>
              <a:defRPr lang="it-IT" sz="2400"/>
            </a:lvl2pPr>
            <a:lvl3pPr>
              <a:defRPr lang="it-IT"/>
            </a:lvl3pPr>
            <a:lvl4pPr>
              <a:defRPr lang="it-IT" sz="2400"/>
            </a:lvl4pPr>
            <a:lvl5pPr>
              <a:defRPr lang="it-IT" sz="2400"/>
            </a:lvl5pPr>
          </a:lstStyle>
          <a:p>
            <a:pPr marL="0" lvl="0"/>
            <a:r>
              <a:rPr lang="it-IT" dirty="0"/>
              <a:t>Fare clic per modificare gli stili del testo dello schema</a:t>
            </a:r>
          </a:p>
        </p:txBody>
      </p:sp>
      <p:cxnSp>
        <p:nvCxnSpPr>
          <p:cNvPr id="9" name="Connettore 1 8"/>
          <p:cNvCxnSpPr/>
          <p:nvPr userDrawn="1"/>
        </p:nvCxnSpPr>
        <p:spPr>
          <a:xfrm>
            <a:off x="0" y="1220755"/>
            <a:ext cx="12192000" cy="0"/>
          </a:xfrm>
          <a:prstGeom prst="line">
            <a:avLst/>
          </a:prstGeom>
          <a:ln w="6350" cmpd="sng">
            <a:gradFill flip="none" rotWithShape="1">
              <a:gsLst>
                <a:gs pos="51000">
                  <a:schemeClr val="accent5"/>
                </a:gs>
                <a:gs pos="100000">
                  <a:schemeClr val="accent6"/>
                </a:gs>
                <a:gs pos="0">
                  <a:schemeClr val="accent6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38045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91741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testu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/>
        </p:nvSpPr>
        <p:spPr>
          <a:xfrm>
            <a:off x="11178117" y="6383867"/>
            <a:ext cx="0" cy="0"/>
          </a:xfrm>
          <a:prstGeom prst="rect">
            <a:avLst/>
          </a:prstGeom>
        </p:spPr>
        <p:txBody>
          <a:bodyPr wrap="none" anchor="b">
            <a:normAutofit fontScale="25000" lnSpcReduction="20000"/>
          </a:bodyPr>
          <a:lstStyle/>
          <a:p>
            <a:pPr>
              <a:defRPr/>
            </a:pPr>
            <a:endParaRPr lang="it-IT" sz="1800" dirty="0">
              <a:latin typeface="Bressay" panose="02040503050505020203" pitchFamily="18" charset="77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/>
        </p:nvSpPr>
        <p:spPr>
          <a:xfrm>
            <a:off x="11557000" y="6436784"/>
            <a:ext cx="0" cy="0"/>
          </a:xfrm>
          <a:prstGeom prst="rect">
            <a:avLst/>
          </a:prstGeom>
        </p:spPr>
        <p:txBody>
          <a:bodyPr wrap="none" anchor="b">
            <a:normAutofit fontScale="25000" lnSpcReduction="20000"/>
          </a:bodyPr>
          <a:lstStyle/>
          <a:p>
            <a:pPr>
              <a:defRPr/>
            </a:pPr>
            <a:endParaRPr lang="it-IT" sz="1800" dirty="0">
              <a:latin typeface="Bressay" panose="02040503050505020203" pitchFamily="18" charset="77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/>
        </p:nvSpPr>
        <p:spPr>
          <a:xfrm>
            <a:off x="11658600" y="6430433"/>
            <a:ext cx="0" cy="0"/>
          </a:xfrm>
          <a:prstGeom prst="rect">
            <a:avLst/>
          </a:prstGeom>
        </p:spPr>
        <p:txBody>
          <a:bodyPr wrap="none" anchor="b">
            <a:normAutofit fontScale="25000" lnSpcReduction="20000"/>
          </a:bodyPr>
          <a:lstStyle/>
          <a:p>
            <a:pPr>
              <a:defRPr/>
            </a:pPr>
            <a:endParaRPr lang="it-IT" sz="1800" dirty="0">
              <a:latin typeface="Bressay" panose="02040503050505020203" pitchFamily="18" charset="77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11178117" y="6383867"/>
            <a:ext cx="0" cy="0"/>
          </a:xfrm>
          <a:prstGeom prst="rect">
            <a:avLst/>
          </a:prstGeom>
        </p:spPr>
        <p:txBody>
          <a:bodyPr wrap="none" anchor="b">
            <a:normAutofit fontScale="25000" lnSpcReduction="20000"/>
          </a:bodyPr>
          <a:lstStyle/>
          <a:p>
            <a:pPr>
              <a:defRPr/>
            </a:pPr>
            <a:endParaRPr lang="it-IT" sz="1800" dirty="0">
              <a:latin typeface="Bressay" panose="02040503050505020203" pitchFamily="18" charset="77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11557000" y="6436784"/>
            <a:ext cx="0" cy="0"/>
          </a:xfrm>
          <a:prstGeom prst="rect">
            <a:avLst/>
          </a:prstGeom>
        </p:spPr>
        <p:txBody>
          <a:bodyPr wrap="none" anchor="b">
            <a:normAutofit fontScale="25000" lnSpcReduction="20000"/>
          </a:bodyPr>
          <a:lstStyle/>
          <a:p>
            <a:pPr>
              <a:defRPr/>
            </a:pPr>
            <a:endParaRPr lang="it-IT" sz="1800" dirty="0">
              <a:latin typeface="Bressay" panose="02040503050505020203" pitchFamily="18" charset="77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11658600" y="6430433"/>
            <a:ext cx="0" cy="0"/>
          </a:xfrm>
          <a:prstGeom prst="rect">
            <a:avLst/>
          </a:prstGeom>
        </p:spPr>
        <p:txBody>
          <a:bodyPr wrap="none" anchor="b">
            <a:normAutofit fontScale="25000" lnSpcReduction="20000"/>
          </a:bodyPr>
          <a:lstStyle/>
          <a:p>
            <a:pPr>
              <a:defRPr/>
            </a:pPr>
            <a:endParaRPr lang="it-IT" sz="1800" dirty="0">
              <a:latin typeface="Bressay" panose="02040503050505020203" pitchFamily="18" charset="77"/>
            </a:endParaRP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/>
          </p:nvPr>
        </p:nvSpPr>
        <p:spPr>
          <a:xfrm>
            <a:off x="334433" y="357719"/>
            <a:ext cx="8593667" cy="383116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4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A230F14-57A8-BA4C-987B-74CBBCA35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434" y="1536000"/>
            <a:ext cx="11523135" cy="4485917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defRPr sz="1867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2175761E-24CE-4844-82D4-75637B8A279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4433" y="797859"/>
            <a:ext cx="8593667" cy="383116"/>
          </a:xfrm>
        </p:spPr>
        <p:txBody>
          <a:bodyPr lIns="0" tIns="0" rIns="0" bIns="0" anchor="t">
            <a:noAutofit/>
          </a:bodyPr>
          <a:lstStyle>
            <a:lvl1pPr marL="0" indent="0">
              <a:buNone/>
              <a:defRPr sz="2133">
                <a:solidFill>
                  <a:schemeClr val="accent6"/>
                </a:solidFill>
              </a:defRPr>
            </a:lvl1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2E5E3D6-439F-9547-BB50-DEEEE4BE160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334434" y="6297084"/>
            <a:ext cx="1344084" cy="245533"/>
          </a:xfrm>
        </p:spPr>
        <p:txBody>
          <a:bodyPr lIns="0" tIns="0" rIns="0" bIns="0" anchor="b" anchorCtr="0"/>
          <a:lstStyle>
            <a:lvl1pPr algn="l">
              <a:defRPr sz="10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90B34D3-CF97-482E-AE26-BA203912DCD8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938790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ertin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A352B7E-C498-A342-95B6-809C2DF175C1}"/>
              </a:ext>
            </a:extLst>
          </p:cNvPr>
          <p:cNvSpPr txBox="1"/>
          <p:nvPr userDrawn="1"/>
        </p:nvSpPr>
        <p:spPr>
          <a:xfrm>
            <a:off x="7536873" y="24999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EE5D51E-4D22-8049-A6A9-68BD341C05F6}"/>
              </a:ext>
            </a:extLst>
          </p:cNvPr>
          <p:cNvSpPr txBox="1"/>
          <p:nvPr userDrawn="1"/>
        </p:nvSpPr>
        <p:spPr>
          <a:xfrm>
            <a:off x="6805535" y="3018020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3622C4D-F38B-4F5C-A0DB-E1517418DF31}"/>
              </a:ext>
            </a:extLst>
          </p:cNvPr>
          <p:cNvSpPr txBox="1"/>
          <p:nvPr userDrawn="1"/>
        </p:nvSpPr>
        <p:spPr>
          <a:xfrm>
            <a:off x="7536873" y="3245043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B660546-0960-410D-BBFA-28A1CBC973B2}"/>
              </a:ext>
            </a:extLst>
          </p:cNvPr>
          <p:cNvSpPr txBox="1"/>
          <p:nvPr userDrawn="1"/>
        </p:nvSpPr>
        <p:spPr>
          <a:xfrm>
            <a:off x="2021133" y="352249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F588449C-C723-4B5F-805C-FE43C9FB23C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35255" y="4610915"/>
            <a:ext cx="9144000" cy="454459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buNone/>
              <a:defRPr sz="32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it-IT" dirty="0"/>
              <a:t>Sottotitolo di al massimo due righe di testo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01A5A9F-E1AE-44C3-93C6-10D394357B4F}"/>
              </a:ext>
            </a:extLst>
          </p:cNvPr>
          <p:cNvSpPr txBox="1"/>
          <p:nvPr userDrawn="1"/>
        </p:nvSpPr>
        <p:spPr>
          <a:xfrm>
            <a:off x="6891413" y="5074204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902D900C-E37F-439E-BD05-7F3FB1138EA5}"/>
              </a:ext>
            </a:extLst>
          </p:cNvPr>
          <p:cNvSpPr txBox="1"/>
          <p:nvPr userDrawn="1"/>
        </p:nvSpPr>
        <p:spPr>
          <a:xfrm>
            <a:off x="7087148" y="489385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egnaposto testo 15">
            <a:extLst>
              <a:ext uri="{FF2B5EF4-FFF2-40B4-BE49-F238E27FC236}">
                <a16:creationId xmlns:a16="http://schemas.microsoft.com/office/drawing/2014/main" id="{107238BB-1EE6-47D1-8F8B-8A763DCE53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433" y="1557867"/>
            <a:ext cx="9144000" cy="2952751"/>
          </a:xfrm>
        </p:spPr>
        <p:txBody>
          <a:bodyPr lIns="0" tIns="0" rIns="0" bIns="0" anchor="b">
            <a:noAutofit/>
          </a:bodyPr>
          <a:lstStyle>
            <a:lvl1pPr marL="0" indent="0">
              <a:buNone/>
              <a:defRPr sz="6400"/>
            </a:lvl1pPr>
            <a:lvl2pPr>
              <a:defRPr sz="6400"/>
            </a:lvl2pPr>
            <a:lvl3pPr>
              <a:defRPr sz="6400"/>
            </a:lvl3pPr>
            <a:lvl4pPr>
              <a:defRPr sz="6400"/>
            </a:lvl4pPr>
            <a:lvl5pPr>
              <a:defRPr sz="6400"/>
            </a:lvl5pPr>
          </a:lstStyle>
          <a:p>
            <a:pPr lvl="0"/>
            <a:r>
              <a:rPr lang="it-IT" dirty="0"/>
              <a:t>Titolo al massimo di tre righe</a:t>
            </a:r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55" y="578151"/>
            <a:ext cx="1349612" cy="60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24703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sore di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2D24F6-9E41-B841-AA8B-E3F42EB4ADFE}"/>
              </a:ext>
            </a:extLst>
          </p:cNvPr>
          <p:cNvSpPr txBox="1"/>
          <p:nvPr userDrawn="1"/>
        </p:nvSpPr>
        <p:spPr>
          <a:xfrm>
            <a:off x="11200992" y="46290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E480ACB-784B-6E44-9A41-6C0CA71DF68F}"/>
              </a:ext>
            </a:extLst>
          </p:cNvPr>
          <p:cNvSpPr txBox="1"/>
          <p:nvPr userDrawn="1"/>
        </p:nvSpPr>
        <p:spPr>
          <a:xfrm>
            <a:off x="2061237" y="6455620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974FD9A5-F37E-48C4-8EF8-BE95935B50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35255" y="4610915"/>
            <a:ext cx="9144000" cy="454459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buNone/>
              <a:defRPr sz="32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it-IT" dirty="0"/>
              <a:t>Sottotitolo di al massimo due righe di testo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C092785F-0F1B-40F9-874E-A0991FEE6A9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5255" y="1560391"/>
            <a:ext cx="9144000" cy="2948516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5867"/>
            </a:lvl1pPr>
          </a:lstStyle>
          <a:p>
            <a:pPr lvl="0"/>
            <a:r>
              <a:rPr lang="it-IT" dirty="0"/>
              <a:t>Titolo del divisore</a:t>
            </a:r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722" y="6086901"/>
            <a:ext cx="1289937" cy="57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2386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 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 hasCustomPrompt="1"/>
          </p:nvPr>
        </p:nvSpPr>
        <p:spPr>
          <a:xfrm>
            <a:off x="334433" y="368020"/>
            <a:ext cx="8593667" cy="355259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4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 che può essere facoltativo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D9D4BAB-FB8E-D74A-8F1C-82B304BBA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434" y="6297858"/>
            <a:ext cx="367181" cy="244916"/>
          </a:xfrm>
        </p:spPr>
        <p:txBody>
          <a:bodyPr lIns="0" tIns="0" rIns="0" bIns="0" anchor="b" anchorCtr="0"/>
          <a:lstStyle>
            <a:lvl1pPr algn="l">
              <a:defRPr sz="10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A230F14-57A8-BA4C-987B-74CBBCA35D1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434" y="1409528"/>
            <a:ext cx="11523133" cy="4612389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5867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Call-out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slide con un </a:t>
            </a:r>
            <a:r>
              <a:rPr lang="en-US" dirty="0" err="1"/>
              <a:t>testo</a:t>
            </a:r>
            <a:r>
              <a:rPr lang="en-US" dirty="0"/>
              <a:t> </a:t>
            </a:r>
            <a:r>
              <a:rPr lang="en-US" dirty="0" err="1"/>
              <a:t>grande</a:t>
            </a:r>
            <a:r>
              <a:rPr lang="en-US" dirty="0"/>
              <a:t> da </a:t>
            </a:r>
            <a:r>
              <a:rPr lang="en-US" dirty="0" err="1"/>
              <a:t>usare</a:t>
            </a:r>
            <a:r>
              <a:rPr lang="en-US" dirty="0"/>
              <a:t> per </a:t>
            </a:r>
            <a:r>
              <a:rPr lang="en-US" dirty="0" err="1"/>
              <a:t>evidenziare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concetti</a:t>
            </a:r>
            <a:r>
              <a:rPr lang="en-US" dirty="0"/>
              <a:t> </a:t>
            </a:r>
            <a:r>
              <a:rPr lang="en-US" dirty="0" err="1"/>
              <a:t>chiave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devono</a:t>
            </a:r>
            <a:r>
              <a:rPr lang="en-US" dirty="0"/>
              <a:t> </a:t>
            </a:r>
            <a:r>
              <a:rPr lang="en-US" dirty="0" err="1"/>
              <a:t>risaltare</a:t>
            </a:r>
            <a:r>
              <a:rPr lang="en-US" dirty="0"/>
              <a:t> </a:t>
            </a:r>
            <a:r>
              <a:rPr lang="en-US" dirty="0" err="1"/>
              <a:t>all’interno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presentazione</a:t>
            </a:r>
            <a:r>
              <a:rPr lang="en-US" dirty="0"/>
              <a:t>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6375040-6597-3645-B37F-9898121C930A}"/>
              </a:ext>
            </a:extLst>
          </p:cNvPr>
          <p:cNvSpPr txBox="1"/>
          <p:nvPr userDrawn="1"/>
        </p:nvSpPr>
        <p:spPr>
          <a:xfrm>
            <a:off x="9886604" y="520931"/>
            <a:ext cx="1219200" cy="121920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/>
          </a:bodyPr>
          <a:lstStyle/>
          <a:p>
            <a:pPr algn="l"/>
            <a:endParaRPr lang="it-IT" sz="1800" dirty="0">
              <a:latin typeface="Bressay" panose="02040503050505020203" pitchFamily="18" charset="77"/>
              <a:ea typeface="Bressay" panose="02040503050505020203" pitchFamily="18" charset="77"/>
              <a:cs typeface="Bressay" panose="02040503050505020203" pitchFamily="18" charset="77"/>
            </a:endParaRPr>
          </a:p>
        </p:txBody>
      </p:sp>
      <p:pic>
        <p:nvPicPr>
          <p:cNvPr id="12" name="Immagin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722" y="6086901"/>
            <a:ext cx="1289937" cy="57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3326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48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sore di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2D24F6-9E41-B841-AA8B-E3F42EB4ADFE}"/>
              </a:ext>
            </a:extLst>
          </p:cNvPr>
          <p:cNvSpPr txBox="1"/>
          <p:nvPr/>
        </p:nvSpPr>
        <p:spPr>
          <a:xfrm>
            <a:off x="11200992" y="46290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E480ACB-784B-6E44-9A41-6C0CA71DF68F}"/>
              </a:ext>
            </a:extLst>
          </p:cNvPr>
          <p:cNvSpPr txBox="1"/>
          <p:nvPr/>
        </p:nvSpPr>
        <p:spPr>
          <a:xfrm>
            <a:off x="2061237" y="6455620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974FD9A5-F37E-48C4-8EF8-BE95935B50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35255" y="4610915"/>
            <a:ext cx="9144000" cy="454459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buNone/>
              <a:defRPr sz="32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it-IT" dirty="0"/>
              <a:t>Sottotitolo di al massimo due righe di testo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C092785F-0F1B-40F9-874E-A0991FEE6A9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5255" y="1560391"/>
            <a:ext cx="9144000" cy="2948516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5867"/>
            </a:lvl1pPr>
          </a:lstStyle>
          <a:p>
            <a:pPr lvl="0"/>
            <a:r>
              <a:rPr lang="it-IT" dirty="0"/>
              <a:t>Titolo del divisore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02D24F6-9E41-B841-AA8B-E3F42EB4ADFE}"/>
              </a:ext>
            </a:extLst>
          </p:cNvPr>
          <p:cNvSpPr txBox="1"/>
          <p:nvPr userDrawn="1"/>
        </p:nvSpPr>
        <p:spPr>
          <a:xfrm>
            <a:off x="11200992" y="46290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E480ACB-784B-6E44-9A41-6C0CA71DF68F}"/>
              </a:ext>
            </a:extLst>
          </p:cNvPr>
          <p:cNvSpPr txBox="1"/>
          <p:nvPr userDrawn="1"/>
        </p:nvSpPr>
        <p:spPr>
          <a:xfrm>
            <a:off x="2061237" y="6455620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pic>
        <p:nvPicPr>
          <p:cNvPr id="15" name="Immagin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6258" y="5901267"/>
            <a:ext cx="1435423" cy="64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09841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stua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 hasCustomPrompt="1"/>
          </p:nvPr>
        </p:nvSpPr>
        <p:spPr>
          <a:xfrm>
            <a:off x="334433" y="357718"/>
            <a:ext cx="8593667" cy="383116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4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A230F14-57A8-BA4C-987B-74CBBCA35D1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433" y="1536000"/>
            <a:ext cx="11523135" cy="4485917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defRPr sz="1867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Testo </a:t>
            </a:r>
            <a:r>
              <a:rPr lang="it-IT" dirty="0" err="1"/>
              <a:t>lorem</a:t>
            </a:r>
            <a:r>
              <a:rPr lang="it-IT" dirty="0"/>
              <a:t> ipsum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</a:t>
            </a:r>
            <a:r>
              <a:rPr lang="it-IT" dirty="0" err="1"/>
              <a:t>labore</a:t>
            </a:r>
            <a:r>
              <a:rPr lang="it-IT" dirty="0"/>
              <a:t> et dolore magna </a:t>
            </a:r>
            <a:r>
              <a:rPr lang="it-IT" dirty="0" err="1"/>
              <a:t>aliqua</a:t>
            </a:r>
            <a:r>
              <a:rPr lang="it-IT" dirty="0"/>
              <a:t>. Ut </a:t>
            </a:r>
            <a:r>
              <a:rPr lang="it-IT" dirty="0" err="1"/>
              <a:t>enim</a:t>
            </a:r>
            <a:r>
              <a:rPr lang="it-IT" dirty="0"/>
              <a:t> ad </a:t>
            </a:r>
            <a:r>
              <a:rPr lang="it-IT" dirty="0" err="1"/>
              <a:t>minim</a:t>
            </a:r>
            <a:r>
              <a:rPr lang="it-IT" dirty="0"/>
              <a:t> </a:t>
            </a:r>
            <a:r>
              <a:rPr lang="it-IT" dirty="0" err="1"/>
              <a:t>veniam</a:t>
            </a:r>
            <a:r>
              <a:rPr lang="it-IT" dirty="0"/>
              <a:t>, </a:t>
            </a:r>
            <a:r>
              <a:rPr lang="it-IT" dirty="0" err="1"/>
              <a:t>quis</a:t>
            </a:r>
            <a:r>
              <a:rPr lang="it-IT" dirty="0"/>
              <a:t> </a:t>
            </a:r>
            <a:r>
              <a:rPr lang="it-IT" dirty="0" err="1"/>
              <a:t>nostrud</a:t>
            </a:r>
            <a:r>
              <a:rPr lang="it-IT" dirty="0"/>
              <a:t> </a:t>
            </a:r>
            <a:r>
              <a:rPr lang="it-IT" dirty="0" err="1"/>
              <a:t>exercitation</a:t>
            </a:r>
            <a:r>
              <a:rPr lang="it-IT" dirty="0"/>
              <a:t> </a:t>
            </a:r>
            <a:r>
              <a:rPr lang="it-IT" dirty="0" err="1"/>
              <a:t>ullamco</a:t>
            </a:r>
            <a:r>
              <a:rPr lang="it-IT" dirty="0"/>
              <a:t> laboris </a:t>
            </a:r>
            <a:r>
              <a:rPr lang="it-IT" dirty="0" err="1"/>
              <a:t>nisi</a:t>
            </a:r>
            <a:r>
              <a:rPr lang="it-IT" dirty="0"/>
              <a:t> ut </a:t>
            </a:r>
            <a:r>
              <a:rPr lang="it-IT" dirty="0" err="1"/>
              <a:t>aliquip</a:t>
            </a:r>
            <a:r>
              <a:rPr lang="it-IT" dirty="0"/>
              <a:t> ex ea </a:t>
            </a:r>
            <a:r>
              <a:rPr lang="it-IT" dirty="0" err="1"/>
              <a:t>commodo</a:t>
            </a:r>
            <a:r>
              <a:rPr lang="it-IT" dirty="0"/>
              <a:t>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2E5E3D6-439F-9547-BB50-DEEEE4BE1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433" y="6297858"/>
            <a:ext cx="1344083" cy="244916"/>
          </a:xfrm>
        </p:spPr>
        <p:txBody>
          <a:bodyPr lIns="0" tIns="0" rIns="0" bIns="0" anchor="b" anchorCtr="0"/>
          <a:lstStyle>
            <a:lvl1pPr algn="l">
              <a:defRPr sz="10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2175761E-24CE-4844-82D4-75637B8A279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4433" y="797859"/>
            <a:ext cx="8593667" cy="383116"/>
          </a:xfrm>
        </p:spPr>
        <p:txBody>
          <a:bodyPr lIns="0" tIns="0" rIns="0" bIns="0" anchor="t">
            <a:noAutofit/>
          </a:bodyPr>
          <a:lstStyle>
            <a:lvl1pPr marL="0" indent="0">
              <a:buNone/>
              <a:defRPr sz="2133">
                <a:solidFill>
                  <a:schemeClr val="accent6"/>
                </a:solidFill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2" name="Immagin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722" y="6086901"/>
            <a:ext cx="1289937" cy="57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68576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54">
          <p15:clr>
            <a:srgbClr val="FBAE40"/>
          </p15:clr>
        </p15:guide>
        <p15:guide id="2" orient="horz" pos="373">
          <p15:clr>
            <a:srgbClr val="FBAE40"/>
          </p15:clr>
        </p15:guide>
        <p15:guide id="3" orient="horz" pos="35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sto e immagi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 hasCustomPrompt="1"/>
          </p:nvPr>
        </p:nvSpPr>
        <p:spPr>
          <a:xfrm>
            <a:off x="334433" y="357718"/>
            <a:ext cx="8593667" cy="383116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4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1" name="Segnaposto immagine 8">
            <a:extLst>
              <a:ext uri="{FF2B5EF4-FFF2-40B4-BE49-F238E27FC236}">
                <a16:creationId xmlns:a16="http://schemas.microsoft.com/office/drawing/2014/main" id="{AFC5C4D4-844B-3246-BF2B-2C65138A4FB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751919" y="1536000"/>
            <a:ext cx="7105648" cy="448588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it-IT" dirty="0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43C5636-95C7-364E-8E8A-9F8B5003973C}"/>
              </a:ext>
            </a:extLst>
          </p:cNvPr>
          <p:cNvSpPr txBox="1"/>
          <p:nvPr userDrawn="1"/>
        </p:nvSpPr>
        <p:spPr>
          <a:xfrm>
            <a:off x="2079057" y="218172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84876A4-1888-8F43-9CCB-82F4F96E61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435" y="1536001"/>
            <a:ext cx="4224867" cy="4612388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defRPr sz="18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Testo </a:t>
            </a:r>
            <a:r>
              <a:rPr lang="it-IT" dirty="0" err="1"/>
              <a:t>lorem</a:t>
            </a:r>
            <a:r>
              <a:rPr lang="it-IT" dirty="0"/>
              <a:t> ipsum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</a:t>
            </a:r>
            <a:r>
              <a:rPr lang="it-IT" dirty="0" err="1"/>
              <a:t>labore</a:t>
            </a:r>
            <a:r>
              <a:rPr lang="it-IT" dirty="0"/>
              <a:t> et dolore magna </a:t>
            </a:r>
            <a:r>
              <a:rPr lang="it-IT" dirty="0" err="1"/>
              <a:t>aliqua</a:t>
            </a:r>
            <a:r>
              <a:rPr lang="it-IT" dirty="0"/>
              <a:t>. Ut </a:t>
            </a:r>
            <a:r>
              <a:rPr lang="it-IT" dirty="0" err="1"/>
              <a:t>enim</a:t>
            </a:r>
            <a:r>
              <a:rPr lang="it-IT" dirty="0"/>
              <a:t> ad </a:t>
            </a:r>
            <a:r>
              <a:rPr lang="it-IT" dirty="0" err="1"/>
              <a:t>minim</a:t>
            </a:r>
            <a:r>
              <a:rPr lang="it-IT" dirty="0"/>
              <a:t> </a:t>
            </a:r>
            <a:r>
              <a:rPr lang="it-IT" dirty="0" err="1"/>
              <a:t>veniam</a:t>
            </a:r>
            <a:r>
              <a:rPr lang="it-IT" dirty="0"/>
              <a:t>, </a:t>
            </a:r>
            <a:r>
              <a:rPr lang="it-IT" dirty="0" err="1"/>
              <a:t>quis</a:t>
            </a:r>
            <a:r>
              <a:rPr lang="it-IT" dirty="0"/>
              <a:t> </a:t>
            </a:r>
            <a:r>
              <a:rPr lang="it-IT" dirty="0" err="1"/>
              <a:t>nostrud</a:t>
            </a:r>
            <a:r>
              <a:rPr lang="it-IT" dirty="0"/>
              <a:t> </a:t>
            </a:r>
            <a:r>
              <a:rPr lang="it-IT" dirty="0" err="1"/>
              <a:t>exercitation</a:t>
            </a:r>
            <a:r>
              <a:rPr lang="it-IT" dirty="0"/>
              <a:t> </a:t>
            </a:r>
            <a:r>
              <a:rPr lang="it-IT" dirty="0" err="1"/>
              <a:t>ullamco</a:t>
            </a:r>
            <a:r>
              <a:rPr lang="it-IT" dirty="0"/>
              <a:t> laboris </a:t>
            </a:r>
            <a:r>
              <a:rPr lang="it-IT" dirty="0" err="1"/>
              <a:t>nisi</a:t>
            </a:r>
            <a:r>
              <a:rPr lang="it-IT" dirty="0"/>
              <a:t> ut </a:t>
            </a:r>
            <a:r>
              <a:rPr lang="it-IT" dirty="0" err="1"/>
              <a:t>aliquip</a:t>
            </a:r>
            <a:r>
              <a:rPr lang="it-IT" dirty="0"/>
              <a:t> ex ea </a:t>
            </a:r>
            <a:r>
              <a:rPr lang="it-IT" dirty="0" err="1"/>
              <a:t>commodo</a:t>
            </a:r>
            <a:r>
              <a:rPr lang="it-IT" dirty="0"/>
              <a:t>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05133DB-4C96-5745-8EE0-AA29526F2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433" y="6297858"/>
            <a:ext cx="1344083" cy="244916"/>
          </a:xfrm>
        </p:spPr>
        <p:txBody>
          <a:bodyPr lIns="0" tIns="0" rIns="0" bIns="0" anchor="b" anchorCtr="0"/>
          <a:lstStyle>
            <a:lvl1pPr algn="l">
              <a:defRPr sz="10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3DD97F3F-2D95-4579-8E7A-86D3D560A27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4433" y="798483"/>
            <a:ext cx="8593667" cy="37415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133">
                <a:solidFill>
                  <a:schemeClr val="accent6"/>
                </a:solidFill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722" y="6086901"/>
            <a:ext cx="1289937" cy="57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34235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54">
          <p15:clr>
            <a:srgbClr val="FBAE40"/>
          </p15:clr>
        </p15:guide>
        <p15:guide id="2" orient="horz" pos="373">
          <p15:clr>
            <a:srgbClr val="FBAE40"/>
          </p15:clr>
        </p15:guide>
        <p15:guide id="3" orient="horz" pos="1098">
          <p15:clr>
            <a:srgbClr val="FBAE40"/>
          </p15:clr>
        </p15:guide>
        <p15:guide id="4" orient="horz" pos="35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grafic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34433" y="357719"/>
            <a:ext cx="8593667" cy="383115"/>
          </a:xfrm>
        </p:spPr>
        <p:txBody>
          <a:bodyPr lIns="0" tIns="0" rIns="0" bIns="0" anchor="t" anchorCtr="0">
            <a:normAutofit/>
          </a:bodyPr>
          <a:lstStyle>
            <a:lvl1pPr marL="0" indent="0">
              <a:buNone/>
              <a:defRPr sz="24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43C5636-95C7-364E-8E8A-9F8B5003973C}"/>
              </a:ext>
            </a:extLst>
          </p:cNvPr>
          <p:cNvSpPr txBox="1"/>
          <p:nvPr userDrawn="1"/>
        </p:nvSpPr>
        <p:spPr>
          <a:xfrm>
            <a:off x="2079057" y="218172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DE5F55E-D27B-4D49-9E58-DEA1CFEFC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433" y="6297858"/>
            <a:ext cx="1344083" cy="244916"/>
          </a:xfrm>
        </p:spPr>
        <p:txBody>
          <a:bodyPr lIns="0" tIns="0" rIns="0" bIns="0" anchor="b" anchorCtr="0"/>
          <a:lstStyle>
            <a:lvl1pPr algn="l">
              <a:defRPr sz="10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12FAAFC5-54F6-9742-BD30-879CAD9043DE}"/>
              </a:ext>
            </a:extLst>
          </p:cNvPr>
          <p:cNvSpPr txBox="1"/>
          <p:nvPr userDrawn="1"/>
        </p:nvSpPr>
        <p:spPr>
          <a:xfrm>
            <a:off x="8462434" y="3429000"/>
            <a:ext cx="3395133" cy="2285337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B8D3918C-AFCD-BE45-91EF-0A71B59A63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072034" y="1532965"/>
            <a:ext cx="2734733" cy="4488953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100000"/>
              </a:lnSpc>
              <a:defRPr sz="1200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Testo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</a:t>
            </a:r>
            <a:r>
              <a:rPr lang="it-IT" dirty="0" err="1"/>
              <a:t>labore</a:t>
            </a:r>
            <a:r>
              <a:rPr lang="it-IT" dirty="0"/>
              <a:t> et dolore magna </a:t>
            </a:r>
            <a:r>
              <a:rPr lang="it-IT" dirty="0" err="1"/>
              <a:t>aliqua</a:t>
            </a:r>
            <a:r>
              <a:rPr lang="it-IT" dirty="0"/>
              <a:t>. Ut </a:t>
            </a:r>
            <a:r>
              <a:rPr lang="it-IT" dirty="0" err="1"/>
              <a:t>enim</a:t>
            </a:r>
            <a:r>
              <a:rPr lang="it-IT" dirty="0"/>
              <a:t> ad </a:t>
            </a:r>
            <a:r>
              <a:rPr lang="it-IT" dirty="0" err="1"/>
              <a:t>minim</a:t>
            </a:r>
            <a:r>
              <a:rPr lang="it-IT" dirty="0"/>
              <a:t> </a:t>
            </a:r>
            <a:r>
              <a:rPr lang="it-IT" dirty="0" err="1"/>
              <a:t>veniam</a:t>
            </a:r>
            <a:r>
              <a:rPr lang="it-IT" dirty="0"/>
              <a:t>, </a:t>
            </a:r>
            <a:r>
              <a:rPr lang="it-IT" dirty="0" err="1"/>
              <a:t>quis</a:t>
            </a:r>
            <a:r>
              <a:rPr lang="it-IT" dirty="0"/>
              <a:t> </a:t>
            </a:r>
            <a:r>
              <a:rPr lang="it-IT" dirty="0" err="1"/>
              <a:t>nostrud</a:t>
            </a:r>
            <a:r>
              <a:rPr lang="it-IT" dirty="0"/>
              <a:t> </a:t>
            </a:r>
            <a:r>
              <a:rPr lang="it-IT" dirty="0" err="1"/>
              <a:t>exercitation</a:t>
            </a:r>
            <a:r>
              <a:rPr lang="it-IT" dirty="0"/>
              <a:t> </a:t>
            </a:r>
            <a:r>
              <a:rPr lang="it-IT" dirty="0" err="1"/>
              <a:t>ullamco</a:t>
            </a:r>
            <a:r>
              <a:rPr lang="it-IT" dirty="0"/>
              <a:t> </a:t>
            </a:r>
            <a:r>
              <a:rPr lang="it-IT" dirty="0" err="1"/>
              <a:t>laboris</a:t>
            </a:r>
            <a:r>
              <a:rPr lang="it-IT" dirty="0"/>
              <a:t> </a:t>
            </a:r>
            <a:r>
              <a:rPr lang="it-IT" dirty="0" err="1"/>
              <a:t>nisi</a:t>
            </a:r>
            <a:r>
              <a:rPr lang="it-IT" dirty="0"/>
              <a:t> ut </a:t>
            </a:r>
            <a:r>
              <a:rPr lang="it-IT" dirty="0" err="1"/>
              <a:t>aliquip</a:t>
            </a:r>
            <a:r>
              <a:rPr lang="it-IT" dirty="0"/>
              <a:t> ex ea </a:t>
            </a:r>
            <a:r>
              <a:rPr lang="it-IT" dirty="0" err="1"/>
              <a:t>commodo</a:t>
            </a:r>
            <a:r>
              <a:rPr lang="it-IT" dirty="0"/>
              <a:t>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29" name="Segnaposto grafico 6">
            <a:extLst>
              <a:ext uri="{FF2B5EF4-FFF2-40B4-BE49-F238E27FC236}">
                <a16:creationId xmlns:a16="http://schemas.microsoft.com/office/drawing/2014/main" id="{DED5EDC1-16F0-9F46-B506-5B9300119075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334433" y="1532965"/>
            <a:ext cx="8593667" cy="4517804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7E8AB886-2251-41A3-A27B-74264F3E9F8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4433" y="797984"/>
            <a:ext cx="8593667" cy="374649"/>
          </a:xfrm>
        </p:spPr>
        <p:txBody>
          <a:bodyPr lIns="0" tIns="0" rIns="0" bIns="0"/>
          <a:lstStyle>
            <a:lvl1pPr marL="0" indent="0">
              <a:buNone/>
              <a:defRPr lang="it-IT" sz="2133" b="0" i="0" kern="120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722" y="6086901"/>
            <a:ext cx="1289937" cy="57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74632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54">
          <p15:clr>
            <a:srgbClr val="FBAE40"/>
          </p15:clr>
        </p15:guide>
        <p15:guide id="2" orient="horz" pos="373">
          <p15:clr>
            <a:srgbClr val="FBAE40"/>
          </p15:clr>
        </p15:guide>
        <p15:guide id="3" orient="horz" pos="35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z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A352B7E-C498-A342-95B6-809C2DF175C1}"/>
              </a:ext>
            </a:extLst>
          </p:cNvPr>
          <p:cNvSpPr txBox="1"/>
          <p:nvPr userDrawn="1"/>
        </p:nvSpPr>
        <p:spPr>
          <a:xfrm>
            <a:off x="7536873" y="24999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6CAD467-77FD-CF42-B8F8-301BF57954E0}"/>
              </a:ext>
            </a:extLst>
          </p:cNvPr>
          <p:cNvSpPr txBox="1"/>
          <p:nvPr userDrawn="1"/>
        </p:nvSpPr>
        <p:spPr>
          <a:xfrm>
            <a:off x="2021133" y="2777429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DB816B4-1068-1A42-8E43-A06719D84D6B}"/>
              </a:ext>
            </a:extLst>
          </p:cNvPr>
          <p:cNvSpPr txBox="1"/>
          <p:nvPr userDrawn="1"/>
        </p:nvSpPr>
        <p:spPr>
          <a:xfrm>
            <a:off x="6891413" y="432913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2D24F6-9E41-B841-AA8B-E3F42EB4ADFE}"/>
              </a:ext>
            </a:extLst>
          </p:cNvPr>
          <p:cNvSpPr txBox="1"/>
          <p:nvPr userDrawn="1"/>
        </p:nvSpPr>
        <p:spPr>
          <a:xfrm>
            <a:off x="11200992" y="46290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2" name="Titolo 1">
            <a:extLst>
              <a:ext uri="{FF2B5EF4-FFF2-40B4-BE49-F238E27FC236}">
                <a16:creationId xmlns:a16="http://schemas.microsoft.com/office/drawing/2014/main" id="{3A76B943-58B8-DA47-92ED-EC3F5B4C782D}"/>
              </a:ext>
            </a:extLst>
          </p:cNvPr>
          <p:cNvSpPr txBox="1">
            <a:spLocks/>
          </p:cNvSpPr>
          <p:nvPr userDrawn="1"/>
        </p:nvSpPr>
        <p:spPr>
          <a:xfrm>
            <a:off x="206023" y="6118577"/>
            <a:ext cx="4353277" cy="38170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i="0" kern="1200">
                <a:solidFill>
                  <a:srgbClr val="415064"/>
                </a:solidFill>
                <a:latin typeface="Bressay Trial" panose="02040503050505020203" pitchFamily="18" charset="77"/>
                <a:ea typeface="Bressay Trial" panose="02040503050505020203" pitchFamily="18" charset="77"/>
                <a:cs typeface="Bressay Trial" panose="02040503050505020203" pitchFamily="18" charset="77"/>
              </a:defRPr>
            </a:lvl1pPr>
          </a:lstStyle>
          <a:p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Investiamo nel domani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EB503F0-7E7E-4534-8B60-CEE54CEA23ED}"/>
              </a:ext>
            </a:extLst>
          </p:cNvPr>
          <p:cNvSpPr txBox="1"/>
          <p:nvPr userDrawn="1"/>
        </p:nvSpPr>
        <p:spPr>
          <a:xfrm>
            <a:off x="334434" y="2188604"/>
            <a:ext cx="8666132" cy="1490672"/>
          </a:xfrm>
          <a:prstGeom prst="rect">
            <a:avLst/>
          </a:prstGeom>
        </p:spPr>
        <p:txBody>
          <a:bodyPr vert="horz" wrap="square" lIns="0" tIns="60960" rIns="0" bIns="60960" rtlCol="0" anchor="b">
            <a:normAutofit/>
          </a:bodyPr>
          <a:lstStyle/>
          <a:p>
            <a:pPr algn="l"/>
            <a:r>
              <a:rPr lang="it-IT" sz="5333" dirty="0"/>
              <a:t>Grazie</a:t>
            </a:r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55" y="578151"/>
            <a:ext cx="1349612" cy="60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08955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677041"/>
            <a:ext cx="10515600" cy="701731"/>
          </a:xfrm>
          <a:noFill/>
        </p:spPr>
        <p:txBody>
          <a:bodyPr wrap="square" rtlCol="0">
            <a:spAutoFit/>
          </a:bodyPr>
          <a:lstStyle>
            <a:lvl1pPr>
              <a:defRPr lang="it-IT"/>
            </a:lvl1pPr>
          </a:lstStyle>
          <a:p>
            <a:pPr lvl="0" algn="l"/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0DA8F-5333-404C-B1A3-89924F4629AA}" type="slidenum">
              <a:t>‹N›</a:t>
            </a:fld>
            <a:endParaRPr lang="it-IT"/>
          </a:p>
        </p:txBody>
      </p:sp>
      <p:cxnSp>
        <p:nvCxnSpPr>
          <p:cNvPr id="10" name="Connettore 1 9"/>
          <p:cNvCxnSpPr/>
          <p:nvPr userDrawn="1"/>
        </p:nvCxnSpPr>
        <p:spPr>
          <a:xfrm>
            <a:off x="0" y="1220755"/>
            <a:ext cx="12192000" cy="0"/>
          </a:xfrm>
          <a:prstGeom prst="line">
            <a:avLst/>
          </a:prstGeom>
          <a:ln w="6350" cmpd="sng">
            <a:gradFill flip="none" rotWithShape="1">
              <a:gsLst>
                <a:gs pos="51000">
                  <a:schemeClr val="accent5"/>
                </a:gs>
                <a:gs pos="100000">
                  <a:schemeClr val="accent6"/>
                </a:gs>
                <a:gs pos="0">
                  <a:schemeClr val="accent6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19625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pertina B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testo 2"/>
          <p:cNvSpPr>
            <a:spLocks noGrp="1"/>
          </p:cNvSpPr>
          <p:nvPr>
            <p:ph idx="1"/>
          </p:nvPr>
        </p:nvSpPr>
        <p:spPr>
          <a:xfrm>
            <a:off x="310086" y="3433234"/>
            <a:ext cx="10874479" cy="451405"/>
          </a:xfrm>
          <a:prstGeom prst="rect">
            <a:avLst/>
          </a:prstGeom>
          <a:noFill/>
        </p:spPr>
        <p:txBody>
          <a:bodyPr rtlCol="0"/>
          <a:lstStyle>
            <a:lvl1pPr algn="l"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310085" y="2772411"/>
            <a:ext cx="10874480" cy="697627"/>
          </a:xfrm>
          <a:prstGeom prst="rect">
            <a:avLst/>
          </a:prstGeom>
          <a:noFill/>
        </p:spPr>
        <p:txBody>
          <a:bodyPr rtlCol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it-IT" dirty="0"/>
              <a:t>Fare clic per modificare stile</a:t>
            </a:r>
          </a:p>
        </p:txBody>
      </p:sp>
    </p:spTree>
    <p:extLst>
      <p:ext uri="{BB962C8B-B14F-4D97-AF65-F5344CB8AC3E}">
        <p14:creationId xmlns:p14="http://schemas.microsoft.com/office/powerpoint/2010/main" val="4597886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Intestazione CERC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00"/>
            <a:ext cx="2592917" cy="882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987969" y="3464911"/>
            <a:ext cx="6288075" cy="697627"/>
          </a:xfrm>
        </p:spPr>
        <p:txBody>
          <a:bodyPr/>
          <a:lstStyle>
            <a:lvl1pPr marL="0" indent="0" algn="l">
              <a:buNone/>
              <a:defRPr sz="1867">
                <a:solidFill>
                  <a:schemeClr val="accent3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9" name="Titolo 8"/>
          <p:cNvSpPr>
            <a:spLocks noGrp="1"/>
          </p:cNvSpPr>
          <p:nvPr>
            <p:ph type="title"/>
          </p:nvPr>
        </p:nvSpPr>
        <p:spPr>
          <a:xfrm>
            <a:off x="2987969" y="2792836"/>
            <a:ext cx="6288075" cy="533480"/>
          </a:xfrm>
        </p:spPr>
        <p:txBody>
          <a:bodyPr/>
          <a:lstStyle>
            <a:lvl1pPr algn="l">
              <a:defRPr sz="2667">
                <a:solidFill>
                  <a:schemeClr val="accent2"/>
                </a:solidFill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</p:spTree>
    <p:extLst>
      <p:ext uri="{BB962C8B-B14F-4D97-AF65-F5344CB8AC3E}">
        <p14:creationId xmlns:p14="http://schemas.microsoft.com/office/powerpoint/2010/main" val="3060124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ertin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A352B7E-C498-A342-95B6-809C2DF175C1}"/>
              </a:ext>
            </a:extLst>
          </p:cNvPr>
          <p:cNvSpPr txBox="1"/>
          <p:nvPr userDrawn="1"/>
        </p:nvSpPr>
        <p:spPr>
          <a:xfrm>
            <a:off x="7536873" y="24999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EE5D51E-4D22-8049-A6A9-68BD341C05F6}"/>
              </a:ext>
            </a:extLst>
          </p:cNvPr>
          <p:cNvSpPr txBox="1"/>
          <p:nvPr userDrawn="1"/>
        </p:nvSpPr>
        <p:spPr>
          <a:xfrm>
            <a:off x="6805535" y="3018020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3622C4D-F38B-4F5C-A0DB-E1517418DF31}"/>
              </a:ext>
            </a:extLst>
          </p:cNvPr>
          <p:cNvSpPr txBox="1"/>
          <p:nvPr userDrawn="1"/>
        </p:nvSpPr>
        <p:spPr>
          <a:xfrm>
            <a:off x="7536873" y="3245043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B660546-0960-410D-BBFA-28A1CBC973B2}"/>
              </a:ext>
            </a:extLst>
          </p:cNvPr>
          <p:cNvSpPr txBox="1"/>
          <p:nvPr userDrawn="1"/>
        </p:nvSpPr>
        <p:spPr>
          <a:xfrm>
            <a:off x="2021133" y="352249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F588449C-C723-4B5F-805C-FE43C9FB23C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35255" y="4610915"/>
            <a:ext cx="9144000" cy="454459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buNone/>
              <a:defRPr sz="32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it-IT" dirty="0"/>
              <a:t>Sottotitolo di al massimo due righe di testo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01A5A9F-E1AE-44C3-93C6-10D394357B4F}"/>
              </a:ext>
            </a:extLst>
          </p:cNvPr>
          <p:cNvSpPr txBox="1"/>
          <p:nvPr userDrawn="1"/>
        </p:nvSpPr>
        <p:spPr>
          <a:xfrm>
            <a:off x="6891413" y="5074204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902D900C-E37F-439E-BD05-7F3FB1138EA5}"/>
              </a:ext>
            </a:extLst>
          </p:cNvPr>
          <p:cNvSpPr txBox="1"/>
          <p:nvPr userDrawn="1"/>
        </p:nvSpPr>
        <p:spPr>
          <a:xfrm>
            <a:off x="7087148" y="489385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egnaposto testo 15">
            <a:extLst>
              <a:ext uri="{FF2B5EF4-FFF2-40B4-BE49-F238E27FC236}">
                <a16:creationId xmlns:a16="http://schemas.microsoft.com/office/drawing/2014/main" id="{107238BB-1EE6-47D1-8F8B-8A763DCE53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433" y="1557867"/>
            <a:ext cx="9144000" cy="2952751"/>
          </a:xfrm>
        </p:spPr>
        <p:txBody>
          <a:bodyPr lIns="0" tIns="0" rIns="0" bIns="0" anchor="b">
            <a:noAutofit/>
          </a:bodyPr>
          <a:lstStyle>
            <a:lvl1pPr marL="0" indent="0">
              <a:buNone/>
              <a:defRPr sz="6400"/>
            </a:lvl1pPr>
            <a:lvl2pPr>
              <a:defRPr sz="6400"/>
            </a:lvl2pPr>
            <a:lvl3pPr>
              <a:defRPr sz="6400"/>
            </a:lvl3pPr>
            <a:lvl4pPr>
              <a:defRPr sz="6400"/>
            </a:lvl4pPr>
            <a:lvl5pPr>
              <a:defRPr sz="6400"/>
            </a:lvl5pPr>
          </a:lstStyle>
          <a:p>
            <a:pPr lvl="0"/>
            <a:r>
              <a:rPr lang="it-IT" dirty="0"/>
              <a:t>Titolo al massimo di tre righe</a:t>
            </a:r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55" y="578151"/>
            <a:ext cx="1349612" cy="60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9996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sore di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2D24F6-9E41-B841-AA8B-E3F42EB4ADFE}"/>
              </a:ext>
            </a:extLst>
          </p:cNvPr>
          <p:cNvSpPr txBox="1"/>
          <p:nvPr userDrawn="1"/>
        </p:nvSpPr>
        <p:spPr>
          <a:xfrm>
            <a:off x="11200992" y="46290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E480ACB-784B-6E44-9A41-6C0CA71DF68F}"/>
              </a:ext>
            </a:extLst>
          </p:cNvPr>
          <p:cNvSpPr txBox="1"/>
          <p:nvPr userDrawn="1"/>
        </p:nvSpPr>
        <p:spPr>
          <a:xfrm>
            <a:off x="2061237" y="6455620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974FD9A5-F37E-48C4-8EF8-BE95935B50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35255" y="4610915"/>
            <a:ext cx="9144000" cy="454459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buNone/>
              <a:defRPr sz="32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it-IT" dirty="0"/>
              <a:t>Sottotitolo di al massimo due righe di testo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C092785F-0F1B-40F9-874E-A0991FEE6A9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5255" y="1560391"/>
            <a:ext cx="9144000" cy="2948516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5867"/>
            </a:lvl1pPr>
          </a:lstStyle>
          <a:p>
            <a:pPr lvl="0"/>
            <a:r>
              <a:rPr lang="it-IT" dirty="0"/>
              <a:t>Titolo del divisore</a:t>
            </a:r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722" y="6086901"/>
            <a:ext cx="1289937" cy="57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50440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 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 hasCustomPrompt="1"/>
          </p:nvPr>
        </p:nvSpPr>
        <p:spPr>
          <a:xfrm>
            <a:off x="334433" y="368020"/>
            <a:ext cx="8593667" cy="355259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4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 che può essere facoltativo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D9D4BAB-FB8E-D74A-8F1C-82B304BBA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434" y="6297858"/>
            <a:ext cx="367181" cy="244916"/>
          </a:xfrm>
        </p:spPr>
        <p:txBody>
          <a:bodyPr lIns="0" tIns="0" rIns="0" bIns="0" anchor="b" anchorCtr="0"/>
          <a:lstStyle>
            <a:lvl1pPr algn="l">
              <a:defRPr sz="10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A230F14-57A8-BA4C-987B-74CBBCA35D1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434" y="1409528"/>
            <a:ext cx="11523133" cy="4612389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5867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Call-out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slide con un </a:t>
            </a:r>
            <a:r>
              <a:rPr lang="en-US" dirty="0" err="1"/>
              <a:t>testo</a:t>
            </a:r>
            <a:r>
              <a:rPr lang="en-US" dirty="0"/>
              <a:t> </a:t>
            </a:r>
            <a:r>
              <a:rPr lang="en-US" dirty="0" err="1"/>
              <a:t>grande</a:t>
            </a:r>
            <a:r>
              <a:rPr lang="en-US" dirty="0"/>
              <a:t> da </a:t>
            </a:r>
            <a:r>
              <a:rPr lang="en-US" dirty="0" err="1"/>
              <a:t>usare</a:t>
            </a:r>
            <a:r>
              <a:rPr lang="en-US" dirty="0"/>
              <a:t> per </a:t>
            </a:r>
            <a:r>
              <a:rPr lang="en-US" dirty="0" err="1"/>
              <a:t>evidenziare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concetti</a:t>
            </a:r>
            <a:r>
              <a:rPr lang="en-US" dirty="0"/>
              <a:t> </a:t>
            </a:r>
            <a:r>
              <a:rPr lang="en-US" dirty="0" err="1"/>
              <a:t>chiave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devono</a:t>
            </a:r>
            <a:r>
              <a:rPr lang="en-US" dirty="0"/>
              <a:t> </a:t>
            </a:r>
            <a:r>
              <a:rPr lang="en-US" dirty="0" err="1"/>
              <a:t>risaltare</a:t>
            </a:r>
            <a:r>
              <a:rPr lang="en-US" dirty="0"/>
              <a:t> </a:t>
            </a:r>
            <a:r>
              <a:rPr lang="en-US" dirty="0" err="1"/>
              <a:t>all’interno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presentazione</a:t>
            </a:r>
            <a:r>
              <a:rPr lang="en-US" dirty="0"/>
              <a:t>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6375040-6597-3645-B37F-9898121C930A}"/>
              </a:ext>
            </a:extLst>
          </p:cNvPr>
          <p:cNvSpPr txBox="1"/>
          <p:nvPr userDrawn="1"/>
        </p:nvSpPr>
        <p:spPr>
          <a:xfrm>
            <a:off x="9886604" y="520931"/>
            <a:ext cx="1219200" cy="121920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/>
          </a:bodyPr>
          <a:lstStyle/>
          <a:p>
            <a:pPr algn="l"/>
            <a:endParaRPr lang="it-IT" sz="1800" dirty="0">
              <a:latin typeface="Bressay" panose="02040503050505020203" pitchFamily="18" charset="77"/>
              <a:ea typeface="Bressay" panose="02040503050505020203" pitchFamily="18" charset="77"/>
              <a:cs typeface="Bressay" panose="02040503050505020203" pitchFamily="18" charset="77"/>
            </a:endParaRPr>
          </a:p>
        </p:txBody>
      </p:sp>
      <p:pic>
        <p:nvPicPr>
          <p:cNvPr id="12" name="Immagin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722" y="6086901"/>
            <a:ext cx="1289937" cy="57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01527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48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ll 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 hasCustomPrompt="1"/>
          </p:nvPr>
        </p:nvSpPr>
        <p:spPr>
          <a:xfrm>
            <a:off x="334433" y="368020"/>
            <a:ext cx="8593667" cy="355259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4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 che può essere facoltativo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D9D4BAB-FB8E-D74A-8F1C-82B304BBA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433" y="6297858"/>
            <a:ext cx="1344083" cy="244916"/>
          </a:xfrm>
        </p:spPr>
        <p:txBody>
          <a:bodyPr lIns="0" tIns="0" rIns="0" bIns="0" anchor="b" anchorCtr="0"/>
          <a:lstStyle>
            <a:lvl1pPr algn="l">
              <a:defRPr sz="10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6DE3ECF-A01B-4460-B74A-5EFBF3261782}" type="slidenum">
              <a:rPr lang="it-IT" smtClean="0"/>
              <a:t>‹N›</a:t>
            </a:fld>
            <a:endParaRPr lang="it-IT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A230F14-57A8-BA4C-987B-74CBBCA35D1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434" y="1409528"/>
            <a:ext cx="11523133" cy="4612389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5867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Call-out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slide con un </a:t>
            </a:r>
            <a:r>
              <a:rPr lang="en-US" dirty="0" err="1"/>
              <a:t>testo</a:t>
            </a:r>
            <a:r>
              <a:rPr lang="en-US" dirty="0"/>
              <a:t> </a:t>
            </a:r>
            <a:r>
              <a:rPr lang="en-US" dirty="0" err="1"/>
              <a:t>grande</a:t>
            </a:r>
            <a:r>
              <a:rPr lang="en-US" dirty="0"/>
              <a:t> da </a:t>
            </a:r>
            <a:r>
              <a:rPr lang="en-US" dirty="0" err="1"/>
              <a:t>usare</a:t>
            </a:r>
            <a:r>
              <a:rPr lang="en-US" dirty="0"/>
              <a:t> per </a:t>
            </a:r>
            <a:r>
              <a:rPr lang="en-US" dirty="0" err="1"/>
              <a:t>evidenziare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concetti</a:t>
            </a:r>
            <a:r>
              <a:rPr lang="en-US" dirty="0"/>
              <a:t> </a:t>
            </a:r>
            <a:r>
              <a:rPr lang="en-US" dirty="0" err="1"/>
              <a:t>chiave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devono</a:t>
            </a:r>
            <a:r>
              <a:rPr lang="en-US" dirty="0"/>
              <a:t> </a:t>
            </a:r>
            <a:r>
              <a:rPr lang="en-US" dirty="0" err="1"/>
              <a:t>risaltare</a:t>
            </a:r>
            <a:r>
              <a:rPr lang="en-US" dirty="0"/>
              <a:t> </a:t>
            </a:r>
            <a:r>
              <a:rPr lang="en-US" dirty="0" err="1"/>
              <a:t>all’interno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presentazione</a:t>
            </a:r>
            <a:r>
              <a:rPr lang="en-US" dirty="0"/>
              <a:t>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6375040-6597-3645-B37F-9898121C930A}"/>
              </a:ext>
            </a:extLst>
          </p:cNvPr>
          <p:cNvSpPr txBox="1"/>
          <p:nvPr/>
        </p:nvSpPr>
        <p:spPr>
          <a:xfrm>
            <a:off x="9886604" y="520931"/>
            <a:ext cx="1219200" cy="121920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/>
          </a:bodyPr>
          <a:lstStyle/>
          <a:p>
            <a:pPr algn="l"/>
            <a:endParaRPr lang="it-IT" sz="2400" dirty="0">
              <a:latin typeface="Bressay" panose="02040503050505020203" pitchFamily="18" charset="77"/>
              <a:ea typeface="Bressay" panose="02040503050505020203" pitchFamily="18" charset="77"/>
              <a:cs typeface="Bressay" panose="02040503050505020203" pitchFamily="18" charset="77"/>
            </a:endParaRPr>
          </a:p>
        </p:txBody>
      </p:sp>
      <p:pic>
        <p:nvPicPr>
          <p:cNvPr id="12" name="Immagin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6258" y="5901267"/>
            <a:ext cx="1435423" cy="64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06295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486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stua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 hasCustomPrompt="1"/>
          </p:nvPr>
        </p:nvSpPr>
        <p:spPr>
          <a:xfrm>
            <a:off x="334433" y="357718"/>
            <a:ext cx="8593667" cy="383116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4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A230F14-57A8-BA4C-987B-74CBBCA35D1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433" y="1536000"/>
            <a:ext cx="11523135" cy="4485917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defRPr sz="1867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Testo </a:t>
            </a:r>
            <a:r>
              <a:rPr lang="it-IT" dirty="0" err="1"/>
              <a:t>lorem</a:t>
            </a:r>
            <a:r>
              <a:rPr lang="it-IT" dirty="0"/>
              <a:t> ipsum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</a:t>
            </a:r>
            <a:r>
              <a:rPr lang="it-IT" dirty="0" err="1"/>
              <a:t>labore</a:t>
            </a:r>
            <a:r>
              <a:rPr lang="it-IT" dirty="0"/>
              <a:t> et dolore magna </a:t>
            </a:r>
            <a:r>
              <a:rPr lang="it-IT" dirty="0" err="1"/>
              <a:t>aliqua</a:t>
            </a:r>
            <a:r>
              <a:rPr lang="it-IT" dirty="0"/>
              <a:t>. Ut </a:t>
            </a:r>
            <a:r>
              <a:rPr lang="it-IT" dirty="0" err="1"/>
              <a:t>enim</a:t>
            </a:r>
            <a:r>
              <a:rPr lang="it-IT" dirty="0"/>
              <a:t> ad </a:t>
            </a:r>
            <a:r>
              <a:rPr lang="it-IT" dirty="0" err="1"/>
              <a:t>minim</a:t>
            </a:r>
            <a:r>
              <a:rPr lang="it-IT" dirty="0"/>
              <a:t> </a:t>
            </a:r>
            <a:r>
              <a:rPr lang="it-IT" dirty="0" err="1"/>
              <a:t>veniam</a:t>
            </a:r>
            <a:r>
              <a:rPr lang="it-IT" dirty="0"/>
              <a:t>, </a:t>
            </a:r>
            <a:r>
              <a:rPr lang="it-IT" dirty="0" err="1"/>
              <a:t>quis</a:t>
            </a:r>
            <a:r>
              <a:rPr lang="it-IT" dirty="0"/>
              <a:t> </a:t>
            </a:r>
            <a:r>
              <a:rPr lang="it-IT" dirty="0" err="1"/>
              <a:t>nostrud</a:t>
            </a:r>
            <a:r>
              <a:rPr lang="it-IT" dirty="0"/>
              <a:t> </a:t>
            </a:r>
            <a:r>
              <a:rPr lang="it-IT" dirty="0" err="1"/>
              <a:t>exercitation</a:t>
            </a:r>
            <a:r>
              <a:rPr lang="it-IT" dirty="0"/>
              <a:t> </a:t>
            </a:r>
            <a:r>
              <a:rPr lang="it-IT" dirty="0" err="1"/>
              <a:t>ullamco</a:t>
            </a:r>
            <a:r>
              <a:rPr lang="it-IT" dirty="0"/>
              <a:t> laboris </a:t>
            </a:r>
            <a:r>
              <a:rPr lang="it-IT" dirty="0" err="1"/>
              <a:t>nisi</a:t>
            </a:r>
            <a:r>
              <a:rPr lang="it-IT" dirty="0"/>
              <a:t> ut </a:t>
            </a:r>
            <a:r>
              <a:rPr lang="it-IT" dirty="0" err="1"/>
              <a:t>aliquip</a:t>
            </a:r>
            <a:r>
              <a:rPr lang="it-IT" dirty="0"/>
              <a:t> ex ea </a:t>
            </a:r>
            <a:r>
              <a:rPr lang="it-IT" dirty="0" err="1"/>
              <a:t>commodo</a:t>
            </a:r>
            <a:r>
              <a:rPr lang="it-IT" dirty="0"/>
              <a:t>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2E5E3D6-439F-9547-BB50-DEEEE4BE1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433" y="6297858"/>
            <a:ext cx="1344083" cy="244916"/>
          </a:xfrm>
        </p:spPr>
        <p:txBody>
          <a:bodyPr lIns="0" tIns="0" rIns="0" bIns="0" anchor="b" anchorCtr="0"/>
          <a:lstStyle>
            <a:lvl1pPr algn="l">
              <a:defRPr sz="10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2175761E-24CE-4844-82D4-75637B8A279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4433" y="797859"/>
            <a:ext cx="8593667" cy="383116"/>
          </a:xfrm>
        </p:spPr>
        <p:txBody>
          <a:bodyPr lIns="0" tIns="0" rIns="0" bIns="0" anchor="t">
            <a:noAutofit/>
          </a:bodyPr>
          <a:lstStyle>
            <a:lvl1pPr marL="0" indent="0">
              <a:buNone/>
              <a:defRPr sz="2133">
                <a:solidFill>
                  <a:schemeClr val="accent6"/>
                </a:solidFill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2" name="Immagin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722" y="6086901"/>
            <a:ext cx="1289937" cy="57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43639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54">
          <p15:clr>
            <a:srgbClr val="FBAE40"/>
          </p15:clr>
        </p15:guide>
        <p15:guide id="2" orient="horz" pos="373">
          <p15:clr>
            <a:srgbClr val="FBAE40"/>
          </p15:clr>
        </p15:guide>
        <p15:guide id="3" orient="horz" pos="35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sto e immagi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 hasCustomPrompt="1"/>
          </p:nvPr>
        </p:nvSpPr>
        <p:spPr>
          <a:xfrm>
            <a:off x="334433" y="357718"/>
            <a:ext cx="8593667" cy="383116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4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1" name="Segnaposto immagine 8">
            <a:extLst>
              <a:ext uri="{FF2B5EF4-FFF2-40B4-BE49-F238E27FC236}">
                <a16:creationId xmlns:a16="http://schemas.microsoft.com/office/drawing/2014/main" id="{AFC5C4D4-844B-3246-BF2B-2C65138A4FB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751919" y="1536000"/>
            <a:ext cx="7105648" cy="448588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it-IT" dirty="0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43C5636-95C7-364E-8E8A-9F8B5003973C}"/>
              </a:ext>
            </a:extLst>
          </p:cNvPr>
          <p:cNvSpPr txBox="1"/>
          <p:nvPr userDrawn="1"/>
        </p:nvSpPr>
        <p:spPr>
          <a:xfrm>
            <a:off x="2079057" y="218172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84876A4-1888-8F43-9CCB-82F4F96E61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435" y="1536001"/>
            <a:ext cx="4224867" cy="4612388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defRPr sz="18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Testo </a:t>
            </a:r>
            <a:r>
              <a:rPr lang="it-IT" dirty="0" err="1"/>
              <a:t>lorem</a:t>
            </a:r>
            <a:r>
              <a:rPr lang="it-IT" dirty="0"/>
              <a:t> ipsum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</a:t>
            </a:r>
            <a:r>
              <a:rPr lang="it-IT" dirty="0" err="1"/>
              <a:t>labore</a:t>
            </a:r>
            <a:r>
              <a:rPr lang="it-IT" dirty="0"/>
              <a:t> et dolore magna </a:t>
            </a:r>
            <a:r>
              <a:rPr lang="it-IT" dirty="0" err="1"/>
              <a:t>aliqua</a:t>
            </a:r>
            <a:r>
              <a:rPr lang="it-IT" dirty="0"/>
              <a:t>. Ut </a:t>
            </a:r>
            <a:r>
              <a:rPr lang="it-IT" dirty="0" err="1"/>
              <a:t>enim</a:t>
            </a:r>
            <a:r>
              <a:rPr lang="it-IT" dirty="0"/>
              <a:t> ad </a:t>
            </a:r>
            <a:r>
              <a:rPr lang="it-IT" dirty="0" err="1"/>
              <a:t>minim</a:t>
            </a:r>
            <a:r>
              <a:rPr lang="it-IT" dirty="0"/>
              <a:t> </a:t>
            </a:r>
            <a:r>
              <a:rPr lang="it-IT" dirty="0" err="1"/>
              <a:t>veniam</a:t>
            </a:r>
            <a:r>
              <a:rPr lang="it-IT" dirty="0"/>
              <a:t>, </a:t>
            </a:r>
            <a:r>
              <a:rPr lang="it-IT" dirty="0" err="1"/>
              <a:t>quis</a:t>
            </a:r>
            <a:r>
              <a:rPr lang="it-IT" dirty="0"/>
              <a:t> </a:t>
            </a:r>
            <a:r>
              <a:rPr lang="it-IT" dirty="0" err="1"/>
              <a:t>nostrud</a:t>
            </a:r>
            <a:r>
              <a:rPr lang="it-IT" dirty="0"/>
              <a:t> </a:t>
            </a:r>
            <a:r>
              <a:rPr lang="it-IT" dirty="0" err="1"/>
              <a:t>exercitation</a:t>
            </a:r>
            <a:r>
              <a:rPr lang="it-IT" dirty="0"/>
              <a:t> </a:t>
            </a:r>
            <a:r>
              <a:rPr lang="it-IT" dirty="0" err="1"/>
              <a:t>ullamco</a:t>
            </a:r>
            <a:r>
              <a:rPr lang="it-IT" dirty="0"/>
              <a:t> laboris </a:t>
            </a:r>
            <a:r>
              <a:rPr lang="it-IT" dirty="0" err="1"/>
              <a:t>nisi</a:t>
            </a:r>
            <a:r>
              <a:rPr lang="it-IT" dirty="0"/>
              <a:t> ut </a:t>
            </a:r>
            <a:r>
              <a:rPr lang="it-IT" dirty="0" err="1"/>
              <a:t>aliquip</a:t>
            </a:r>
            <a:r>
              <a:rPr lang="it-IT" dirty="0"/>
              <a:t> ex ea </a:t>
            </a:r>
            <a:r>
              <a:rPr lang="it-IT" dirty="0" err="1"/>
              <a:t>commodo</a:t>
            </a:r>
            <a:r>
              <a:rPr lang="it-IT" dirty="0"/>
              <a:t>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05133DB-4C96-5745-8EE0-AA29526F2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433" y="6297858"/>
            <a:ext cx="1344083" cy="244916"/>
          </a:xfrm>
        </p:spPr>
        <p:txBody>
          <a:bodyPr lIns="0" tIns="0" rIns="0" bIns="0" anchor="b" anchorCtr="0"/>
          <a:lstStyle>
            <a:lvl1pPr algn="l">
              <a:defRPr sz="10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3DD97F3F-2D95-4579-8E7A-86D3D560A27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4433" y="798483"/>
            <a:ext cx="8593667" cy="37415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133">
                <a:solidFill>
                  <a:schemeClr val="accent6"/>
                </a:solidFill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722" y="6086901"/>
            <a:ext cx="1289937" cy="57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39553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54">
          <p15:clr>
            <a:srgbClr val="FBAE40"/>
          </p15:clr>
        </p15:guide>
        <p15:guide id="2" orient="horz" pos="373">
          <p15:clr>
            <a:srgbClr val="FBAE40"/>
          </p15:clr>
        </p15:guide>
        <p15:guide id="3" orient="horz" pos="1098">
          <p15:clr>
            <a:srgbClr val="FBAE40"/>
          </p15:clr>
        </p15:guide>
        <p15:guide id="4" orient="horz" pos="35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grafic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34433" y="357719"/>
            <a:ext cx="8593667" cy="383115"/>
          </a:xfrm>
        </p:spPr>
        <p:txBody>
          <a:bodyPr lIns="0" tIns="0" rIns="0" bIns="0" anchor="t" anchorCtr="0">
            <a:normAutofit/>
          </a:bodyPr>
          <a:lstStyle>
            <a:lvl1pPr marL="0" indent="0">
              <a:buNone/>
              <a:defRPr sz="24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43C5636-95C7-364E-8E8A-9F8B5003973C}"/>
              </a:ext>
            </a:extLst>
          </p:cNvPr>
          <p:cNvSpPr txBox="1"/>
          <p:nvPr userDrawn="1"/>
        </p:nvSpPr>
        <p:spPr>
          <a:xfrm>
            <a:off x="2079057" y="218172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DE5F55E-D27B-4D49-9E58-DEA1CFEFC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433" y="6297858"/>
            <a:ext cx="1344083" cy="244916"/>
          </a:xfrm>
        </p:spPr>
        <p:txBody>
          <a:bodyPr lIns="0" tIns="0" rIns="0" bIns="0" anchor="b" anchorCtr="0"/>
          <a:lstStyle>
            <a:lvl1pPr algn="l">
              <a:defRPr sz="10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12FAAFC5-54F6-9742-BD30-879CAD9043DE}"/>
              </a:ext>
            </a:extLst>
          </p:cNvPr>
          <p:cNvSpPr txBox="1"/>
          <p:nvPr userDrawn="1"/>
        </p:nvSpPr>
        <p:spPr>
          <a:xfrm>
            <a:off x="8462434" y="3429000"/>
            <a:ext cx="3395133" cy="2285337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B8D3918C-AFCD-BE45-91EF-0A71B59A63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072034" y="1532965"/>
            <a:ext cx="2734733" cy="4488953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100000"/>
              </a:lnSpc>
              <a:defRPr sz="1200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Testo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</a:t>
            </a:r>
            <a:r>
              <a:rPr lang="it-IT" dirty="0" err="1"/>
              <a:t>labore</a:t>
            </a:r>
            <a:r>
              <a:rPr lang="it-IT" dirty="0"/>
              <a:t> et dolore magna </a:t>
            </a:r>
            <a:r>
              <a:rPr lang="it-IT" dirty="0" err="1"/>
              <a:t>aliqua</a:t>
            </a:r>
            <a:r>
              <a:rPr lang="it-IT" dirty="0"/>
              <a:t>. Ut </a:t>
            </a:r>
            <a:r>
              <a:rPr lang="it-IT" dirty="0" err="1"/>
              <a:t>enim</a:t>
            </a:r>
            <a:r>
              <a:rPr lang="it-IT" dirty="0"/>
              <a:t> ad </a:t>
            </a:r>
            <a:r>
              <a:rPr lang="it-IT" dirty="0" err="1"/>
              <a:t>minim</a:t>
            </a:r>
            <a:r>
              <a:rPr lang="it-IT" dirty="0"/>
              <a:t> </a:t>
            </a:r>
            <a:r>
              <a:rPr lang="it-IT" dirty="0" err="1"/>
              <a:t>veniam</a:t>
            </a:r>
            <a:r>
              <a:rPr lang="it-IT" dirty="0"/>
              <a:t>, </a:t>
            </a:r>
            <a:r>
              <a:rPr lang="it-IT" dirty="0" err="1"/>
              <a:t>quis</a:t>
            </a:r>
            <a:r>
              <a:rPr lang="it-IT" dirty="0"/>
              <a:t> </a:t>
            </a:r>
            <a:r>
              <a:rPr lang="it-IT" dirty="0" err="1"/>
              <a:t>nostrud</a:t>
            </a:r>
            <a:r>
              <a:rPr lang="it-IT" dirty="0"/>
              <a:t> </a:t>
            </a:r>
            <a:r>
              <a:rPr lang="it-IT" dirty="0" err="1"/>
              <a:t>exercitation</a:t>
            </a:r>
            <a:r>
              <a:rPr lang="it-IT" dirty="0"/>
              <a:t> </a:t>
            </a:r>
            <a:r>
              <a:rPr lang="it-IT" dirty="0" err="1"/>
              <a:t>ullamco</a:t>
            </a:r>
            <a:r>
              <a:rPr lang="it-IT" dirty="0"/>
              <a:t> </a:t>
            </a:r>
            <a:r>
              <a:rPr lang="it-IT" dirty="0" err="1"/>
              <a:t>laboris</a:t>
            </a:r>
            <a:r>
              <a:rPr lang="it-IT" dirty="0"/>
              <a:t> </a:t>
            </a:r>
            <a:r>
              <a:rPr lang="it-IT" dirty="0" err="1"/>
              <a:t>nisi</a:t>
            </a:r>
            <a:r>
              <a:rPr lang="it-IT" dirty="0"/>
              <a:t> ut </a:t>
            </a:r>
            <a:r>
              <a:rPr lang="it-IT" dirty="0" err="1"/>
              <a:t>aliquip</a:t>
            </a:r>
            <a:r>
              <a:rPr lang="it-IT" dirty="0"/>
              <a:t> ex ea </a:t>
            </a:r>
            <a:r>
              <a:rPr lang="it-IT" dirty="0" err="1"/>
              <a:t>commodo</a:t>
            </a:r>
            <a:r>
              <a:rPr lang="it-IT" dirty="0"/>
              <a:t>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29" name="Segnaposto grafico 6">
            <a:extLst>
              <a:ext uri="{FF2B5EF4-FFF2-40B4-BE49-F238E27FC236}">
                <a16:creationId xmlns:a16="http://schemas.microsoft.com/office/drawing/2014/main" id="{DED5EDC1-16F0-9F46-B506-5B9300119075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334433" y="1532965"/>
            <a:ext cx="8593667" cy="4517804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7E8AB886-2251-41A3-A27B-74264F3E9F8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4433" y="797984"/>
            <a:ext cx="8593667" cy="374649"/>
          </a:xfrm>
        </p:spPr>
        <p:txBody>
          <a:bodyPr lIns="0" tIns="0" rIns="0" bIns="0"/>
          <a:lstStyle>
            <a:lvl1pPr marL="0" indent="0">
              <a:buNone/>
              <a:defRPr lang="it-IT" sz="2133" b="0" i="0" kern="120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722" y="6086901"/>
            <a:ext cx="1289937" cy="57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0595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54">
          <p15:clr>
            <a:srgbClr val="FBAE40"/>
          </p15:clr>
        </p15:guide>
        <p15:guide id="2" orient="horz" pos="373">
          <p15:clr>
            <a:srgbClr val="FBAE40"/>
          </p15:clr>
        </p15:guide>
        <p15:guide id="3" orient="horz" pos="35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z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A352B7E-C498-A342-95B6-809C2DF175C1}"/>
              </a:ext>
            </a:extLst>
          </p:cNvPr>
          <p:cNvSpPr txBox="1"/>
          <p:nvPr userDrawn="1"/>
        </p:nvSpPr>
        <p:spPr>
          <a:xfrm>
            <a:off x="7536873" y="24999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6CAD467-77FD-CF42-B8F8-301BF57954E0}"/>
              </a:ext>
            </a:extLst>
          </p:cNvPr>
          <p:cNvSpPr txBox="1"/>
          <p:nvPr userDrawn="1"/>
        </p:nvSpPr>
        <p:spPr>
          <a:xfrm>
            <a:off x="2021133" y="2777429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DB816B4-1068-1A42-8E43-A06719D84D6B}"/>
              </a:ext>
            </a:extLst>
          </p:cNvPr>
          <p:cNvSpPr txBox="1"/>
          <p:nvPr userDrawn="1"/>
        </p:nvSpPr>
        <p:spPr>
          <a:xfrm>
            <a:off x="6891413" y="432913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2D24F6-9E41-B841-AA8B-E3F42EB4ADFE}"/>
              </a:ext>
            </a:extLst>
          </p:cNvPr>
          <p:cNvSpPr txBox="1"/>
          <p:nvPr userDrawn="1"/>
        </p:nvSpPr>
        <p:spPr>
          <a:xfrm>
            <a:off x="11200992" y="46290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2" name="Titolo 1">
            <a:extLst>
              <a:ext uri="{FF2B5EF4-FFF2-40B4-BE49-F238E27FC236}">
                <a16:creationId xmlns:a16="http://schemas.microsoft.com/office/drawing/2014/main" id="{3A76B943-58B8-DA47-92ED-EC3F5B4C782D}"/>
              </a:ext>
            </a:extLst>
          </p:cNvPr>
          <p:cNvSpPr txBox="1">
            <a:spLocks/>
          </p:cNvSpPr>
          <p:nvPr userDrawn="1"/>
        </p:nvSpPr>
        <p:spPr>
          <a:xfrm>
            <a:off x="206023" y="6118577"/>
            <a:ext cx="4353277" cy="38170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i="0" kern="1200">
                <a:solidFill>
                  <a:srgbClr val="415064"/>
                </a:solidFill>
                <a:latin typeface="Bressay Trial" panose="02040503050505020203" pitchFamily="18" charset="77"/>
                <a:ea typeface="Bressay Trial" panose="02040503050505020203" pitchFamily="18" charset="77"/>
                <a:cs typeface="Bressay Trial" panose="02040503050505020203" pitchFamily="18" charset="77"/>
              </a:defRPr>
            </a:lvl1pPr>
          </a:lstStyle>
          <a:p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Investiamo nel domani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EB503F0-7E7E-4534-8B60-CEE54CEA23ED}"/>
              </a:ext>
            </a:extLst>
          </p:cNvPr>
          <p:cNvSpPr txBox="1"/>
          <p:nvPr userDrawn="1"/>
        </p:nvSpPr>
        <p:spPr>
          <a:xfrm>
            <a:off x="334434" y="2188604"/>
            <a:ext cx="8666132" cy="1490672"/>
          </a:xfrm>
          <a:prstGeom prst="rect">
            <a:avLst/>
          </a:prstGeom>
        </p:spPr>
        <p:txBody>
          <a:bodyPr vert="horz" wrap="square" lIns="0" tIns="60960" rIns="0" bIns="60960" rtlCol="0" anchor="b">
            <a:normAutofit/>
          </a:bodyPr>
          <a:lstStyle/>
          <a:p>
            <a:pPr algn="l"/>
            <a:r>
              <a:rPr lang="it-IT" sz="5333" dirty="0"/>
              <a:t>Grazie</a:t>
            </a:r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55" y="578151"/>
            <a:ext cx="1349612" cy="60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91040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677041"/>
            <a:ext cx="10515600" cy="701731"/>
          </a:xfrm>
          <a:noFill/>
        </p:spPr>
        <p:txBody>
          <a:bodyPr wrap="square" rtlCol="0">
            <a:spAutoFit/>
          </a:bodyPr>
          <a:lstStyle>
            <a:lvl1pPr>
              <a:defRPr lang="it-IT"/>
            </a:lvl1pPr>
          </a:lstStyle>
          <a:p>
            <a:pPr lvl="0" algn="l"/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0DA8F-5333-404C-B1A3-89924F4629AA}" type="slidenum">
              <a:t>‹N›</a:t>
            </a:fld>
            <a:endParaRPr lang="it-IT"/>
          </a:p>
        </p:txBody>
      </p:sp>
      <p:cxnSp>
        <p:nvCxnSpPr>
          <p:cNvPr id="10" name="Connettore 1 9"/>
          <p:cNvCxnSpPr/>
          <p:nvPr userDrawn="1"/>
        </p:nvCxnSpPr>
        <p:spPr>
          <a:xfrm>
            <a:off x="0" y="1220755"/>
            <a:ext cx="12192000" cy="0"/>
          </a:xfrm>
          <a:prstGeom prst="line">
            <a:avLst/>
          </a:prstGeom>
          <a:ln w="6350" cmpd="sng">
            <a:gradFill flip="none" rotWithShape="1">
              <a:gsLst>
                <a:gs pos="51000">
                  <a:schemeClr val="accent5"/>
                </a:gs>
                <a:gs pos="100000">
                  <a:schemeClr val="accent6"/>
                </a:gs>
                <a:gs pos="0">
                  <a:schemeClr val="accent6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69789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pertina B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testo 2"/>
          <p:cNvSpPr>
            <a:spLocks noGrp="1"/>
          </p:cNvSpPr>
          <p:nvPr>
            <p:ph idx="1"/>
          </p:nvPr>
        </p:nvSpPr>
        <p:spPr>
          <a:xfrm>
            <a:off x="310086" y="3433234"/>
            <a:ext cx="10874479" cy="451405"/>
          </a:xfrm>
          <a:prstGeom prst="rect">
            <a:avLst/>
          </a:prstGeom>
          <a:noFill/>
        </p:spPr>
        <p:txBody>
          <a:bodyPr rtlCol="0"/>
          <a:lstStyle>
            <a:lvl1pPr algn="l"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310085" y="2772411"/>
            <a:ext cx="10874480" cy="697627"/>
          </a:xfrm>
          <a:prstGeom prst="rect">
            <a:avLst/>
          </a:prstGeom>
          <a:noFill/>
        </p:spPr>
        <p:txBody>
          <a:bodyPr rtlCol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it-IT" dirty="0"/>
              <a:t>Fare clic per modificare stile</a:t>
            </a:r>
          </a:p>
        </p:txBody>
      </p:sp>
    </p:spTree>
    <p:extLst>
      <p:ext uri="{BB962C8B-B14F-4D97-AF65-F5344CB8AC3E}">
        <p14:creationId xmlns:p14="http://schemas.microsoft.com/office/powerpoint/2010/main" val="12204530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Intestazione CERC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00"/>
            <a:ext cx="2592917" cy="882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987969" y="3464911"/>
            <a:ext cx="6288075" cy="697627"/>
          </a:xfrm>
        </p:spPr>
        <p:txBody>
          <a:bodyPr/>
          <a:lstStyle>
            <a:lvl1pPr marL="0" indent="0" algn="l">
              <a:buNone/>
              <a:defRPr sz="1867">
                <a:solidFill>
                  <a:schemeClr val="accent3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9" name="Titolo 8"/>
          <p:cNvSpPr>
            <a:spLocks noGrp="1"/>
          </p:cNvSpPr>
          <p:nvPr>
            <p:ph type="title"/>
          </p:nvPr>
        </p:nvSpPr>
        <p:spPr>
          <a:xfrm>
            <a:off x="2987969" y="2792836"/>
            <a:ext cx="6288075" cy="533480"/>
          </a:xfrm>
        </p:spPr>
        <p:txBody>
          <a:bodyPr/>
          <a:lstStyle>
            <a:lvl1pPr algn="l">
              <a:defRPr sz="2667">
                <a:solidFill>
                  <a:schemeClr val="accent2"/>
                </a:solidFill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</p:spTree>
    <p:extLst>
      <p:ext uri="{BB962C8B-B14F-4D97-AF65-F5344CB8AC3E}">
        <p14:creationId xmlns:p14="http://schemas.microsoft.com/office/powerpoint/2010/main" val="24496044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agina vuota BIANC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06567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ertin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A352B7E-C498-A342-95B6-809C2DF175C1}"/>
              </a:ext>
            </a:extLst>
          </p:cNvPr>
          <p:cNvSpPr txBox="1"/>
          <p:nvPr userDrawn="1"/>
        </p:nvSpPr>
        <p:spPr>
          <a:xfrm>
            <a:off x="7536873" y="24999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EE5D51E-4D22-8049-A6A9-68BD341C05F6}"/>
              </a:ext>
            </a:extLst>
          </p:cNvPr>
          <p:cNvSpPr txBox="1"/>
          <p:nvPr userDrawn="1"/>
        </p:nvSpPr>
        <p:spPr>
          <a:xfrm>
            <a:off x="6805535" y="3018020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3622C4D-F38B-4F5C-A0DB-E1517418DF31}"/>
              </a:ext>
            </a:extLst>
          </p:cNvPr>
          <p:cNvSpPr txBox="1"/>
          <p:nvPr userDrawn="1"/>
        </p:nvSpPr>
        <p:spPr>
          <a:xfrm>
            <a:off x="7536873" y="3245043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B660546-0960-410D-BBFA-28A1CBC973B2}"/>
              </a:ext>
            </a:extLst>
          </p:cNvPr>
          <p:cNvSpPr txBox="1"/>
          <p:nvPr userDrawn="1"/>
        </p:nvSpPr>
        <p:spPr>
          <a:xfrm>
            <a:off x="2021133" y="352249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F588449C-C723-4B5F-805C-FE43C9FB23C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35255" y="4610915"/>
            <a:ext cx="9144000" cy="454459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buNone/>
              <a:defRPr sz="32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it-IT" dirty="0"/>
              <a:t>Sottotitolo di al massimo due righe di testo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01A5A9F-E1AE-44C3-93C6-10D394357B4F}"/>
              </a:ext>
            </a:extLst>
          </p:cNvPr>
          <p:cNvSpPr txBox="1"/>
          <p:nvPr userDrawn="1"/>
        </p:nvSpPr>
        <p:spPr>
          <a:xfrm>
            <a:off x="6891413" y="5074204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902D900C-E37F-439E-BD05-7F3FB1138EA5}"/>
              </a:ext>
            </a:extLst>
          </p:cNvPr>
          <p:cNvSpPr txBox="1"/>
          <p:nvPr userDrawn="1"/>
        </p:nvSpPr>
        <p:spPr>
          <a:xfrm>
            <a:off x="7087148" y="489385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egnaposto testo 15">
            <a:extLst>
              <a:ext uri="{FF2B5EF4-FFF2-40B4-BE49-F238E27FC236}">
                <a16:creationId xmlns:a16="http://schemas.microsoft.com/office/drawing/2014/main" id="{107238BB-1EE6-47D1-8F8B-8A763DCE53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433" y="1557867"/>
            <a:ext cx="9144000" cy="2952751"/>
          </a:xfrm>
        </p:spPr>
        <p:txBody>
          <a:bodyPr lIns="0" tIns="0" rIns="0" bIns="0" anchor="b">
            <a:noAutofit/>
          </a:bodyPr>
          <a:lstStyle>
            <a:lvl1pPr marL="0" indent="0">
              <a:buNone/>
              <a:defRPr sz="6400"/>
            </a:lvl1pPr>
            <a:lvl2pPr>
              <a:defRPr sz="6400"/>
            </a:lvl2pPr>
            <a:lvl3pPr>
              <a:defRPr sz="6400"/>
            </a:lvl3pPr>
            <a:lvl4pPr>
              <a:defRPr sz="6400"/>
            </a:lvl4pPr>
            <a:lvl5pPr>
              <a:defRPr sz="6400"/>
            </a:lvl5pPr>
          </a:lstStyle>
          <a:p>
            <a:pPr lvl="0"/>
            <a:r>
              <a:rPr lang="it-IT" dirty="0"/>
              <a:t>Titolo al massimo di tre righe</a:t>
            </a:r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55" y="578151"/>
            <a:ext cx="1349612" cy="60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0775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sore di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2D24F6-9E41-B841-AA8B-E3F42EB4ADFE}"/>
              </a:ext>
            </a:extLst>
          </p:cNvPr>
          <p:cNvSpPr txBox="1"/>
          <p:nvPr userDrawn="1"/>
        </p:nvSpPr>
        <p:spPr>
          <a:xfrm>
            <a:off x="11200992" y="46290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E480ACB-784B-6E44-9A41-6C0CA71DF68F}"/>
              </a:ext>
            </a:extLst>
          </p:cNvPr>
          <p:cNvSpPr txBox="1"/>
          <p:nvPr userDrawn="1"/>
        </p:nvSpPr>
        <p:spPr>
          <a:xfrm>
            <a:off x="2061237" y="6455620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974FD9A5-F37E-48C4-8EF8-BE95935B50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35255" y="4610915"/>
            <a:ext cx="9144000" cy="454459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buNone/>
              <a:defRPr sz="32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it-IT" dirty="0"/>
              <a:t>Sottotitolo di al massimo due righe di testo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C092785F-0F1B-40F9-874E-A0991FEE6A9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5255" y="1560391"/>
            <a:ext cx="9144000" cy="2948516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5867"/>
            </a:lvl1pPr>
          </a:lstStyle>
          <a:p>
            <a:pPr lvl="0"/>
            <a:r>
              <a:rPr lang="it-IT" dirty="0"/>
              <a:t>Titolo del divisore</a:t>
            </a:r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722" y="6086901"/>
            <a:ext cx="1289937" cy="57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49318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testua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 hasCustomPrompt="1"/>
          </p:nvPr>
        </p:nvSpPr>
        <p:spPr>
          <a:xfrm>
            <a:off x="334433" y="357718"/>
            <a:ext cx="8593667" cy="383116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4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A230F14-57A8-BA4C-987B-74CBBCA35D1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433" y="1536000"/>
            <a:ext cx="11523135" cy="4485917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defRPr sz="1867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Testo </a:t>
            </a:r>
            <a:r>
              <a:rPr lang="it-IT" dirty="0" err="1"/>
              <a:t>lorem</a:t>
            </a:r>
            <a:r>
              <a:rPr lang="it-IT" dirty="0"/>
              <a:t> ipsum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</a:t>
            </a:r>
            <a:r>
              <a:rPr lang="it-IT" dirty="0" err="1"/>
              <a:t>labore</a:t>
            </a:r>
            <a:r>
              <a:rPr lang="it-IT" dirty="0"/>
              <a:t> et dolore magna </a:t>
            </a:r>
            <a:r>
              <a:rPr lang="it-IT" dirty="0" err="1"/>
              <a:t>aliqua</a:t>
            </a:r>
            <a:r>
              <a:rPr lang="it-IT" dirty="0"/>
              <a:t>. Ut </a:t>
            </a:r>
            <a:r>
              <a:rPr lang="it-IT" dirty="0" err="1"/>
              <a:t>enim</a:t>
            </a:r>
            <a:r>
              <a:rPr lang="it-IT" dirty="0"/>
              <a:t> ad </a:t>
            </a:r>
            <a:r>
              <a:rPr lang="it-IT" dirty="0" err="1"/>
              <a:t>minim</a:t>
            </a:r>
            <a:r>
              <a:rPr lang="it-IT" dirty="0"/>
              <a:t> </a:t>
            </a:r>
            <a:r>
              <a:rPr lang="it-IT" dirty="0" err="1"/>
              <a:t>veniam</a:t>
            </a:r>
            <a:r>
              <a:rPr lang="it-IT" dirty="0"/>
              <a:t>, </a:t>
            </a:r>
            <a:r>
              <a:rPr lang="it-IT" dirty="0" err="1"/>
              <a:t>quis</a:t>
            </a:r>
            <a:r>
              <a:rPr lang="it-IT" dirty="0"/>
              <a:t> </a:t>
            </a:r>
            <a:r>
              <a:rPr lang="it-IT" dirty="0" err="1"/>
              <a:t>nostrud</a:t>
            </a:r>
            <a:r>
              <a:rPr lang="it-IT" dirty="0"/>
              <a:t> </a:t>
            </a:r>
            <a:r>
              <a:rPr lang="it-IT" dirty="0" err="1"/>
              <a:t>exercitation</a:t>
            </a:r>
            <a:r>
              <a:rPr lang="it-IT" dirty="0"/>
              <a:t> </a:t>
            </a:r>
            <a:r>
              <a:rPr lang="it-IT" dirty="0" err="1"/>
              <a:t>ullamco</a:t>
            </a:r>
            <a:r>
              <a:rPr lang="it-IT" dirty="0"/>
              <a:t> laboris </a:t>
            </a:r>
            <a:r>
              <a:rPr lang="it-IT" dirty="0" err="1"/>
              <a:t>nisi</a:t>
            </a:r>
            <a:r>
              <a:rPr lang="it-IT" dirty="0"/>
              <a:t> ut </a:t>
            </a:r>
            <a:r>
              <a:rPr lang="it-IT" dirty="0" err="1"/>
              <a:t>aliquip</a:t>
            </a:r>
            <a:r>
              <a:rPr lang="it-IT" dirty="0"/>
              <a:t> ex ea </a:t>
            </a:r>
            <a:r>
              <a:rPr lang="it-IT" dirty="0" err="1"/>
              <a:t>commodo</a:t>
            </a:r>
            <a:r>
              <a:rPr lang="it-IT" dirty="0"/>
              <a:t>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2E5E3D6-439F-9547-BB50-DEEEE4BE1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433" y="6297858"/>
            <a:ext cx="1344083" cy="244916"/>
          </a:xfrm>
        </p:spPr>
        <p:txBody>
          <a:bodyPr lIns="0" tIns="0" rIns="0" bIns="0" anchor="b" anchorCtr="0"/>
          <a:lstStyle>
            <a:lvl1pPr algn="l">
              <a:defRPr sz="10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2175761E-24CE-4844-82D4-75637B8A279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4433" y="797859"/>
            <a:ext cx="8593667" cy="383116"/>
          </a:xfrm>
        </p:spPr>
        <p:txBody>
          <a:bodyPr lIns="0" tIns="0" rIns="0" bIns="0" anchor="t">
            <a:noAutofit/>
          </a:bodyPr>
          <a:lstStyle>
            <a:lvl1pPr marL="0" indent="0">
              <a:buNone/>
              <a:defRPr sz="2133">
                <a:solidFill>
                  <a:schemeClr val="accent6"/>
                </a:solidFill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pic>
        <p:nvPicPr>
          <p:cNvPr id="15" name="Immagin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722" y="6086901"/>
            <a:ext cx="1289937" cy="57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0901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54">
          <p15:clr>
            <a:srgbClr val="FBAE40"/>
          </p15:clr>
        </p15:guide>
        <p15:guide id="2" orient="horz" pos="373">
          <p15:clr>
            <a:srgbClr val="FBAE40"/>
          </p15:clr>
        </p15:guide>
        <p15:guide id="3" orient="horz" pos="35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 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 hasCustomPrompt="1"/>
          </p:nvPr>
        </p:nvSpPr>
        <p:spPr>
          <a:xfrm>
            <a:off x="334433" y="368020"/>
            <a:ext cx="8593667" cy="355259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4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 che può essere facoltativo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D9D4BAB-FB8E-D74A-8F1C-82B304BBA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434" y="6297858"/>
            <a:ext cx="367181" cy="244916"/>
          </a:xfrm>
        </p:spPr>
        <p:txBody>
          <a:bodyPr lIns="0" tIns="0" rIns="0" bIns="0" anchor="b" anchorCtr="0"/>
          <a:lstStyle>
            <a:lvl1pPr algn="l">
              <a:defRPr sz="10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A230F14-57A8-BA4C-987B-74CBBCA35D1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434" y="1409528"/>
            <a:ext cx="11523133" cy="4612389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5867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Call-out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slide con un </a:t>
            </a:r>
            <a:r>
              <a:rPr lang="en-US" dirty="0" err="1"/>
              <a:t>testo</a:t>
            </a:r>
            <a:r>
              <a:rPr lang="en-US" dirty="0"/>
              <a:t> </a:t>
            </a:r>
            <a:r>
              <a:rPr lang="en-US" dirty="0" err="1"/>
              <a:t>grande</a:t>
            </a:r>
            <a:r>
              <a:rPr lang="en-US" dirty="0"/>
              <a:t> da </a:t>
            </a:r>
            <a:r>
              <a:rPr lang="en-US" dirty="0" err="1"/>
              <a:t>usare</a:t>
            </a:r>
            <a:r>
              <a:rPr lang="en-US" dirty="0"/>
              <a:t> per </a:t>
            </a:r>
            <a:r>
              <a:rPr lang="en-US" dirty="0" err="1"/>
              <a:t>evidenziare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concetti</a:t>
            </a:r>
            <a:r>
              <a:rPr lang="en-US" dirty="0"/>
              <a:t> </a:t>
            </a:r>
            <a:r>
              <a:rPr lang="en-US" dirty="0" err="1"/>
              <a:t>chiave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devono</a:t>
            </a:r>
            <a:r>
              <a:rPr lang="en-US" dirty="0"/>
              <a:t> </a:t>
            </a:r>
            <a:r>
              <a:rPr lang="en-US" dirty="0" err="1"/>
              <a:t>risaltare</a:t>
            </a:r>
            <a:r>
              <a:rPr lang="en-US" dirty="0"/>
              <a:t> </a:t>
            </a:r>
            <a:r>
              <a:rPr lang="en-US" dirty="0" err="1"/>
              <a:t>all’interno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presentazione</a:t>
            </a:r>
            <a:r>
              <a:rPr lang="en-US" dirty="0"/>
              <a:t>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6375040-6597-3645-B37F-9898121C930A}"/>
              </a:ext>
            </a:extLst>
          </p:cNvPr>
          <p:cNvSpPr txBox="1"/>
          <p:nvPr userDrawn="1"/>
        </p:nvSpPr>
        <p:spPr>
          <a:xfrm>
            <a:off x="9886604" y="520931"/>
            <a:ext cx="1219200" cy="121920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/>
          </a:bodyPr>
          <a:lstStyle/>
          <a:p>
            <a:pPr algn="l"/>
            <a:endParaRPr lang="it-IT" sz="1800" dirty="0">
              <a:latin typeface="Bressay" panose="02040503050505020203" pitchFamily="18" charset="77"/>
              <a:ea typeface="Bressay" panose="02040503050505020203" pitchFamily="18" charset="77"/>
              <a:cs typeface="Bressay" panose="02040503050505020203" pitchFamily="18" charset="77"/>
            </a:endParaRPr>
          </a:p>
        </p:txBody>
      </p:sp>
      <p:pic>
        <p:nvPicPr>
          <p:cNvPr id="12" name="Immagin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722" y="6086901"/>
            <a:ext cx="1289937" cy="57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6764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486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stua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 hasCustomPrompt="1"/>
          </p:nvPr>
        </p:nvSpPr>
        <p:spPr>
          <a:xfrm>
            <a:off x="334433" y="357718"/>
            <a:ext cx="8593667" cy="383116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4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A230F14-57A8-BA4C-987B-74CBBCA35D1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433" y="1536000"/>
            <a:ext cx="11523135" cy="4485917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defRPr sz="1867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Testo </a:t>
            </a:r>
            <a:r>
              <a:rPr lang="it-IT" dirty="0" err="1"/>
              <a:t>lorem</a:t>
            </a:r>
            <a:r>
              <a:rPr lang="it-IT" dirty="0"/>
              <a:t> ipsum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</a:t>
            </a:r>
            <a:r>
              <a:rPr lang="it-IT" dirty="0" err="1"/>
              <a:t>labore</a:t>
            </a:r>
            <a:r>
              <a:rPr lang="it-IT" dirty="0"/>
              <a:t> et dolore magna </a:t>
            </a:r>
            <a:r>
              <a:rPr lang="it-IT" dirty="0" err="1"/>
              <a:t>aliqua</a:t>
            </a:r>
            <a:r>
              <a:rPr lang="it-IT" dirty="0"/>
              <a:t>. Ut </a:t>
            </a:r>
            <a:r>
              <a:rPr lang="it-IT" dirty="0" err="1"/>
              <a:t>enim</a:t>
            </a:r>
            <a:r>
              <a:rPr lang="it-IT" dirty="0"/>
              <a:t> ad </a:t>
            </a:r>
            <a:r>
              <a:rPr lang="it-IT" dirty="0" err="1"/>
              <a:t>minim</a:t>
            </a:r>
            <a:r>
              <a:rPr lang="it-IT" dirty="0"/>
              <a:t> </a:t>
            </a:r>
            <a:r>
              <a:rPr lang="it-IT" dirty="0" err="1"/>
              <a:t>veniam</a:t>
            </a:r>
            <a:r>
              <a:rPr lang="it-IT" dirty="0"/>
              <a:t>, </a:t>
            </a:r>
            <a:r>
              <a:rPr lang="it-IT" dirty="0" err="1"/>
              <a:t>quis</a:t>
            </a:r>
            <a:r>
              <a:rPr lang="it-IT" dirty="0"/>
              <a:t> </a:t>
            </a:r>
            <a:r>
              <a:rPr lang="it-IT" dirty="0" err="1"/>
              <a:t>nostrud</a:t>
            </a:r>
            <a:r>
              <a:rPr lang="it-IT" dirty="0"/>
              <a:t> </a:t>
            </a:r>
            <a:r>
              <a:rPr lang="it-IT" dirty="0" err="1"/>
              <a:t>exercitation</a:t>
            </a:r>
            <a:r>
              <a:rPr lang="it-IT" dirty="0"/>
              <a:t> </a:t>
            </a:r>
            <a:r>
              <a:rPr lang="it-IT" dirty="0" err="1"/>
              <a:t>ullamco</a:t>
            </a:r>
            <a:r>
              <a:rPr lang="it-IT" dirty="0"/>
              <a:t> laboris </a:t>
            </a:r>
            <a:r>
              <a:rPr lang="it-IT" dirty="0" err="1"/>
              <a:t>nisi</a:t>
            </a:r>
            <a:r>
              <a:rPr lang="it-IT" dirty="0"/>
              <a:t> ut </a:t>
            </a:r>
            <a:r>
              <a:rPr lang="it-IT" dirty="0" err="1"/>
              <a:t>aliquip</a:t>
            </a:r>
            <a:r>
              <a:rPr lang="it-IT" dirty="0"/>
              <a:t> ex ea </a:t>
            </a:r>
            <a:r>
              <a:rPr lang="it-IT" dirty="0" err="1"/>
              <a:t>commodo</a:t>
            </a:r>
            <a:r>
              <a:rPr lang="it-IT" dirty="0"/>
              <a:t>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2E5E3D6-439F-9547-BB50-DEEEE4BE1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433" y="6297858"/>
            <a:ext cx="1344083" cy="244916"/>
          </a:xfrm>
        </p:spPr>
        <p:txBody>
          <a:bodyPr lIns="0" tIns="0" rIns="0" bIns="0" anchor="b" anchorCtr="0"/>
          <a:lstStyle>
            <a:lvl1pPr algn="l">
              <a:defRPr sz="10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2175761E-24CE-4844-82D4-75637B8A279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4433" y="797859"/>
            <a:ext cx="8593667" cy="383116"/>
          </a:xfrm>
        </p:spPr>
        <p:txBody>
          <a:bodyPr lIns="0" tIns="0" rIns="0" bIns="0" anchor="t">
            <a:noAutofit/>
          </a:bodyPr>
          <a:lstStyle>
            <a:lvl1pPr marL="0" indent="0">
              <a:buNone/>
              <a:defRPr sz="2133">
                <a:solidFill>
                  <a:schemeClr val="accent6"/>
                </a:solidFill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2" name="Immagin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722" y="6086901"/>
            <a:ext cx="1289937" cy="57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7423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54">
          <p15:clr>
            <a:srgbClr val="FBAE40"/>
          </p15:clr>
        </p15:guide>
        <p15:guide id="2" orient="horz" pos="373">
          <p15:clr>
            <a:srgbClr val="FBAE40"/>
          </p15:clr>
        </p15:guide>
        <p15:guide id="3" orient="horz" pos="35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sto e immagi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 hasCustomPrompt="1"/>
          </p:nvPr>
        </p:nvSpPr>
        <p:spPr>
          <a:xfrm>
            <a:off x="334433" y="357718"/>
            <a:ext cx="8593667" cy="383116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4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1" name="Segnaposto immagine 8">
            <a:extLst>
              <a:ext uri="{FF2B5EF4-FFF2-40B4-BE49-F238E27FC236}">
                <a16:creationId xmlns:a16="http://schemas.microsoft.com/office/drawing/2014/main" id="{AFC5C4D4-844B-3246-BF2B-2C65138A4FB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751919" y="1536000"/>
            <a:ext cx="7105648" cy="448588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it-IT" dirty="0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43C5636-95C7-364E-8E8A-9F8B5003973C}"/>
              </a:ext>
            </a:extLst>
          </p:cNvPr>
          <p:cNvSpPr txBox="1"/>
          <p:nvPr userDrawn="1"/>
        </p:nvSpPr>
        <p:spPr>
          <a:xfrm>
            <a:off x="2079057" y="218172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84876A4-1888-8F43-9CCB-82F4F96E61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435" y="1536001"/>
            <a:ext cx="4224867" cy="4612388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defRPr sz="18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Testo </a:t>
            </a:r>
            <a:r>
              <a:rPr lang="it-IT" dirty="0" err="1"/>
              <a:t>lorem</a:t>
            </a:r>
            <a:r>
              <a:rPr lang="it-IT" dirty="0"/>
              <a:t> ipsum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</a:t>
            </a:r>
            <a:r>
              <a:rPr lang="it-IT" dirty="0" err="1"/>
              <a:t>labore</a:t>
            </a:r>
            <a:r>
              <a:rPr lang="it-IT" dirty="0"/>
              <a:t> et dolore magna </a:t>
            </a:r>
            <a:r>
              <a:rPr lang="it-IT" dirty="0" err="1"/>
              <a:t>aliqua</a:t>
            </a:r>
            <a:r>
              <a:rPr lang="it-IT" dirty="0"/>
              <a:t>. Ut </a:t>
            </a:r>
            <a:r>
              <a:rPr lang="it-IT" dirty="0" err="1"/>
              <a:t>enim</a:t>
            </a:r>
            <a:r>
              <a:rPr lang="it-IT" dirty="0"/>
              <a:t> ad </a:t>
            </a:r>
            <a:r>
              <a:rPr lang="it-IT" dirty="0" err="1"/>
              <a:t>minim</a:t>
            </a:r>
            <a:r>
              <a:rPr lang="it-IT" dirty="0"/>
              <a:t> </a:t>
            </a:r>
            <a:r>
              <a:rPr lang="it-IT" dirty="0" err="1"/>
              <a:t>veniam</a:t>
            </a:r>
            <a:r>
              <a:rPr lang="it-IT" dirty="0"/>
              <a:t>, </a:t>
            </a:r>
            <a:r>
              <a:rPr lang="it-IT" dirty="0" err="1"/>
              <a:t>quis</a:t>
            </a:r>
            <a:r>
              <a:rPr lang="it-IT" dirty="0"/>
              <a:t> </a:t>
            </a:r>
            <a:r>
              <a:rPr lang="it-IT" dirty="0" err="1"/>
              <a:t>nostrud</a:t>
            </a:r>
            <a:r>
              <a:rPr lang="it-IT" dirty="0"/>
              <a:t> </a:t>
            </a:r>
            <a:r>
              <a:rPr lang="it-IT" dirty="0" err="1"/>
              <a:t>exercitation</a:t>
            </a:r>
            <a:r>
              <a:rPr lang="it-IT" dirty="0"/>
              <a:t> </a:t>
            </a:r>
            <a:r>
              <a:rPr lang="it-IT" dirty="0" err="1"/>
              <a:t>ullamco</a:t>
            </a:r>
            <a:r>
              <a:rPr lang="it-IT" dirty="0"/>
              <a:t> laboris </a:t>
            </a:r>
            <a:r>
              <a:rPr lang="it-IT" dirty="0" err="1"/>
              <a:t>nisi</a:t>
            </a:r>
            <a:r>
              <a:rPr lang="it-IT" dirty="0"/>
              <a:t> ut </a:t>
            </a:r>
            <a:r>
              <a:rPr lang="it-IT" dirty="0" err="1"/>
              <a:t>aliquip</a:t>
            </a:r>
            <a:r>
              <a:rPr lang="it-IT" dirty="0"/>
              <a:t> ex ea </a:t>
            </a:r>
            <a:r>
              <a:rPr lang="it-IT" dirty="0" err="1"/>
              <a:t>commodo</a:t>
            </a:r>
            <a:r>
              <a:rPr lang="it-IT" dirty="0"/>
              <a:t>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05133DB-4C96-5745-8EE0-AA29526F2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433" y="6297858"/>
            <a:ext cx="1344083" cy="244916"/>
          </a:xfrm>
        </p:spPr>
        <p:txBody>
          <a:bodyPr lIns="0" tIns="0" rIns="0" bIns="0" anchor="b" anchorCtr="0"/>
          <a:lstStyle>
            <a:lvl1pPr algn="l">
              <a:defRPr sz="10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3DD97F3F-2D95-4579-8E7A-86D3D560A27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4433" y="798483"/>
            <a:ext cx="8593667" cy="37415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133">
                <a:solidFill>
                  <a:schemeClr val="accent6"/>
                </a:solidFill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722" y="6086901"/>
            <a:ext cx="1289937" cy="57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3237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54">
          <p15:clr>
            <a:srgbClr val="FBAE40"/>
          </p15:clr>
        </p15:guide>
        <p15:guide id="2" orient="horz" pos="373">
          <p15:clr>
            <a:srgbClr val="FBAE40"/>
          </p15:clr>
        </p15:guide>
        <p15:guide id="3" orient="horz" pos="1098">
          <p15:clr>
            <a:srgbClr val="FBAE40"/>
          </p15:clr>
        </p15:guide>
        <p15:guide id="4" orient="horz" pos="35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grafic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34433" y="357719"/>
            <a:ext cx="8593667" cy="383115"/>
          </a:xfrm>
        </p:spPr>
        <p:txBody>
          <a:bodyPr lIns="0" tIns="0" rIns="0" bIns="0" anchor="t" anchorCtr="0">
            <a:normAutofit/>
          </a:bodyPr>
          <a:lstStyle>
            <a:lvl1pPr marL="0" indent="0">
              <a:buNone/>
              <a:defRPr sz="24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43C5636-95C7-364E-8E8A-9F8B5003973C}"/>
              </a:ext>
            </a:extLst>
          </p:cNvPr>
          <p:cNvSpPr txBox="1"/>
          <p:nvPr userDrawn="1"/>
        </p:nvSpPr>
        <p:spPr>
          <a:xfrm>
            <a:off x="2079057" y="218172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DE5F55E-D27B-4D49-9E58-DEA1CFEFC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433" y="6297858"/>
            <a:ext cx="1344083" cy="244916"/>
          </a:xfrm>
        </p:spPr>
        <p:txBody>
          <a:bodyPr lIns="0" tIns="0" rIns="0" bIns="0" anchor="b" anchorCtr="0"/>
          <a:lstStyle>
            <a:lvl1pPr algn="l">
              <a:defRPr sz="10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12FAAFC5-54F6-9742-BD30-879CAD9043DE}"/>
              </a:ext>
            </a:extLst>
          </p:cNvPr>
          <p:cNvSpPr txBox="1"/>
          <p:nvPr userDrawn="1"/>
        </p:nvSpPr>
        <p:spPr>
          <a:xfrm>
            <a:off x="8462434" y="3429000"/>
            <a:ext cx="3395133" cy="2285337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B8D3918C-AFCD-BE45-91EF-0A71B59A63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072034" y="1532965"/>
            <a:ext cx="2734733" cy="4488953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100000"/>
              </a:lnSpc>
              <a:defRPr sz="1200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Testo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</a:t>
            </a:r>
            <a:r>
              <a:rPr lang="it-IT" dirty="0" err="1"/>
              <a:t>labore</a:t>
            </a:r>
            <a:r>
              <a:rPr lang="it-IT" dirty="0"/>
              <a:t> et dolore magna </a:t>
            </a:r>
            <a:r>
              <a:rPr lang="it-IT" dirty="0" err="1"/>
              <a:t>aliqua</a:t>
            </a:r>
            <a:r>
              <a:rPr lang="it-IT" dirty="0"/>
              <a:t>. Ut </a:t>
            </a:r>
            <a:r>
              <a:rPr lang="it-IT" dirty="0" err="1"/>
              <a:t>enim</a:t>
            </a:r>
            <a:r>
              <a:rPr lang="it-IT" dirty="0"/>
              <a:t> ad </a:t>
            </a:r>
            <a:r>
              <a:rPr lang="it-IT" dirty="0" err="1"/>
              <a:t>minim</a:t>
            </a:r>
            <a:r>
              <a:rPr lang="it-IT" dirty="0"/>
              <a:t> </a:t>
            </a:r>
            <a:r>
              <a:rPr lang="it-IT" dirty="0" err="1"/>
              <a:t>veniam</a:t>
            </a:r>
            <a:r>
              <a:rPr lang="it-IT" dirty="0"/>
              <a:t>, </a:t>
            </a:r>
            <a:r>
              <a:rPr lang="it-IT" dirty="0" err="1"/>
              <a:t>quis</a:t>
            </a:r>
            <a:r>
              <a:rPr lang="it-IT" dirty="0"/>
              <a:t> </a:t>
            </a:r>
            <a:r>
              <a:rPr lang="it-IT" dirty="0" err="1"/>
              <a:t>nostrud</a:t>
            </a:r>
            <a:r>
              <a:rPr lang="it-IT" dirty="0"/>
              <a:t> </a:t>
            </a:r>
            <a:r>
              <a:rPr lang="it-IT" dirty="0" err="1"/>
              <a:t>exercitation</a:t>
            </a:r>
            <a:r>
              <a:rPr lang="it-IT" dirty="0"/>
              <a:t> </a:t>
            </a:r>
            <a:r>
              <a:rPr lang="it-IT" dirty="0" err="1"/>
              <a:t>ullamco</a:t>
            </a:r>
            <a:r>
              <a:rPr lang="it-IT" dirty="0"/>
              <a:t> </a:t>
            </a:r>
            <a:r>
              <a:rPr lang="it-IT" dirty="0" err="1"/>
              <a:t>laboris</a:t>
            </a:r>
            <a:r>
              <a:rPr lang="it-IT" dirty="0"/>
              <a:t> </a:t>
            </a:r>
            <a:r>
              <a:rPr lang="it-IT" dirty="0" err="1"/>
              <a:t>nisi</a:t>
            </a:r>
            <a:r>
              <a:rPr lang="it-IT" dirty="0"/>
              <a:t> ut </a:t>
            </a:r>
            <a:r>
              <a:rPr lang="it-IT" dirty="0" err="1"/>
              <a:t>aliquip</a:t>
            </a:r>
            <a:r>
              <a:rPr lang="it-IT" dirty="0"/>
              <a:t> ex ea </a:t>
            </a:r>
            <a:r>
              <a:rPr lang="it-IT" dirty="0" err="1"/>
              <a:t>commodo</a:t>
            </a:r>
            <a:r>
              <a:rPr lang="it-IT" dirty="0"/>
              <a:t>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29" name="Segnaposto grafico 6">
            <a:extLst>
              <a:ext uri="{FF2B5EF4-FFF2-40B4-BE49-F238E27FC236}">
                <a16:creationId xmlns:a16="http://schemas.microsoft.com/office/drawing/2014/main" id="{DED5EDC1-16F0-9F46-B506-5B9300119075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334433" y="1532965"/>
            <a:ext cx="8593667" cy="4517804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7E8AB886-2251-41A3-A27B-74264F3E9F8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4433" y="797984"/>
            <a:ext cx="8593667" cy="374649"/>
          </a:xfrm>
        </p:spPr>
        <p:txBody>
          <a:bodyPr lIns="0" tIns="0" rIns="0" bIns="0"/>
          <a:lstStyle>
            <a:lvl1pPr marL="0" indent="0">
              <a:buNone/>
              <a:defRPr lang="it-IT" sz="2133" b="0" i="0" kern="120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722" y="6086901"/>
            <a:ext cx="1289937" cy="57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63863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54">
          <p15:clr>
            <a:srgbClr val="FBAE40"/>
          </p15:clr>
        </p15:guide>
        <p15:guide id="2" orient="horz" pos="373">
          <p15:clr>
            <a:srgbClr val="FBAE40"/>
          </p15:clr>
        </p15:guide>
        <p15:guide id="3" orient="horz" pos="35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z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A352B7E-C498-A342-95B6-809C2DF175C1}"/>
              </a:ext>
            </a:extLst>
          </p:cNvPr>
          <p:cNvSpPr txBox="1"/>
          <p:nvPr userDrawn="1"/>
        </p:nvSpPr>
        <p:spPr>
          <a:xfrm>
            <a:off x="7536873" y="24999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6CAD467-77FD-CF42-B8F8-301BF57954E0}"/>
              </a:ext>
            </a:extLst>
          </p:cNvPr>
          <p:cNvSpPr txBox="1"/>
          <p:nvPr userDrawn="1"/>
        </p:nvSpPr>
        <p:spPr>
          <a:xfrm>
            <a:off x="2021133" y="2777429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DB816B4-1068-1A42-8E43-A06719D84D6B}"/>
              </a:ext>
            </a:extLst>
          </p:cNvPr>
          <p:cNvSpPr txBox="1"/>
          <p:nvPr userDrawn="1"/>
        </p:nvSpPr>
        <p:spPr>
          <a:xfrm>
            <a:off x="6891413" y="432913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2D24F6-9E41-B841-AA8B-E3F42EB4ADFE}"/>
              </a:ext>
            </a:extLst>
          </p:cNvPr>
          <p:cNvSpPr txBox="1"/>
          <p:nvPr userDrawn="1"/>
        </p:nvSpPr>
        <p:spPr>
          <a:xfrm>
            <a:off x="11200992" y="46290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1800" b="0" i="0" dirty="0">
              <a:latin typeface="Bressay" panose="02040503050505020203" pitchFamily="18" charset="77"/>
            </a:endParaRPr>
          </a:p>
        </p:txBody>
      </p:sp>
      <p:sp>
        <p:nvSpPr>
          <p:cNvPr id="12" name="Titolo 1">
            <a:extLst>
              <a:ext uri="{FF2B5EF4-FFF2-40B4-BE49-F238E27FC236}">
                <a16:creationId xmlns:a16="http://schemas.microsoft.com/office/drawing/2014/main" id="{3A76B943-58B8-DA47-92ED-EC3F5B4C782D}"/>
              </a:ext>
            </a:extLst>
          </p:cNvPr>
          <p:cNvSpPr txBox="1">
            <a:spLocks/>
          </p:cNvSpPr>
          <p:nvPr userDrawn="1"/>
        </p:nvSpPr>
        <p:spPr>
          <a:xfrm>
            <a:off x="206023" y="6118577"/>
            <a:ext cx="4353277" cy="38170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i="0" kern="1200">
                <a:solidFill>
                  <a:srgbClr val="415064"/>
                </a:solidFill>
                <a:latin typeface="Bressay Trial" panose="02040503050505020203" pitchFamily="18" charset="77"/>
                <a:ea typeface="Bressay Trial" panose="02040503050505020203" pitchFamily="18" charset="77"/>
                <a:cs typeface="Bressay Trial" panose="02040503050505020203" pitchFamily="18" charset="77"/>
              </a:defRPr>
            </a:lvl1pPr>
          </a:lstStyle>
          <a:p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Investiamo nel domani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EB503F0-7E7E-4534-8B60-CEE54CEA23ED}"/>
              </a:ext>
            </a:extLst>
          </p:cNvPr>
          <p:cNvSpPr txBox="1"/>
          <p:nvPr userDrawn="1"/>
        </p:nvSpPr>
        <p:spPr>
          <a:xfrm>
            <a:off x="334434" y="2188604"/>
            <a:ext cx="8666132" cy="1490672"/>
          </a:xfrm>
          <a:prstGeom prst="rect">
            <a:avLst/>
          </a:prstGeom>
        </p:spPr>
        <p:txBody>
          <a:bodyPr vert="horz" wrap="square" lIns="0" tIns="60960" rIns="0" bIns="60960" rtlCol="0" anchor="b">
            <a:normAutofit/>
          </a:bodyPr>
          <a:lstStyle/>
          <a:p>
            <a:pPr algn="l"/>
            <a:r>
              <a:rPr lang="it-IT" sz="5333" dirty="0"/>
              <a:t>Grazie</a:t>
            </a:r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55" y="578151"/>
            <a:ext cx="1349612" cy="60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43020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677041"/>
            <a:ext cx="10515600" cy="701731"/>
          </a:xfrm>
          <a:noFill/>
        </p:spPr>
        <p:txBody>
          <a:bodyPr wrap="square" rtlCol="0">
            <a:spAutoFit/>
          </a:bodyPr>
          <a:lstStyle>
            <a:lvl1pPr>
              <a:defRPr lang="it-IT"/>
            </a:lvl1pPr>
          </a:lstStyle>
          <a:p>
            <a:pPr lvl="0" algn="l"/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0DA8F-5333-404C-B1A3-89924F4629AA}" type="slidenum">
              <a:t>‹N›</a:t>
            </a:fld>
            <a:endParaRPr lang="it-IT"/>
          </a:p>
        </p:txBody>
      </p:sp>
      <p:cxnSp>
        <p:nvCxnSpPr>
          <p:cNvPr id="10" name="Connettore 1 9"/>
          <p:cNvCxnSpPr/>
          <p:nvPr userDrawn="1"/>
        </p:nvCxnSpPr>
        <p:spPr>
          <a:xfrm>
            <a:off x="0" y="1220755"/>
            <a:ext cx="12192000" cy="0"/>
          </a:xfrm>
          <a:prstGeom prst="line">
            <a:avLst/>
          </a:prstGeom>
          <a:ln w="6350" cmpd="sng">
            <a:gradFill flip="none" rotWithShape="1">
              <a:gsLst>
                <a:gs pos="51000">
                  <a:schemeClr val="accent5"/>
                </a:gs>
                <a:gs pos="100000">
                  <a:schemeClr val="accent6"/>
                </a:gs>
                <a:gs pos="0">
                  <a:schemeClr val="accent6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043871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pertina B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testo 2"/>
          <p:cNvSpPr>
            <a:spLocks noGrp="1"/>
          </p:cNvSpPr>
          <p:nvPr>
            <p:ph idx="1"/>
          </p:nvPr>
        </p:nvSpPr>
        <p:spPr>
          <a:xfrm>
            <a:off x="310086" y="3433234"/>
            <a:ext cx="10874479" cy="451405"/>
          </a:xfrm>
          <a:prstGeom prst="rect">
            <a:avLst/>
          </a:prstGeom>
          <a:noFill/>
        </p:spPr>
        <p:txBody>
          <a:bodyPr rtlCol="0"/>
          <a:lstStyle>
            <a:lvl1pPr algn="l"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310085" y="2772411"/>
            <a:ext cx="10874480" cy="697627"/>
          </a:xfrm>
          <a:prstGeom prst="rect">
            <a:avLst/>
          </a:prstGeom>
          <a:noFill/>
        </p:spPr>
        <p:txBody>
          <a:bodyPr rtlCol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it-IT" dirty="0"/>
              <a:t>Fare clic per modificare stile</a:t>
            </a:r>
          </a:p>
        </p:txBody>
      </p:sp>
    </p:spTree>
    <p:extLst>
      <p:ext uri="{BB962C8B-B14F-4D97-AF65-F5344CB8AC3E}">
        <p14:creationId xmlns:p14="http://schemas.microsoft.com/office/powerpoint/2010/main" val="370810381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Intestazione CERC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00"/>
            <a:ext cx="2592917" cy="882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987969" y="3464911"/>
            <a:ext cx="6288075" cy="697627"/>
          </a:xfrm>
        </p:spPr>
        <p:txBody>
          <a:bodyPr/>
          <a:lstStyle>
            <a:lvl1pPr marL="0" indent="0" algn="l">
              <a:buNone/>
              <a:defRPr sz="1867">
                <a:solidFill>
                  <a:schemeClr val="accent3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9" name="Titolo 8"/>
          <p:cNvSpPr>
            <a:spLocks noGrp="1"/>
          </p:cNvSpPr>
          <p:nvPr>
            <p:ph type="title"/>
          </p:nvPr>
        </p:nvSpPr>
        <p:spPr>
          <a:xfrm>
            <a:off x="2987969" y="2792836"/>
            <a:ext cx="6288075" cy="533480"/>
          </a:xfrm>
        </p:spPr>
        <p:txBody>
          <a:bodyPr/>
          <a:lstStyle>
            <a:lvl1pPr algn="l">
              <a:defRPr sz="2667">
                <a:solidFill>
                  <a:schemeClr val="accent2"/>
                </a:solidFill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</p:spTree>
    <p:extLst>
      <p:ext uri="{BB962C8B-B14F-4D97-AF65-F5344CB8AC3E}">
        <p14:creationId xmlns:p14="http://schemas.microsoft.com/office/powerpoint/2010/main" val="7767119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agina vuota BIANC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95781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8755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testo e immagi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 hasCustomPrompt="1"/>
          </p:nvPr>
        </p:nvSpPr>
        <p:spPr>
          <a:xfrm>
            <a:off x="334433" y="357718"/>
            <a:ext cx="8593667" cy="383116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4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1" name="Segnaposto immagine 8">
            <a:extLst>
              <a:ext uri="{FF2B5EF4-FFF2-40B4-BE49-F238E27FC236}">
                <a16:creationId xmlns:a16="http://schemas.microsoft.com/office/drawing/2014/main" id="{AFC5C4D4-844B-3246-BF2B-2C65138A4FB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751919" y="1536000"/>
            <a:ext cx="7105648" cy="448588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43C5636-95C7-364E-8E8A-9F8B5003973C}"/>
              </a:ext>
            </a:extLst>
          </p:cNvPr>
          <p:cNvSpPr txBox="1"/>
          <p:nvPr/>
        </p:nvSpPr>
        <p:spPr>
          <a:xfrm>
            <a:off x="2079057" y="218172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84876A4-1888-8F43-9CCB-82F4F96E61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435" y="1536001"/>
            <a:ext cx="4224867" cy="4612388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defRPr sz="18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Testo </a:t>
            </a:r>
            <a:r>
              <a:rPr lang="it-IT" dirty="0" err="1"/>
              <a:t>lorem</a:t>
            </a:r>
            <a:r>
              <a:rPr lang="it-IT" dirty="0"/>
              <a:t> ipsum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</a:t>
            </a:r>
            <a:r>
              <a:rPr lang="it-IT" dirty="0" err="1"/>
              <a:t>labore</a:t>
            </a:r>
            <a:r>
              <a:rPr lang="it-IT" dirty="0"/>
              <a:t> et dolore magna </a:t>
            </a:r>
            <a:r>
              <a:rPr lang="it-IT" dirty="0" err="1"/>
              <a:t>aliqua</a:t>
            </a:r>
            <a:r>
              <a:rPr lang="it-IT" dirty="0"/>
              <a:t>. Ut </a:t>
            </a:r>
            <a:r>
              <a:rPr lang="it-IT" dirty="0" err="1"/>
              <a:t>enim</a:t>
            </a:r>
            <a:r>
              <a:rPr lang="it-IT" dirty="0"/>
              <a:t> ad </a:t>
            </a:r>
            <a:r>
              <a:rPr lang="it-IT" dirty="0" err="1"/>
              <a:t>minim</a:t>
            </a:r>
            <a:r>
              <a:rPr lang="it-IT" dirty="0"/>
              <a:t> </a:t>
            </a:r>
            <a:r>
              <a:rPr lang="it-IT" dirty="0" err="1"/>
              <a:t>veniam</a:t>
            </a:r>
            <a:r>
              <a:rPr lang="it-IT" dirty="0"/>
              <a:t>, </a:t>
            </a:r>
            <a:r>
              <a:rPr lang="it-IT" dirty="0" err="1"/>
              <a:t>quis</a:t>
            </a:r>
            <a:r>
              <a:rPr lang="it-IT" dirty="0"/>
              <a:t> </a:t>
            </a:r>
            <a:r>
              <a:rPr lang="it-IT" dirty="0" err="1"/>
              <a:t>nostrud</a:t>
            </a:r>
            <a:r>
              <a:rPr lang="it-IT" dirty="0"/>
              <a:t> </a:t>
            </a:r>
            <a:r>
              <a:rPr lang="it-IT" dirty="0" err="1"/>
              <a:t>exercitation</a:t>
            </a:r>
            <a:r>
              <a:rPr lang="it-IT" dirty="0"/>
              <a:t> </a:t>
            </a:r>
            <a:r>
              <a:rPr lang="it-IT" dirty="0" err="1"/>
              <a:t>ullamco</a:t>
            </a:r>
            <a:r>
              <a:rPr lang="it-IT" dirty="0"/>
              <a:t> laboris </a:t>
            </a:r>
            <a:r>
              <a:rPr lang="it-IT" dirty="0" err="1"/>
              <a:t>nisi</a:t>
            </a:r>
            <a:r>
              <a:rPr lang="it-IT" dirty="0"/>
              <a:t> ut </a:t>
            </a:r>
            <a:r>
              <a:rPr lang="it-IT" dirty="0" err="1"/>
              <a:t>aliquip</a:t>
            </a:r>
            <a:r>
              <a:rPr lang="it-IT" dirty="0"/>
              <a:t> ex ea </a:t>
            </a:r>
            <a:r>
              <a:rPr lang="it-IT" dirty="0" err="1"/>
              <a:t>commodo</a:t>
            </a:r>
            <a:r>
              <a:rPr lang="it-IT" dirty="0"/>
              <a:t>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05133DB-4C96-5745-8EE0-AA29526F2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433" y="6297858"/>
            <a:ext cx="1344083" cy="244916"/>
          </a:xfrm>
        </p:spPr>
        <p:txBody>
          <a:bodyPr lIns="0" tIns="0" rIns="0" bIns="0" anchor="b" anchorCtr="0"/>
          <a:lstStyle>
            <a:lvl1pPr algn="l">
              <a:defRPr sz="10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6DE3ECF-A01B-4460-B74A-5EFBF3261782}" type="slidenum">
              <a:rPr lang="it-IT" smtClean="0"/>
              <a:t>‹N›</a:t>
            </a:fld>
            <a:endParaRPr lang="it-IT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3DD97F3F-2D95-4579-8E7A-86D3D560A27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4433" y="798483"/>
            <a:ext cx="8593667" cy="37415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133">
                <a:solidFill>
                  <a:schemeClr val="accent6"/>
                </a:solidFill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6258" y="5901267"/>
            <a:ext cx="1435423" cy="64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99168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54">
          <p15:clr>
            <a:srgbClr val="FBAE40"/>
          </p15:clr>
        </p15:guide>
        <p15:guide id="2" orient="horz" pos="373">
          <p15:clr>
            <a:srgbClr val="FBAE40"/>
          </p15:clr>
        </p15:guide>
        <p15:guide id="3" orient="horz" pos="1098">
          <p15:clr>
            <a:srgbClr val="FBAE40"/>
          </p15:clr>
        </p15:guide>
        <p15:guide id="4" orient="horz" pos="350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pertin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A352B7E-C498-A342-95B6-809C2DF175C1}"/>
              </a:ext>
            </a:extLst>
          </p:cNvPr>
          <p:cNvSpPr txBox="1"/>
          <p:nvPr/>
        </p:nvSpPr>
        <p:spPr>
          <a:xfrm>
            <a:off x="7536873" y="24999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EE5D51E-4D22-8049-A6A9-68BD341C05F6}"/>
              </a:ext>
            </a:extLst>
          </p:cNvPr>
          <p:cNvSpPr txBox="1"/>
          <p:nvPr/>
        </p:nvSpPr>
        <p:spPr>
          <a:xfrm>
            <a:off x="6805535" y="3018020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3622C4D-F38B-4F5C-A0DB-E1517418DF31}"/>
              </a:ext>
            </a:extLst>
          </p:cNvPr>
          <p:cNvSpPr txBox="1"/>
          <p:nvPr/>
        </p:nvSpPr>
        <p:spPr>
          <a:xfrm>
            <a:off x="7536873" y="3245043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B660546-0960-410D-BBFA-28A1CBC973B2}"/>
              </a:ext>
            </a:extLst>
          </p:cNvPr>
          <p:cNvSpPr txBox="1"/>
          <p:nvPr/>
        </p:nvSpPr>
        <p:spPr>
          <a:xfrm>
            <a:off x="2021133" y="352249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F588449C-C723-4B5F-805C-FE43C9FB23C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35255" y="4610916"/>
            <a:ext cx="9144000" cy="454459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buNone/>
              <a:defRPr sz="32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it-IT" dirty="0"/>
              <a:t>Sottotitolo di al massimo due righe di testo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01A5A9F-E1AE-44C3-93C6-10D394357B4F}"/>
              </a:ext>
            </a:extLst>
          </p:cNvPr>
          <p:cNvSpPr txBox="1"/>
          <p:nvPr/>
        </p:nvSpPr>
        <p:spPr>
          <a:xfrm>
            <a:off x="6891413" y="5074204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902D900C-E37F-439E-BD05-7F3FB1138EA5}"/>
              </a:ext>
            </a:extLst>
          </p:cNvPr>
          <p:cNvSpPr txBox="1"/>
          <p:nvPr/>
        </p:nvSpPr>
        <p:spPr>
          <a:xfrm>
            <a:off x="7087148" y="489385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egnaposto testo 15">
            <a:extLst>
              <a:ext uri="{FF2B5EF4-FFF2-40B4-BE49-F238E27FC236}">
                <a16:creationId xmlns:a16="http://schemas.microsoft.com/office/drawing/2014/main" id="{107238BB-1EE6-47D1-8F8B-8A763DCE53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433" y="1557869"/>
            <a:ext cx="9144000" cy="2952751"/>
          </a:xfrm>
        </p:spPr>
        <p:txBody>
          <a:bodyPr lIns="0" tIns="0" rIns="0" bIns="0" anchor="b">
            <a:noAutofit/>
          </a:bodyPr>
          <a:lstStyle>
            <a:lvl1pPr marL="0" indent="0">
              <a:buNone/>
              <a:defRPr sz="6400"/>
            </a:lvl1pPr>
            <a:lvl2pPr>
              <a:defRPr sz="6400"/>
            </a:lvl2pPr>
            <a:lvl3pPr>
              <a:defRPr sz="6400"/>
            </a:lvl3pPr>
            <a:lvl4pPr>
              <a:defRPr sz="6400"/>
            </a:lvl4pPr>
            <a:lvl5pPr>
              <a:defRPr sz="6400"/>
            </a:lvl5pPr>
          </a:lstStyle>
          <a:p>
            <a:pPr lvl="0"/>
            <a:r>
              <a:rPr lang="it-IT" dirty="0"/>
              <a:t>Titolo al massimo di tre righe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6A352B7E-C498-A342-95B6-809C2DF175C1}"/>
              </a:ext>
            </a:extLst>
          </p:cNvPr>
          <p:cNvSpPr txBox="1"/>
          <p:nvPr userDrawn="1"/>
        </p:nvSpPr>
        <p:spPr>
          <a:xfrm>
            <a:off x="7536873" y="24999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4EE5D51E-4D22-8049-A6A9-68BD341C05F6}"/>
              </a:ext>
            </a:extLst>
          </p:cNvPr>
          <p:cNvSpPr txBox="1"/>
          <p:nvPr userDrawn="1"/>
        </p:nvSpPr>
        <p:spPr>
          <a:xfrm>
            <a:off x="6805535" y="3018020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F3622C4D-F38B-4F5C-A0DB-E1517418DF31}"/>
              </a:ext>
            </a:extLst>
          </p:cNvPr>
          <p:cNvSpPr txBox="1"/>
          <p:nvPr userDrawn="1"/>
        </p:nvSpPr>
        <p:spPr>
          <a:xfrm>
            <a:off x="7536873" y="3245043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EB660546-0960-410D-BBFA-28A1CBC973B2}"/>
              </a:ext>
            </a:extLst>
          </p:cNvPr>
          <p:cNvSpPr txBox="1"/>
          <p:nvPr userDrawn="1"/>
        </p:nvSpPr>
        <p:spPr>
          <a:xfrm>
            <a:off x="2021133" y="352249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A01A5A9F-E1AE-44C3-93C6-10D394357B4F}"/>
              </a:ext>
            </a:extLst>
          </p:cNvPr>
          <p:cNvSpPr txBox="1"/>
          <p:nvPr userDrawn="1"/>
        </p:nvSpPr>
        <p:spPr>
          <a:xfrm>
            <a:off x="6891413" y="5074204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902D900C-E37F-439E-BD05-7F3FB1138EA5}"/>
              </a:ext>
            </a:extLst>
          </p:cNvPr>
          <p:cNvSpPr txBox="1"/>
          <p:nvPr userDrawn="1"/>
        </p:nvSpPr>
        <p:spPr>
          <a:xfrm>
            <a:off x="7087148" y="489385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Immagin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55" y="578153"/>
            <a:ext cx="1349612" cy="60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15887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sore di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2D24F6-9E41-B841-AA8B-E3F42EB4ADFE}"/>
              </a:ext>
            </a:extLst>
          </p:cNvPr>
          <p:cNvSpPr txBox="1"/>
          <p:nvPr/>
        </p:nvSpPr>
        <p:spPr>
          <a:xfrm>
            <a:off x="11200992" y="46290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E480ACB-784B-6E44-9A41-6C0CA71DF68F}"/>
              </a:ext>
            </a:extLst>
          </p:cNvPr>
          <p:cNvSpPr txBox="1"/>
          <p:nvPr/>
        </p:nvSpPr>
        <p:spPr>
          <a:xfrm>
            <a:off x="2061237" y="6455620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974FD9A5-F37E-48C4-8EF8-BE95935B50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35255" y="4610916"/>
            <a:ext cx="9144000" cy="454459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buNone/>
              <a:defRPr sz="32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it-IT" dirty="0"/>
              <a:t>Sottotitolo di al massimo due righe di testo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C092785F-0F1B-40F9-874E-A0991FEE6A9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5255" y="1560391"/>
            <a:ext cx="9144000" cy="2948516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5867"/>
            </a:lvl1pPr>
          </a:lstStyle>
          <a:p>
            <a:pPr lvl="0"/>
            <a:r>
              <a:rPr lang="it-IT" dirty="0"/>
              <a:t>Titolo del divisore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02D24F6-9E41-B841-AA8B-E3F42EB4ADFE}"/>
              </a:ext>
            </a:extLst>
          </p:cNvPr>
          <p:cNvSpPr txBox="1"/>
          <p:nvPr userDrawn="1"/>
        </p:nvSpPr>
        <p:spPr>
          <a:xfrm>
            <a:off x="11200992" y="46290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E480ACB-784B-6E44-9A41-6C0CA71DF68F}"/>
              </a:ext>
            </a:extLst>
          </p:cNvPr>
          <p:cNvSpPr txBox="1"/>
          <p:nvPr userDrawn="1"/>
        </p:nvSpPr>
        <p:spPr>
          <a:xfrm>
            <a:off x="2061237" y="6455620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2074709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ll 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 hasCustomPrompt="1"/>
          </p:nvPr>
        </p:nvSpPr>
        <p:spPr>
          <a:xfrm>
            <a:off x="334433" y="368021"/>
            <a:ext cx="8593667" cy="355259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4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 che può essere facoltativo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D9D4BAB-FB8E-D74A-8F1C-82B304BBA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433" y="6297859"/>
            <a:ext cx="1344083" cy="244916"/>
          </a:xfrm>
        </p:spPr>
        <p:txBody>
          <a:bodyPr lIns="0" tIns="0" rIns="0" bIns="0" anchor="b" anchorCtr="0"/>
          <a:lstStyle>
            <a:lvl1pPr algn="l">
              <a:defRPr sz="10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6DE3ECF-A01B-4460-B74A-5EFBF3261782}" type="slidenum">
              <a:rPr lang="it-IT" smtClean="0"/>
              <a:t>‹N›</a:t>
            </a:fld>
            <a:endParaRPr lang="it-IT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A230F14-57A8-BA4C-987B-74CBBCA35D1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435" y="1409528"/>
            <a:ext cx="11523133" cy="4612389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5867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Call-out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slide con un </a:t>
            </a:r>
            <a:r>
              <a:rPr lang="en-US" dirty="0" err="1"/>
              <a:t>testo</a:t>
            </a:r>
            <a:r>
              <a:rPr lang="en-US" dirty="0"/>
              <a:t> </a:t>
            </a:r>
            <a:r>
              <a:rPr lang="en-US" dirty="0" err="1"/>
              <a:t>grande</a:t>
            </a:r>
            <a:r>
              <a:rPr lang="en-US" dirty="0"/>
              <a:t> da </a:t>
            </a:r>
            <a:r>
              <a:rPr lang="en-US" dirty="0" err="1"/>
              <a:t>usare</a:t>
            </a:r>
            <a:r>
              <a:rPr lang="en-US" dirty="0"/>
              <a:t> per </a:t>
            </a:r>
            <a:r>
              <a:rPr lang="en-US" dirty="0" err="1"/>
              <a:t>evidenziare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concetti</a:t>
            </a:r>
            <a:r>
              <a:rPr lang="en-US" dirty="0"/>
              <a:t> </a:t>
            </a:r>
            <a:r>
              <a:rPr lang="en-US" dirty="0" err="1"/>
              <a:t>chiave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devono</a:t>
            </a:r>
            <a:r>
              <a:rPr lang="en-US" dirty="0"/>
              <a:t> </a:t>
            </a:r>
            <a:r>
              <a:rPr lang="en-US" dirty="0" err="1"/>
              <a:t>risaltare</a:t>
            </a:r>
            <a:r>
              <a:rPr lang="en-US" dirty="0"/>
              <a:t> </a:t>
            </a:r>
            <a:r>
              <a:rPr lang="en-US" dirty="0" err="1"/>
              <a:t>all’interno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presentazione</a:t>
            </a:r>
            <a:r>
              <a:rPr lang="en-US" dirty="0"/>
              <a:t>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6375040-6597-3645-B37F-9898121C930A}"/>
              </a:ext>
            </a:extLst>
          </p:cNvPr>
          <p:cNvSpPr txBox="1"/>
          <p:nvPr/>
        </p:nvSpPr>
        <p:spPr>
          <a:xfrm>
            <a:off x="9886604" y="520931"/>
            <a:ext cx="1219200" cy="121920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/>
          </a:bodyPr>
          <a:lstStyle/>
          <a:p>
            <a:pPr algn="l"/>
            <a:endParaRPr lang="it-IT" sz="2400" dirty="0">
              <a:latin typeface="Bressay" panose="02040503050505020203" pitchFamily="18" charset="77"/>
              <a:ea typeface="Bressay" panose="02040503050505020203" pitchFamily="18" charset="77"/>
              <a:cs typeface="Bressay" panose="02040503050505020203" pitchFamily="18" charset="77"/>
            </a:endParaRPr>
          </a:p>
        </p:txBody>
      </p:sp>
      <p:pic>
        <p:nvPicPr>
          <p:cNvPr id="11" name="Immagin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6259" y="6109613"/>
            <a:ext cx="1435423" cy="643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721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486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testua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 hasCustomPrompt="1"/>
          </p:nvPr>
        </p:nvSpPr>
        <p:spPr>
          <a:xfrm>
            <a:off x="334433" y="357719"/>
            <a:ext cx="8593667" cy="383116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4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A230F14-57A8-BA4C-987B-74CBBCA35D1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434" y="1536000"/>
            <a:ext cx="11523135" cy="4485917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defRPr sz="1867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Testo </a:t>
            </a:r>
            <a:r>
              <a:rPr lang="it-IT" dirty="0" err="1"/>
              <a:t>lorem</a:t>
            </a:r>
            <a:r>
              <a:rPr lang="it-IT" dirty="0"/>
              <a:t> ipsum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</a:t>
            </a:r>
            <a:r>
              <a:rPr lang="it-IT" dirty="0" err="1"/>
              <a:t>labore</a:t>
            </a:r>
            <a:r>
              <a:rPr lang="it-IT" dirty="0"/>
              <a:t> et dolore magna </a:t>
            </a:r>
            <a:r>
              <a:rPr lang="it-IT" dirty="0" err="1"/>
              <a:t>aliqua</a:t>
            </a:r>
            <a:r>
              <a:rPr lang="it-IT" dirty="0"/>
              <a:t>. Ut </a:t>
            </a:r>
            <a:r>
              <a:rPr lang="it-IT" dirty="0" err="1"/>
              <a:t>enim</a:t>
            </a:r>
            <a:r>
              <a:rPr lang="it-IT" dirty="0"/>
              <a:t> ad </a:t>
            </a:r>
            <a:r>
              <a:rPr lang="it-IT" dirty="0" err="1"/>
              <a:t>minim</a:t>
            </a:r>
            <a:r>
              <a:rPr lang="it-IT" dirty="0"/>
              <a:t> </a:t>
            </a:r>
            <a:r>
              <a:rPr lang="it-IT" dirty="0" err="1"/>
              <a:t>veniam</a:t>
            </a:r>
            <a:r>
              <a:rPr lang="it-IT" dirty="0"/>
              <a:t>, </a:t>
            </a:r>
            <a:r>
              <a:rPr lang="it-IT" dirty="0" err="1"/>
              <a:t>quis</a:t>
            </a:r>
            <a:r>
              <a:rPr lang="it-IT" dirty="0"/>
              <a:t> </a:t>
            </a:r>
            <a:r>
              <a:rPr lang="it-IT" dirty="0" err="1"/>
              <a:t>nostrud</a:t>
            </a:r>
            <a:r>
              <a:rPr lang="it-IT" dirty="0"/>
              <a:t> </a:t>
            </a:r>
            <a:r>
              <a:rPr lang="it-IT" dirty="0" err="1"/>
              <a:t>exercitation</a:t>
            </a:r>
            <a:r>
              <a:rPr lang="it-IT" dirty="0"/>
              <a:t> </a:t>
            </a:r>
            <a:r>
              <a:rPr lang="it-IT" dirty="0" err="1"/>
              <a:t>ullamco</a:t>
            </a:r>
            <a:r>
              <a:rPr lang="it-IT" dirty="0"/>
              <a:t> laboris </a:t>
            </a:r>
            <a:r>
              <a:rPr lang="it-IT" dirty="0" err="1"/>
              <a:t>nisi</a:t>
            </a:r>
            <a:r>
              <a:rPr lang="it-IT" dirty="0"/>
              <a:t> ut </a:t>
            </a:r>
            <a:r>
              <a:rPr lang="it-IT" dirty="0" err="1"/>
              <a:t>aliquip</a:t>
            </a:r>
            <a:r>
              <a:rPr lang="it-IT" dirty="0"/>
              <a:t> ex ea </a:t>
            </a:r>
            <a:r>
              <a:rPr lang="it-IT" dirty="0" err="1"/>
              <a:t>commodo</a:t>
            </a:r>
            <a:r>
              <a:rPr lang="it-IT" dirty="0"/>
              <a:t>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2E5E3D6-439F-9547-BB50-DEEEE4BE1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433" y="6297859"/>
            <a:ext cx="1344083" cy="244916"/>
          </a:xfrm>
        </p:spPr>
        <p:txBody>
          <a:bodyPr lIns="0" tIns="0" rIns="0" bIns="0" anchor="b" anchorCtr="0"/>
          <a:lstStyle>
            <a:lvl1pPr algn="l">
              <a:defRPr sz="10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2175761E-24CE-4844-82D4-75637B8A279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4433" y="797859"/>
            <a:ext cx="8593667" cy="383116"/>
          </a:xfrm>
        </p:spPr>
        <p:txBody>
          <a:bodyPr lIns="0" tIns="0" rIns="0" bIns="0" anchor="t">
            <a:noAutofit/>
          </a:bodyPr>
          <a:lstStyle>
            <a:lvl1pPr marL="0" indent="0">
              <a:buNone/>
              <a:defRPr sz="2133">
                <a:solidFill>
                  <a:schemeClr val="accent6"/>
                </a:solidFill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7442098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54">
          <p15:clr>
            <a:srgbClr val="FBAE40"/>
          </p15:clr>
        </p15:guide>
        <p15:guide id="2" orient="horz" pos="373">
          <p15:clr>
            <a:srgbClr val="FBAE40"/>
          </p15:clr>
        </p15:guide>
        <p15:guide id="3" orient="horz" pos="350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testo e immagi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 hasCustomPrompt="1"/>
          </p:nvPr>
        </p:nvSpPr>
        <p:spPr>
          <a:xfrm>
            <a:off x="334433" y="357719"/>
            <a:ext cx="8593667" cy="383116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4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1" name="Segnaposto immagine 8">
            <a:extLst>
              <a:ext uri="{FF2B5EF4-FFF2-40B4-BE49-F238E27FC236}">
                <a16:creationId xmlns:a16="http://schemas.microsoft.com/office/drawing/2014/main" id="{AFC5C4D4-844B-3246-BF2B-2C65138A4FB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751919" y="1536000"/>
            <a:ext cx="7105648" cy="448588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43C5636-95C7-364E-8E8A-9F8B5003973C}"/>
              </a:ext>
            </a:extLst>
          </p:cNvPr>
          <p:cNvSpPr txBox="1"/>
          <p:nvPr/>
        </p:nvSpPr>
        <p:spPr>
          <a:xfrm>
            <a:off x="2079057" y="218172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84876A4-1888-8F43-9CCB-82F4F96E61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436" y="1536002"/>
            <a:ext cx="4224867" cy="4612388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defRPr sz="18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Testo </a:t>
            </a:r>
            <a:r>
              <a:rPr lang="it-IT" dirty="0" err="1"/>
              <a:t>lorem</a:t>
            </a:r>
            <a:r>
              <a:rPr lang="it-IT" dirty="0"/>
              <a:t> ipsum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</a:t>
            </a:r>
            <a:r>
              <a:rPr lang="it-IT" dirty="0" err="1"/>
              <a:t>labore</a:t>
            </a:r>
            <a:r>
              <a:rPr lang="it-IT" dirty="0"/>
              <a:t> et dolore magna </a:t>
            </a:r>
            <a:r>
              <a:rPr lang="it-IT" dirty="0" err="1"/>
              <a:t>aliqua</a:t>
            </a:r>
            <a:r>
              <a:rPr lang="it-IT" dirty="0"/>
              <a:t>. Ut </a:t>
            </a:r>
            <a:r>
              <a:rPr lang="it-IT" dirty="0" err="1"/>
              <a:t>enim</a:t>
            </a:r>
            <a:r>
              <a:rPr lang="it-IT" dirty="0"/>
              <a:t> ad </a:t>
            </a:r>
            <a:r>
              <a:rPr lang="it-IT" dirty="0" err="1"/>
              <a:t>minim</a:t>
            </a:r>
            <a:r>
              <a:rPr lang="it-IT" dirty="0"/>
              <a:t> </a:t>
            </a:r>
            <a:r>
              <a:rPr lang="it-IT" dirty="0" err="1"/>
              <a:t>veniam</a:t>
            </a:r>
            <a:r>
              <a:rPr lang="it-IT" dirty="0"/>
              <a:t>, </a:t>
            </a:r>
            <a:r>
              <a:rPr lang="it-IT" dirty="0" err="1"/>
              <a:t>quis</a:t>
            </a:r>
            <a:r>
              <a:rPr lang="it-IT" dirty="0"/>
              <a:t> </a:t>
            </a:r>
            <a:r>
              <a:rPr lang="it-IT" dirty="0" err="1"/>
              <a:t>nostrud</a:t>
            </a:r>
            <a:r>
              <a:rPr lang="it-IT" dirty="0"/>
              <a:t> </a:t>
            </a:r>
            <a:r>
              <a:rPr lang="it-IT" dirty="0" err="1"/>
              <a:t>exercitation</a:t>
            </a:r>
            <a:r>
              <a:rPr lang="it-IT" dirty="0"/>
              <a:t> </a:t>
            </a:r>
            <a:r>
              <a:rPr lang="it-IT" dirty="0" err="1"/>
              <a:t>ullamco</a:t>
            </a:r>
            <a:r>
              <a:rPr lang="it-IT" dirty="0"/>
              <a:t> laboris </a:t>
            </a:r>
            <a:r>
              <a:rPr lang="it-IT" dirty="0" err="1"/>
              <a:t>nisi</a:t>
            </a:r>
            <a:r>
              <a:rPr lang="it-IT" dirty="0"/>
              <a:t> ut </a:t>
            </a:r>
            <a:r>
              <a:rPr lang="it-IT" dirty="0" err="1"/>
              <a:t>aliquip</a:t>
            </a:r>
            <a:r>
              <a:rPr lang="it-IT" dirty="0"/>
              <a:t> ex ea </a:t>
            </a:r>
            <a:r>
              <a:rPr lang="it-IT" dirty="0" err="1"/>
              <a:t>commodo</a:t>
            </a:r>
            <a:r>
              <a:rPr lang="it-IT" dirty="0"/>
              <a:t>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05133DB-4C96-5745-8EE0-AA29526F2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433" y="6297859"/>
            <a:ext cx="1344083" cy="244916"/>
          </a:xfrm>
        </p:spPr>
        <p:txBody>
          <a:bodyPr lIns="0" tIns="0" rIns="0" bIns="0" anchor="b" anchorCtr="0"/>
          <a:lstStyle>
            <a:lvl1pPr algn="l">
              <a:defRPr sz="10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6DE3ECF-A01B-4460-B74A-5EFBF3261782}" type="slidenum">
              <a:rPr lang="it-IT" smtClean="0"/>
              <a:t>‹N›</a:t>
            </a:fld>
            <a:endParaRPr lang="it-IT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3DD97F3F-2D95-4579-8E7A-86D3D560A27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4433" y="798485"/>
            <a:ext cx="8593667" cy="37415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133">
                <a:solidFill>
                  <a:schemeClr val="accent6"/>
                </a:solidFill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9" name="Immagin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6259" y="6109613"/>
            <a:ext cx="1435423" cy="643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19589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54">
          <p15:clr>
            <a:srgbClr val="FBAE40"/>
          </p15:clr>
        </p15:guide>
        <p15:guide id="2" orient="horz" pos="373">
          <p15:clr>
            <a:srgbClr val="FBAE40"/>
          </p15:clr>
        </p15:guide>
        <p15:guide id="3" orient="horz" pos="1098">
          <p15:clr>
            <a:srgbClr val="FBAE40"/>
          </p15:clr>
        </p15:guide>
        <p15:guide id="4" orient="horz" pos="350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grafic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34433" y="357720"/>
            <a:ext cx="8593667" cy="383115"/>
          </a:xfrm>
        </p:spPr>
        <p:txBody>
          <a:bodyPr lIns="0" tIns="0" rIns="0" bIns="0" anchor="t" anchorCtr="0">
            <a:normAutofit/>
          </a:bodyPr>
          <a:lstStyle>
            <a:lvl1pPr marL="0" indent="0">
              <a:buNone/>
              <a:defRPr sz="24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43C5636-95C7-364E-8E8A-9F8B5003973C}"/>
              </a:ext>
            </a:extLst>
          </p:cNvPr>
          <p:cNvSpPr txBox="1"/>
          <p:nvPr/>
        </p:nvSpPr>
        <p:spPr>
          <a:xfrm>
            <a:off x="2079057" y="218172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DE5F55E-D27B-4D49-9E58-DEA1CFEFC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433" y="6297859"/>
            <a:ext cx="1344083" cy="244916"/>
          </a:xfrm>
        </p:spPr>
        <p:txBody>
          <a:bodyPr lIns="0" tIns="0" rIns="0" bIns="0" anchor="b" anchorCtr="0"/>
          <a:lstStyle>
            <a:lvl1pPr algn="l">
              <a:defRPr sz="10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6DE3ECF-A01B-4460-B74A-5EFBF3261782}" type="slidenum">
              <a:rPr lang="it-IT" smtClean="0"/>
              <a:t>‹N›</a:t>
            </a:fld>
            <a:endParaRPr lang="it-IT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12FAAFC5-54F6-9742-BD30-879CAD9043DE}"/>
              </a:ext>
            </a:extLst>
          </p:cNvPr>
          <p:cNvSpPr txBox="1"/>
          <p:nvPr/>
        </p:nvSpPr>
        <p:spPr>
          <a:xfrm>
            <a:off x="8462435" y="3429001"/>
            <a:ext cx="3395133" cy="2285337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B8D3918C-AFCD-BE45-91EF-0A71B59A63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072035" y="1532966"/>
            <a:ext cx="2734733" cy="4488953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100000"/>
              </a:lnSpc>
              <a:defRPr sz="1200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Testo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</a:t>
            </a:r>
            <a:r>
              <a:rPr lang="it-IT" dirty="0" err="1"/>
              <a:t>labore</a:t>
            </a:r>
            <a:r>
              <a:rPr lang="it-IT" dirty="0"/>
              <a:t> et dolore magna </a:t>
            </a:r>
            <a:r>
              <a:rPr lang="it-IT" dirty="0" err="1"/>
              <a:t>aliqua</a:t>
            </a:r>
            <a:r>
              <a:rPr lang="it-IT" dirty="0"/>
              <a:t>. Ut </a:t>
            </a:r>
            <a:r>
              <a:rPr lang="it-IT" dirty="0" err="1"/>
              <a:t>enim</a:t>
            </a:r>
            <a:r>
              <a:rPr lang="it-IT" dirty="0"/>
              <a:t> ad </a:t>
            </a:r>
            <a:r>
              <a:rPr lang="it-IT" dirty="0" err="1"/>
              <a:t>minim</a:t>
            </a:r>
            <a:r>
              <a:rPr lang="it-IT" dirty="0"/>
              <a:t> </a:t>
            </a:r>
            <a:r>
              <a:rPr lang="it-IT" dirty="0" err="1"/>
              <a:t>veniam</a:t>
            </a:r>
            <a:r>
              <a:rPr lang="it-IT" dirty="0"/>
              <a:t>, </a:t>
            </a:r>
            <a:r>
              <a:rPr lang="it-IT" dirty="0" err="1"/>
              <a:t>quis</a:t>
            </a:r>
            <a:r>
              <a:rPr lang="it-IT" dirty="0"/>
              <a:t> </a:t>
            </a:r>
            <a:r>
              <a:rPr lang="it-IT" dirty="0" err="1"/>
              <a:t>nostrud</a:t>
            </a:r>
            <a:r>
              <a:rPr lang="it-IT" dirty="0"/>
              <a:t> </a:t>
            </a:r>
            <a:r>
              <a:rPr lang="it-IT" dirty="0" err="1"/>
              <a:t>exercitation</a:t>
            </a:r>
            <a:r>
              <a:rPr lang="it-IT" dirty="0"/>
              <a:t> </a:t>
            </a:r>
            <a:r>
              <a:rPr lang="it-IT" dirty="0" err="1"/>
              <a:t>ullamco</a:t>
            </a:r>
            <a:r>
              <a:rPr lang="it-IT" dirty="0"/>
              <a:t> </a:t>
            </a:r>
            <a:r>
              <a:rPr lang="it-IT" dirty="0" err="1"/>
              <a:t>laboris</a:t>
            </a:r>
            <a:r>
              <a:rPr lang="it-IT" dirty="0"/>
              <a:t> </a:t>
            </a:r>
            <a:r>
              <a:rPr lang="it-IT" dirty="0" err="1"/>
              <a:t>nisi</a:t>
            </a:r>
            <a:r>
              <a:rPr lang="it-IT" dirty="0"/>
              <a:t> ut </a:t>
            </a:r>
            <a:r>
              <a:rPr lang="it-IT" dirty="0" err="1"/>
              <a:t>aliquip</a:t>
            </a:r>
            <a:r>
              <a:rPr lang="it-IT" dirty="0"/>
              <a:t> ex ea </a:t>
            </a:r>
            <a:r>
              <a:rPr lang="it-IT" dirty="0" err="1"/>
              <a:t>commodo</a:t>
            </a:r>
            <a:r>
              <a:rPr lang="it-IT" dirty="0"/>
              <a:t>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29" name="Segnaposto grafico 6">
            <a:extLst>
              <a:ext uri="{FF2B5EF4-FFF2-40B4-BE49-F238E27FC236}">
                <a16:creationId xmlns:a16="http://schemas.microsoft.com/office/drawing/2014/main" id="{DED5EDC1-16F0-9F46-B506-5B9300119075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334433" y="1532966"/>
            <a:ext cx="8593667" cy="4517804"/>
          </a:xfrm>
        </p:spPr>
        <p:txBody>
          <a:bodyPr/>
          <a:lstStyle/>
          <a:p>
            <a:r>
              <a:rPr lang="it-IT" smtClean="0"/>
              <a:t>Fare clic sull'icona per inserire un grafico</a:t>
            </a:r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7E8AB886-2251-41A3-A27B-74264F3E9F8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4433" y="797985"/>
            <a:ext cx="8593667" cy="374649"/>
          </a:xfrm>
        </p:spPr>
        <p:txBody>
          <a:bodyPr lIns="0" tIns="0" rIns="0" bIns="0"/>
          <a:lstStyle>
            <a:lvl1pPr marL="0" indent="0">
              <a:buNone/>
              <a:defRPr lang="it-IT" sz="2133" b="0" i="0" kern="120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3" name="Immagin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6259" y="6109613"/>
            <a:ext cx="1435423" cy="643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7074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54">
          <p15:clr>
            <a:srgbClr val="FBAE40"/>
          </p15:clr>
        </p15:guide>
        <p15:guide id="2" orient="horz" pos="373">
          <p15:clr>
            <a:srgbClr val="FBAE40"/>
          </p15:clr>
        </p15:guide>
        <p15:guide id="3" orient="horz" pos="350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z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A352B7E-C498-A342-95B6-809C2DF175C1}"/>
              </a:ext>
            </a:extLst>
          </p:cNvPr>
          <p:cNvSpPr txBox="1"/>
          <p:nvPr/>
        </p:nvSpPr>
        <p:spPr>
          <a:xfrm>
            <a:off x="7536873" y="24999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6CAD467-77FD-CF42-B8F8-301BF57954E0}"/>
              </a:ext>
            </a:extLst>
          </p:cNvPr>
          <p:cNvSpPr txBox="1"/>
          <p:nvPr/>
        </p:nvSpPr>
        <p:spPr>
          <a:xfrm>
            <a:off x="2021133" y="2777429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DB816B4-1068-1A42-8E43-A06719D84D6B}"/>
              </a:ext>
            </a:extLst>
          </p:cNvPr>
          <p:cNvSpPr txBox="1"/>
          <p:nvPr/>
        </p:nvSpPr>
        <p:spPr>
          <a:xfrm>
            <a:off x="6891413" y="432913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2D24F6-9E41-B841-AA8B-E3F42EB4ADFE}"/>
              </a:ext>
            </a:extLst>
          </p:cNvPr>
          <p:cNvSpPr txBox="1"/>
          <p:nvPr/>
        </p:nvSpPr>
        <p:spPr>
          <a:xfrm>
            <a:off x="11200992" y="46290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2" name="Titolo 1">
            <a:extLst>
              <a:ext uri="{FF2B5EF4-FFF2-40B4-BE49-F238E27FC236}">
                <a16:creationId xmlns:a16="http://schemas.microsoft.com/office/drawing/2014/main" id="{3A76B943-58B8-DA47-92ED-EC3F5B4C782D}"/>
              </a:ext>
            </a:extLst>
          </p:cNvPr>
          <p:cNvSpPr txBox="1">
            <a:spLocks/>
          </p:cNvSpPr>
          <p:nvPr/>
        </p:nvSpPr>
        <p:spPr>
          <a:xfrm>
            <a:off x="206024" y="6118578"/>
            <a:ext cx="4353277" cy="38170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i="0" kern="1200">
                <a:solidFill>
                  <a:srgbClr val="415064"/>
                </a:solidFill>
                <a:latin typeface="Bressay Trial" panose="02040503050505020203" pitchFamily="18" charset="77"/>
                <a:ea typeface="Bressay Trial" panose="02040503050505020203" pitchFamily="18" charset="77"/>
                <a:cs typeface="Bressay Trial" panose="02040503050505020203" pitchFamily="18" charset="77"/>
              </a:defRPr>
            </a:lvl1pPr>
          </a:lstStyle>
          <a:p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SACE SIMEST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Investiamo nel domani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EB503F0-7E7E-4534-8B60-CEE54CEA23ED}"/>
              </a:ext>
            </a:extLst>
          </p:cNvPr>
          <p:cNvSpPr txBox="1"/>
          <p:nvPr/>
        </p:nvSpPr>
        <p:spPr>
          <a:xfrm>
            <a:off x="334435" y="2188604"/>
            <a:ext cx="8666132" cy="1490672"/>
          </a:xfrm>
          <a:prstGeom prst="rect">
            <a:avLst/>
          </a:prstGeom>
        </p:spPr>
        <p:txBody>
          <a:bodyPr vert="horz" wrap="square" lIns="0" tIns="60960" rIns="0" bIns="60960" rtlCol="0" anchor="b">
            <a:normAutofit/>
          </a:bodyPr>
          <a:lstStyle/>
          <a:p>
            <a:pPr algn="l"/>
            <a:r>
              <a:rPr lang="it-IT" sz="5333" dirty="0"/>
              <a:t>Grazie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352B7E-C498-A342-95B6-809C2DF175C1}"/>
              </a:ext>
            </a:extLst>
          </p:cNvPr>
          <p:cNvSpPr txBox="1"/>
          <p:nvPr userDrawn="1"/>
        </p:nvSpPr>
        <p:spPr>
          <a:xfrm>
            <a:off x="7536873" y="24999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D6CAD467-77FD-CF42-B8F8-301BF57954E0}"/>
              </a:ext>
            </a:extLst>
          </p:cNvPr>
          <p:cNvSpPr txBox="1"/>
          <p:nvPr userDrawn="1"/>
        </p:nvSpPr>
        <p:spPr>
          <a:xfrm>
            <a:off x="2021133" y="2777429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4DB816B4-1068-1A42-8E43-A06719D84D6B}"/>
              </a:ext>
            </a:extLst>
          </p:cNvPr>
          <p:cNvSpPr txBox="1"/>
          <p:nvPr userDrawn="1"/>
        </p:nvSpPr>
        <p:spPr>
          <a:xfrm>
            <a:off x="6891413" y="432913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E02D24F6-9E41-B841-AA8B-E3F42EB4ADFE}"/>
              </a:ext>
            </a:extLst>
          </p:cNvPr>
          <p:cNvSpPr txBox="1"/>
          <p:nvPr userDrawn="1"/>
        </p:nvSpPr>
        <p:spPr>
          <a:xfrm>
            <a:off x="11200992" y="46290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5" name="Titolo 1">
            <a:extLst>
              <a:ext uri="{FF2B5EF4-FFF2-40B4-BE49-F238E27FC236}">
                <a16:creationId xmlns:a16="http://schemas.microsoft.com/office/drawing/2014/main" id="{3A76B943-58B8-DA47-92ED-EC3F5B4C782D}"/>
              </a:ext>
            </a:extLst>
          </p:cNvPr>
          <p:cNvSpPr txBox="1">
            <a:spLocks/>
          </p:cNvSpPr>
          <p:nvPr userDrawn="1"/>
        </p:nvSpPr>
        <p:spPr>
          <a:xfrm>
            <a:off x="206024" y="6118578"/>
            <a:ext cx="4353277" cy="38170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i="0" kern="1200">
                <a:solidFill>
                  <a:srgbClr val="415064"/>
                </a:solidFill>
                <a:latin typeface="Bressay Trial" panose="02040503050505020203" pitchFamily="18" charset="77"/>
                <a:ea typeface="Bressay Trial" panose="02040503050505020203" pitchFamily="18" charset="77"/>
                <a:cs typeface="Bressay Trial" panose="02040503050505020203" pitchFamily="18" charset="77"/>
              </a:defRPr>
            </a:lvl1pPr>
          </a:lstStyle>
          <a:p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SACE SIMEST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Investiamo nel domani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DEB503F0-7E7E-4534-8B60-CEE54CEA23ED}"/>
              </a:ext>
            </a:extLst>
          </p:cNvPr>
          <p:cNvSpPr txBox="1"/>
          <p:nvPr userDrawn="1"/>
        </p:nvSpPr>
        <p:spPr>
          <a:xfrm>
            <a:off x="334435" y="2188604"/>
            <a:ext cx="8666132" cy="1490672"/>
          </a:xfrm>
          <a:prstGeom prst="rect">
            <a:avLst/>
          </a:prstGeom>
        </p:spPr>
        <p:txBody>
          <a:bodyPr vert="horz" wrap="square" lIns="0" tIns="60960" rIns="0" bIns="60960" rtlCol="0" anchor="b">
            <a:normAutofit/>
          </a:bodyPr>
          <a:lstStyle/>
          <a:p>
            <a:pPr algn="l"/>
            <a:r>
              <a:rPr lang="it-IT" sz="5333" dirty="0"/>
              <a:t>Grazie</a:t>
            </a:r>
          </a:p>
        </p:txBody>
      </p:sp>
      <p:pic>
        <p:nvPicPr>
          <p:cNvPr id="18" name="Immagin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55" y="578153"/>
            <a:ext cx="1349612" cy="60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653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3ECF-A01B-4460-B74A-5EFBF32617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674865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427286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testua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 hasCustomPrompt="1"/>
          </p:nvPr>
        </p:nvSpPr>
        <p:spPr>
          <a:xfrm>
            <a:off x="334433" y="357719"/>
            <a:ext cx="8593667" cy="383116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4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A230F14-57A8-BA4C-987B-74CBBCA35D1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434" y="1536000"/>
            <a:ext cx="11523135" cy="4485917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defRPr sz="1867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Testo </a:t>
            </a:r>
            <a:r>
              <a:rPr lang="it-IT" dirty="0" err="1"/>
              <a:t>lorem</a:t>
            </a:r>
            <a:r>
              <a:rPr lang="it-IT" dirty="0"/>
              <a:t> ipsum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</a:t>
            </a:r>
            <a:r>
              <a:rPr lang="it-IT" dirty="0" err="1"/>
              <a:t>labore</a:t>
            </a:r>
            <a:r>
              <a:rPr lang="it-IT" dirty="0"/>
              <a:t> et dolore magna </a:t>
            </a:r>
            <a:r>
              <a:rPr lang="it-IT" dirty="0" err="1"/>
              <a:t>aliqua</a:t>
            </a:r>
            <a:r>
              <a:rPr lang="it-IT" dirty="0"/>
              <a:t>. Ut </a:t>
            </a:r>
            <a:r>
              <a:rPr lang="it-IT" dirty="0" err="1"/>
              <a:t>enim</a:t>
            </a:r>
            <a:r>
              <a:rPr lang="it-IT" dirty="0"/>
              <a:t> ad </a:t>
            </a:r>
            <a:r>
              <a:rPr lang="it-IT" dirty="0" err="1"/>
              <a:t>minim</a:t>
            </a:r>
            <a:r>
              <a:rPr lang="it-IT" dirty="0"/>
              <a:t> </a:t>
            </a:r>
            <a:r>
              <a:rPr lang="it-IT" dirty="0" err="1"/>
              <a:t>veniam</a:t>
            </a:r>
            <a:r>
              <a:rPr lang="it-IT" dirty="0"/>
              <a:t>, </a:t>
            </a:r>
            <a:r>
              <a:rPr lang="it-IT" dirty="0" err="1"/>
              <a:t>quis</a:t>
            </a:r>
            <a:r>
              <a:rPr lang="it-IT" dirty="0"/>
              <a:t> </a:t>
            </a:r>
            <a:r>
              <a:rPr lang="it-IT" dirty="0" err="1"/>
              <a:t>nostrud</a:t>
            </a:r>
            <a:r>
              <a:rPr lang="it-IT" dirty="0"/>
              <a:t> </a:t>
            </a:r>
            <a:r>
              <a:rPr lang="it-IT" dirty="0" err="1"/>
              <a:t>exercitation</a:t>
            </a:r>
            <a:r>
              <a:rPr lang="it-IT" dirty="0"/>
              <a:t> </a:t>
            </a:r>
            <a:r>
              <a:rPr lang="it-IT" dirty="0" err="1"/>
              <a:t>ullamco</a:t>
            </a:r>
            <a:r>
              <a:rPr lang="it-IT" dirty="0"/>
              <a:t> laboris </a:t>
            </a:r>
            <a:r>
              <a:rPr lang="it-IT" dirty="0" err="1"/>
              <a:t>nisi</a:t>
            </a:r>
            <a:r>
              <a:rPr lang="it-IT" dirty="0"/>
              <a:t> ut </a:t>
            </a:r>
            <a:r>
              <a:rPr lang="it-IT" dirty="0" err="1"/>
              <a:t>aliquip</a:t>
            </a:r>
            <a:r>
              <a:rPr lang="it-IT" dirty="0"/>
              <a:t> ex ea </a:t>
            </a:r>
            <a:r>
              <a:rPr lang="it-IT" dirty="0" err="1"/>
              <a:t>commodo</a:t>
            </a:r>
            <a:r>
              <a:rPr lang="it-IT" dirty="0"/>
              <a:t>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2E5E3D6-439F-9547-BB50-DEEEE4BE1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433" y="6297859"/>
            <a:ext cx="1344083" cy="244916"/>
          </a:xfrm>
        </p:spPr>
        <p:txBody>
          <a:bodyPr lIns="0" tIns="0" rIns="0" bIns="0" anchor="b" anchorCtr="0"/>
          <a:lstStyle>
            <a:lvl1pPr algn="l">
              <a:defRPr sz="10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2175761E-24CE-4844-82D4-75637B8A279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4433" y="797859"/>
            <a:ext cx="8593667" cy="383116"/>
          </a:xfrm>
        </p:spPr>
        <p:txBody>
          <a:bodyPr lIns="0" tIns="0" rIns="0" bIns="0" anchor="t">
            <a:noAutofit/>
          </a:bodyPr>
          <a:lstStyle>
            <a:lvl1pPr marL="0" indent="0">
              <a:buNone/>
              <a:defRPr sz="2133">
                <a:solidFill>
                  <a:schemeClr val="accent6"/>
                </a:solidFill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2" name="Immagin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6259" y="5901267"/>
            <a:ext cx="1435423" cy="643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59873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54">
          <p15:clr>
            <a:srgbClr val="FBAE40"/>
          </p15:clr>
        </p15:guide>
        <p15:guide id="2" orient="horz" pos="373">
          <p15:clr>
            <a:srgbClr val="FBAE40"/>
          </p15:clr>
        </p15:guide>
        <p15:guide id="3" orient="horz" pos="35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grafic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34433" y="357719"/>
            <a:ext cx="8593667" cy="383115"/>
          </a:xfrm>
        </p:spPr>
        <p:txBody>
          <a:bodyPr lIns="0" tIns="0" rIns="0" bIns="0" anchor="t" anchorCtr="0">
            <a:normAutofit/>
          </a:bodyPr>
          <a:lstStyle>
            <a:lvl1pPr marL="0" indent="0">
              <a:buNone/>
              <a:defRPr sz="24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/>
        </p:nvSpPr>
        <p:spPr>
          <a:xfrm>
            <a:off x="11178139" y="638475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/>
        </p:nvSpPr>
        <p:spPr>
          <a:xfrm>
            <a:off x="11556732" y="6436092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/>
        </p:nvSpPr>
        <p:spPr>
          <a:xfrm>
            <a:off x="11659403" y="64296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43C5636-95C7-364E-8E8A-9F8B5003973C}"/>
              </a:ext>
            </a:extLst>
          </p:cNvPr>
          <p:cNvSpPr txBox="1"/>
          <p:nvPr/>
        </p:nvSpPr>
        <p:spPr>
          <a:xfrm>
            <a:off x="2079057" y="218172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DE5F55E-D27B-4D49-9E58-DEA1CFEFC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4433" y="6297858"/>
            <a:ext cx="1344083" cy="244916"/>
          </a:xfrm>
        </p:spPr>
        <p:txBody>
          <a:bodyPr lIns="0" tIns="0" rIns="0" bIns="0" anchor="b" anchorCtr="0"/>
          <a:lstStyle>
            <a:lvl1pPr algn="l">
              <a:defRPr sz="1067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6DE3ECF-A01B-4460-B74A-5EFBF3261782}" type="slidenum">
              <a:rPr lang="it-IT" smtClean="0"/>
              <a:t>‹N›</a:t>
            </a:fld>
            <a:endParaRPr lang="it-IT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12FAAFC5-54F6-9742-BD30-879CAD9043DE}"/>
              </a:ext>
            </a:extLst>
          </p:cNvPr>
          <p:cNvSpPr txBox="1"/>
          <p:nvPr/>
        </p:nvSpPr>
        <p:spPr>
          <a:xfrm>
            <a:off x="8462434" y="3429000"/>
            <a:ext cx="3395133" cy="2285337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B8D3918C-AFCD-BE45-91EF-0A71B59A63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072034" y="1532965"/>
            <a:ext cx="2734733" cy="4488953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100000"/>
              </a:lnSpc>
              <a:defRPr sz="1200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Testo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</a:t>
            </a:r>
            <a:r>
              <a:rPr lang="it-IT" dirty="0" err="1"/>
              <a:t>labore</a:t>
            </a:r>
            <a:r>
              <a:rPr lang="it-IT" dirty="0"/>
              <a:t> et dolore magna </a:t>
            </a:r>
            <a:r>
              <a:rPr lang="it-IT" dirty="0" err="1"/>
              <a:t>aliqua</a:t>
            </a:r>
            <a:r>
              <a:rPr lang="it-IT" dirty="0"/>
              <a:t>. Ut </a:t>
            </a:r>
            <a:r>
              <a:rPr lang="it-IT" dirty="0" err="1"/>
              <a:t>enim</a:t>
            </a:r>
            <a:r>
              <a:rPr lang="it-IT" dirty="0"/>
              <a:t> ad </a:t>
            </a:r>
            <a:r>
              <a:rPr lang="it-IT" dirty="0" err="1"/>
              <a:t>minim</a:t>
            </a:r>
            <a:r>
              <a:rPr lang="it-IT" dirty="0"/>
              <a:t> </a:t>
            </a:r>
            <a:r>
              <a:rPr lang="it-IT" dirty="0" err="1"/>
              <a:t>veniam</a:t>
            </a:r>
            <a:r>
              <a:rPr lang="it-IT" dirty="0"/>
              <a:t>, </a:t>
            </a:r>
            <a:r>
              <a:rPr lang="it-IT" dirty="0" err="1"/>
              <a:t>quis</a:t>
            </a:r>
            <a:r>
              <a:rPr lang="it-IT" dirty="0"/>
              <a:t> </a:t>
            </a:r>
            <a:r>
              <a:rPr lang="it-IT" dirty="0" err="1"/>
              <a:t>nostrud</a:t>
            </a:r>
            <a:r>
              <a:rPr lang="it-IT" dirty="0"/>
              <a:t> </a:t>
            </a:r>
            <a:r>
              <a:rPr lang="it-IT" dirty="0" err="1"/>
              <a:t>exercitation</a:t>
            </a:r>
            <a:r>
              <a:rPr lang="it-IT" dirty="0"/>
              <a:t> </a:t>
            </a:r>
            <a:r>
              <a:rPr lang="it-IT" dirty="0" err="1"/>
              <a:t>ullamco</a:t>
            </a:r>
            <a:r>
              <a:rPr lang="it-IT" dirty="0"/>
              <a:t> </a:t>
            </a:r>
            <a:r>
              <a:rPr lang="it-IT" dirty="0" err="1"/>
              <a:t>laboris</a:t>
            </a:r>
            <a:r>
              <a:rPr lang="it-IT" dirty="0"/>
              <a:t> </a:t>
            </a:r>
            <a:r>
              <a:rPr lang="it-IT" dirty="0" err="1"/>
              <a:t>nisi</a:t>
            </a:r>
            <a:r>
              <a:rPr lang="it-IT" dirty="0"/>
              <a:t> ut </a:t>
            </a:r>
            <a:r>
              <a:rPr lang="it-IT" dirty="0" err="1"/>
              <a:t>aliquip</a:t>
            </a:r>
            <a:r>
              <a:rPr lang="it-IT" dirty="0"/>
              <a:t> ex ea </a:t>
            </a:r>
            <a:r>
              <a:rPr lang="it-IT" dirty="0" err="1"/>
              <a:t>commodo</a:t>
            </a:r>
            <a:r>
              <a:rPr lang="it-IT" dirty="0"/>
              <a:t>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29" name="Segnaposto grafico 6">
            <a:extLst>
              <a:ext uri="{FF2B5EF4-FFF2-40B4-BE49-F238E27FC236}">
                <a16:creationId xmlns:a16="http://schemas.microsoft.com/office/drawing/2014/main" id="{DED5EDC1-16F0-9F46-B506-5B9300119075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334433" y="1532965"/>
            <a:ext cx="8593667" cy="4517804"/>
          </a:xfrm>
        </p:spPr>
        <p:txBody>
          <a:bodyPr/>
          <a:lstStyle/>
          <a:p>
            <a:r>
              <a:rPr lang="it-IT" smtClean="0"/>
              <a:t>Fare clic sull'icona per inserire un grafico</a:t>
            </a:r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7E8AB886-2251-41A3-A27B-74264F3E9F8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4433" y="797984"/>
            <a:ext cx="8593667" cy="374649"/>
          </a:xfrm>
        </p:spPr>
        <p:txBody>
          <a:bodyPr lIns="0" tIns="0" rIns="0" bIns="0"/>
          <a:lstStyle>
            <a:lvl1pPr marL="0" indent="0">
              <a:buNone/>
              <a:defRPr lang="it-IT" sz="2133" b="0" i="0" kern="120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6258" y="5901267"/>
            <a:ext cx="1435423" cy="64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00673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54">
          <p15:clr>
            <a:srgbClr val="FBAE40"/>
          </p15:clr>
        </p15:guide>
        <p15:guide id="2" orient="horz" pos="373">
          <p15:clr>
            <a:srgbClr val="FBAE40"/>
          </p15:clr>
        </p15:guide>
        <p15:guide id="3" orient="horz" pos="350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pertin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A352B7E-C498-A342-95B6-809C2DF175C1}"/>
              </a:ext>
            </a:extLst>
          </p:cNvPr>
          <p:cNvSpPr txBox="1"/>
          <p:nvPr userDrawn="1"/>
        </p:nvSpPr>
        <p:spPr>
          <a:xfrm>
            <a:off x="7536873" y="24999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EE5D51E-4D22-8049-A6A9-68BD341C05F6}"/>
              </a:ext>
            </a:extLst>
          </p:cNvPr>
          <p:cNvSpPr txBox="1"/>
          <p:nvPr userDrawn="1"/>
        </p:nvSpPr>
        <p:spPr>
          <a:xfrm>
            <a:off x="6805535" y="3018020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3622C4D-F38B-4F5C-A0DB-E1517418DF31}"/>
              </a:ext>
            </a:extLst>
          </p:cNvPr>
          <p:cNvSpPr txBox="1"/>
          <p:nvPr userDrawn="1"/>
        </p:nvSpPr>
        <p:spPr>
          <a:xfrm>
            <a:off x="7536873" y="3245043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B660546-0960-410D-BBFA-28A1CBC973B2}"/>
              </a:ext>
            </a:extLst>
          </p:cNvPr>
          <p:cNvSpPr txBox="1"/>
          <p:nvPr userDrawn="1"/>
        </p:nvSpPr>
        <p:spPr>
          <a:xfrm>
            <a:off x="2021133" y="352249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F588449C-C723-4B5F-805C-FE43C9FB23C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35255" y="4610916"/>
            <a:ext cx="9144000" cy="454459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buNone/>
              <a:defRPr sz="32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it-IT" dirty="0"/>
              <a:t>Sottotitolo di al massimo due righe di testo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01A5A9F-E1AE-44C3-93C6-10D394357B4F}"/>
              </a:ext>
            </a:extLst>
          </p:cNvPr>
          <p:cNvSpPr txBox="1"/>
          <p:nvPr userDrawn="1"/>
        </p:nvSpPr>
        <p:spPr>
          <a:xfrm>
            <a:off x="6891413" y="5074204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902D900C-E37F-439E-BD05-7F3FB1138EA5}"/>
              </a:ext>
            </a:extLst>
          </p:cNvPr>
          <p:cNvSpPr txBox="1"/>
          <p:nvPr userDrawn="1"/>
        </p:nvSpPr>
        <p:spPr>
          <a:xfrm>
            <a:off x="7087148" y="489385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egnaposto testo 15">
            <a:extLst>
              <a:ext uri="{FF2B5EF4-FFF2-40B4-BE49-F238E27FC236}">
                <a16:creationId xmlns:a16="http://schemas.microsoft.com/office/drawing/2014/main" id="{107238BB-1EE6-47D1-8F8B-8A763DCE53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433" y="1557869"/>
            <a:ext cx="9144000" cy="2952751"/>
          </a:xfrm>
        </p:spPr>
        <p:txBody>
          <a:bodyPr lIns="0" tIns="0" rIns="0" bIns="0" anchor="b">
            <a:noAutofit/>
          </a:bodyPr>
          <a:lstStyle>
            <a:lvl1pPr marL="0" indent="0">
              <a:buNone/>
              <a:defRPr sz="6400"/>
            </a:lvl1pPr>
            <a:lvl2pPr>
              <a:defRPr sz="6400"/>
            </a:lvl2pPr>
            <a:lvl3pPr>
              <a:defRPr sz="6400"/>
            </a:lvl3pPr>
            <a:lvl4pPr>
              <a:defRPr sz="6400"/>
            </a:lvl4pPr>
            <a:lvl5pPr>
              <a:defRPr sz="6400"/>
            </a:lvl5pPr>
          </a:lstStyle>
          <a:p>
            <a:pPr lvl="0"/>
            <a:r>
              <a:rPr lang="it-IT" dirty="0"/>
              <a:t>Titolo al massimo di tre righe</a:t>
            </a:r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55" y="578153"/>
            <a:ext cx="1349612" cy="60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48015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immagine 6"/>
          <p:cNvSpPr>
            <a:spLocks noGrp="1"/>
          </p:cNvSpPr>
          <p:nvPr>
            <p:ph type="pic" sz="quarter" idx="16"/>
          </p:nvPr>
        </p:nvSpPr>
        <p:spPr>
          <a:xfrm>
            <a:off x="-4235" y="3505927"/>
            <a:ext cx="2400000" cy="2707524"/>
          </a:xfrm>
          <a:ln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67"/>
            </a:lvl1pPr>
          </a:lstStyle>
          <a:p>
            <a:endParaRPr lang="it-IT"/>
          </a:p>
        </p:txBody>
      </p:sp>
      <p:sp>
        <p:nvSpPr>
          <p:cNvPr id="10" name="Segnaposto immagine 6"/>
          <p:cNvSpPr>
            <a:spLocks noGrp="1"/>
          </p:cNvSpPr>
          <p:nvPr>
            <p:ph type="pic" sz="quarter" idx="17"/>
          </p:nvPr>
        </p:nvSpPr>
        <p:spPr>
          <a:xfrm>
            <a:off x="9792000" y="3505927"/>
            <a:ext cx="2400000" cy="2707524"/>
          </a:xfrm>
          <a:ln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67"/>
            </a:lvl1pPr>
          </a:lstStyle>
          <a:p>
            <a:endParaRPr lang="it-IT"/>
          </a:p>
        </p:txBody>
      </p:sp>
      <p:sp>
        <p:nvSpPr>
          <p:cNvPr id="13" name="Segnaposto immagine 12"/>
          <p:cNvSpPr>
            <a:spLocks noGrp="1"/>
          </p:cNvSpPr>
          <p:nvPr>
            <p:ph type="pic" sz="quarter" idx="14"/>
          </p:nvPr>
        </p:nvSpPr>
        <p:spPr>
          <a:xfrm>
            <a:off x="2384600" y="849502"/>
            <a:ext cx="7422800" cy="5363948"/>
          </a:xfr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>
              <a:defRPr lang="it-IT" sz="1867"/>
            </a:lvl1pPr>
          </a:lstStyle>
          <a:p>
            <a:pPr marL="0" lvl="0" indent="0" algn="ctr">
              <a:buNone/>
            </a:pPr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677041"/>
            <a:ext cx="10515600" cy="701731"/>
          </a:xfrm>
          <a:noFill/>
        </p:spPr>
        <p:txBody>
          <a:bodyPr wrap="square" rtlCol="0">
            <a:spAutoFit/>
          </a:bodyPr>
          <a:lstStyle>
            <a:lvl1pPr>
              <a:defRPr lang="it-IT"/>
            </a:lvl1pPr>
          </a:lstStyle>
          <a:p>
            <a:pPr lvl="0" algn="l"/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0DA8F-5333-404C-B1A3-89924F4629AA}" type="slidenum">
              <a:t>‹N›</a:t>
            </a:fld>
            <a:endParaRPr lang="it-IT"/>
          </a:p>
        </p:txBody>
      </p:sp>
      <p:sp>
        <p:nvSpPr>
          <p:cNvPr id="7" name="Segnaposto immagine 6"/>
          <p:cNvSpPr>
            <a:spLocks noGrp="1"/>
          </p:cNvSpPr>
          <p:nvPr>
            <p:ph type="pic" sz="quarter" idx="13"/>
          </p:nvPr>
        </p:nvSpPr>
        <p:spPr>
          <a:xfrm>
            <a:off x="-4235" y="849501"/>
            <a:ext cx="2400000" cy="2678803"/>
          </a:xfrm>
          <a:ln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67"/>
            </a:lvl1pPr>
          </a:lstStyle>
          <a:p>
            <a:endParaRPr lang="it-IT"/>
          </a:p>
        </p:txBody>
      </p:sp>
      <p:sp>
        <p:nvSpPr>
          <p:cNvPr id="14" name="Segnaposto immagine 6"/>
          <p:cNvSpPr>
            <a:spLocks noGrp="1"/>
          </p:cNvSpPr>
          <p:nvPr>
            <p:ph type="pic" sz="quarter" idx="15"/>
          </p:nvPr>
        </p:nvSpPr>
        <p:spPr>
          <a:xfrm>
            <a:off x="9792000" y="849501"/>
            <a:ext cx="2400000" cy="2678803"/>
          </a:xfrm>
          <a:ln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67"/>
            </a:lvl1pPr>
          </a:lstStyle>
          <a:p>
            <a:endParaRPr lang="it-IT"/>
          </a:p>
        </p:txBody>
      </p:sp>
      <p:cxnSp>
        <p:nvCxnSpPr>
          <p:cNvPr id="11" name="Connettore 1 10"/>
          <p:cNvCxnSpPr/>
          <p:nvPr userDrawn="1"/>
        </p:nvCxnSpPr>
        <p:spPr>
          <a:xfrm>
            <a:off x="0" y="849501"/>
            <a:ext cx="12192000" cy="0"/>
          </a:xfrm>
          <a:prstGeom prst="line">
            <a:avLst/>
          </a:prstGeom>
          <a:ln w="6350" cmpd="sng">
            <a:gradFill flip="none" rotWithShape="1">
              <a:gsLst>
                <a:gs pos="51000">
                  <a:schemeClr val="accent5"/>
                </a:gs>
                <a:gs pos="100000">
                  <a:schemeClr val="accent6"/>
                </a:gs>
                <a:gs pos="0">
                  <a:schemeClr val="accent6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95896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visore di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2D24F6-9E41-B841-AA8B-E3F42EB4ADFE}"/>
              </a:ext>
            </a:extLst>
          </p:cNvPr>
          <p:cNvSpPr txBox="1"/>
          <p:nvPr userDrawn="1"/>
        </p:nvSpPr>
        <p:spPr>
          <a:xfrm>
            <a:off x="11200992" y="46290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E480ACB-784B-6E44-9A41-6C0CA71DF68F}"/>
              </a:ext>
            </a:extLst>
          </p:cNvPr>
          <p:cNvSpPr txBox="1"/>
          <p:nvPr userDrawn="1"/>
        </p:nvSpPr>
        <p:spPr>
          <a:xfrm>
            <a:off x="2061237" y="6455620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974FD9A5-F37E-48C4-8EF8-BE95935B50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35255" y="4610916"/>
            <a:ext cx="9144000" cy="454459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buNone/>
              <a:defRPr sz="32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it-IT" dirty="0"/>
              <a:t>Sottotitolo di al massimo due righe di testo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C092785F-0F1B-40F9-874E-A0991FEE6A9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5255" y="1560391"/>
            <a:ext cx="9144000" cy="2948516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5867"/>
            </a:lvl1pPr>
          </a:lstStyle>
          <a:p>
            <a:pPr lvl="0"/>
            <a:r>
              <a:rPr lang="it-IT" dirty="0"/>
              <a:t>Titolo del divisore</a:t>
            </a:r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6259" y="5901267"/>
            <a:ext cx="1435423" cy="643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89846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Intestazione CERC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987969" y="3464912"/>
            <a:ext cx="6288075" cy="697627"/>
          </a:xfrm>
        </p:spPr>
        <p:txBody>
          <a:bodyPr/>
          <a:lstStyle>
            <a:lvl1pPr marL="0" indent="0" algn="l">
              <a:buNone/>
              <a:defRPr sz="1867">
                <a:solidFill>
                  <a:schemeClr val="accent3"/>
                </a:solidFill>
              </a:defRPr>
            </a:lvl1pPr>
            <a:lvl2pPr marL="609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9" name="Titolo 8"/>
          <p:cNvSpPr>
            <a:spLocks noGrp="1"/>
          </p:cNvSpPr>
          <p:nvPr>
            <p:ph type="title"/>
          </p:nvPr>
        </p:nvSpPr>
        <p:spPr>
          <a:xfrm>
            <a:off x="2987969" y="2792836"/>
            <a:ext cx="6288075" cy="533480"/>
          </a:xfrm>
        </p:spPr>
        <p:txBody>
          <a:bodyPr/>
          <a:lstStyle>
            <a:lvl1pPr algn="l">
              <a:defRPr sz="2667">
                <a:solidFill>
                  <a:schemeClr val="accent2"/>
                </a:solidFill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  <p:pic>
        <p:nvPicPr>
          <p:cNvPr id="5" name="Immagin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55" y="578153"/>
            <a:ext cx="1349612" cy="60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0923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Graz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A352B7E-C498-A342-95B6-809C2DF175C1}"/>
              </a:ext>
            </a:extLst>
          </p:cNvPr>
          <p:cNvSpPr txBox="1"/>
          <p:nvPr userDrawn="1"/>
        </p:nvSpPr>
        <p:spPr>
          <a:xfrm>
            <a:off x="7536873" y="24999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6CAD467-77FD-CF42-B8F8-301BF57954E0}"/>
              </a:ext>
            </a:extLst>
          </p:cNvPr>
          <p:cNvSpPr txBox="1"/>
          <p:nvPr userDrawn="1"/>
        </p:nvSpPr>
        <p:spPr>
          <a:xfrm>
            <a:off x="2021133" y="2777429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DB816B4-1068-1A42-8E43-A06719D84D6B}"/>
              </a:ext>
            </a:extLst>
          </p:cNvPr>
          <p:cNvSpPr txBox="1"/>
          <p:nvPr userDrawn="1"/>
        </p:nvSpPr>
        <p:spPr>
          <a:xfrm>
            <a:off x="6891413" y="432913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2D24F6-9E41-B841-AA8B-E3F42EB4ADFE}"/>
              </a:ext>
            </a:extLst>
          </p:cNvPr>
          <p:cNvSpPr txBox="1"/>
          <p:nvPr userDrawn="1"/>
        </p:nvSpPr>
        <p:spPr>
          <a:xfrm>
            <a:off x="11200992" y="46290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2" name="Titolo 1">
            <a:extLst>
              <a:ext uri="{FF2B5EF4-FFF2-40B4-BE49-F238E27FC236}">
                <a16:creationId xmlns:a16="http://schemas.microsoft.com/office/drawing/2014/main" id="{3A76B943-58B8-DA47-92ED-EC3F5B4C782D}"/>
              </a:ext>
            </a:extLst>
          </p:cNvPr>
          <p:cNvSpPr txBox="1">
            <a:spLocks/>
          </p:cNvSpPr>
          <p:nvPr userDrawn="1"/>
        </p:nvSpPr>
        <p:spPr>
          <a:xfrm>
            <a:off x="206024" y="6118578"/>
            <a:ext cx="4353277" cy="38170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i="0" kern="1200">
                <a:solidFill>
                  <a:srgbClr val="415064"/>
                </a:solidFill>
                <a:latin typeface="Bressay Trial" panose="02040503050505020203" pitchFamily="18" charset="77"/>
                <a:ea typeface="Bressay Trial" panose="02040503050505020203" pitchFamily="18" charset="77"/>
                <a:cs typeface="Bressay Trial" panose="02040503050505020203" pitchFamily="18" charset="77"/>
              </a:defRPr>
            </a:lvl1pPr>
          </a:lstStyle>
          <a:p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SACE SIMEST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Investiamo nel domani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EB503F0-7E7E-4534-8B60-CEE54CEA23ED}"/>
              </a:ext>
            </a:extLst>
          </p:cNvPr>
          <p:cNvSpPr txBox="1"/>
          <p:nvPr userDrawn="1"/>
        </p:nvSpPr>
        <p:spPr>
          <a:xfrm>
            <a:off x="334435" y="2188604"/>
            <a:ext cx="8666132" cy="1490672"/>
          </a:xfrm>
          <a:prstGeom prst="rect">
            <a:avLst/>
          </a:prstGeom>
        </p:spPr>
        <p:txBody>
          <a:bodyPr vert="horz" wrap="square" lIns="0" tIns="60960" rIns="0" bIns="60960" rtlCol="0" anchor="b">
            <a:normAutofit/>
          </a:bodyPr>
          <a:lstStyle/>
          <a:p>
            <a:pPr algn="l"/>
            <a:r>
              <a:rPr lang="it-IT" sz="5333" dirty="0"/>
              <a:t>Grazie</a:t>
            </a:r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55" y="578153"/>
            <a:ext cx="1349612" cy="60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9484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chemeClr val="accent2"/>
                </a:solidFill>
              </a:defRPr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1433" y="1412778"/>
            <a:ext cx="11235267" cy="4713388"/>
          </a:xfrm>
        </p:spPr>
        <p:txBody>
          <a:bodyPr>
            <a:normAutofit/>
          </a:bodyPr>
          <a:lstStyle>
            <a:lvl1pPr marL="243405" indent="-243405" algn="l">
              <a:lnSpc>
                <a:spcPct val="120000"/>
              </a:lnSpc>
              <a:defRPr sz="1867">
                <a:solidFill>
                  <a:schemeClr val="tx1"/>
                </a:solidFill>
              </a:defRPr>
            </a:lvl1pPr>
            <a:lvl2pPr marL="836042" indent="-226473" algn="l">
              <a:lnSpc>
                <a:spcPct val="120000"/>
              </a:lnSpc>
              <a:defRPr sz="1600">
                <a:solidFill>
                  <a:schemeClr val="tx1"/>
                </a:solidFill>
              </a:defRPr>
            </a:lvl2pPr>
            <a:lvl3pPr marL="1430795" indent="-211656" algn="l">
              <a:lnSpc>
                <a:spcPct val="120000"/>
              </a:lnSpc>
              <a:defRPr sz="1467">
                <a:solidFill>
                  <a:schemeClr val="tx1"/>
                </a:solidFill>
              </a:defRPr>
            </a:lvl3pPr>
            <a:lvl4pPr marL="2034016" indent="-205307" algn="l">
              <a:lnSpc>
                <a:spcPct val="120000"/>
              </a:lnSpc>
              <a:defRPr sz="1400">
                <a:solidFill>
                  <a:schemeClr val="tx1"/>
                </a:solidFill>
              </a:defRPr>
            </a:lvl4pPr>
            <a:lvl5pPr marL="2626653" indent="-188374" algn="l">
              <a:lnSpc>
                <a:spcPct val="120000"/>
              </a:lnSpc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0DA8F-5333-404C-B1A3-89924F4629AA}" type="slidenum">
              <a:t>‹N›</a:t>
            </a:fld>
            <a:endParaRPr lang="it-IT" dirty="0"/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3"/>
          </p:nvPr>
        </p:nvSpPr>
        <p:spPr>
          <a:xfrm>
            <a:off x="480486" y="740701"/>
            <a:ext cx="11221231" cy="313932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it-IT" sz="1600">
                <a:solidFill>
                  <a:schemeClr val="accent3"/>
                </a:solidFill>
              </a:defRPr>
            </a:lvl1pPr>
            <a:lvl2pPr>
              <a:defRPr lang="it-IT" sz="2400"/>
            </a:lvl2pPr>
            <a:lvl3pPr>
              <a:defRPr lang="it-IT"/>
            </a:lvl3pPr>
            <a:lvl4pPr>
              <a:defRPr lang="it-IT" sz="2400"/>
            </a:lvl4pPr>
            <a:lvl5pPr>
              <a:defRPr lang="it-IT" sz="2400"/>
            </a:lvl5pPr>
          </a:lstStyle>
          <a:p>
            <a:pPr marL="0" lvl="0"/>
            <a:r>
              <a:rPr lang="it-IT" dirty="0"/>
              <a:t>Fare clic per modificare gli stili del testo dello schema</a:t>
            </a:r>
          </a:p>
        </p:txBody>
      </p:sp>
      <p:cxnSp>
        <p:nvCxnSpPr>
          <p:cNvPr id="9" name="Connettore 1 8"/>
          <p:cNvCxnSpPr/>
          <p:nvPr userDrawn="1"/>
        </p:nvCxnSpPr>
        <p:spPr>
          <a:xfrm>
            <a:off x="0" y="1220755"/>
            <a:ext cx="12192000" cy="0"/>
          </a:xfrm>
          <a:prstGeom prst="line">
            <a:avLst/>
          </a:prstGeom>
          <a:ln w="6350" cmpd="sng">
            <a:gradFill flip="none" rotWithShape="1">
              <a:gsLst>
                <a:gs pos="51000">
                  <a:schemeClr val="accent5"/>
                </a:gs>
                <a:gs pos="100000">
                  <a:schemeClr val="accent6"/>
                </a:gs>
                <a:gs pos="0">
                  <a:schemeClr val="accent6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8131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z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A352B7E-C498-A342-95B6-809C2DF175C1}"/>
              </a:ext>
            </a:extLst>
          </p:cNvPr>
          <p:cNvSpPr txBox="1"/>
          <p:nvPr/>
        </p:nvSpPr>
        <p:spPr>
          <a:xfrm>
            <a:off x="7536873" y="24999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6CAD467-77FD-CF42-B8F8-301BF57954E0}"/>
              </a:ext>
            </a:extLst>
          </p:cNvPr>
          <p:cNvSpPr txBox="1"/>
          <p:nvPr/>
        </p:nvSpPr>
        <p:spPr>
          <a:xfrm>
            <a:off x="2021133" y="2777429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DB816B4-1068-1A42-8E43-A06719D84D6B}"/>
              </a:ext>
            </a:extLst>
          </p:cNvPr>
          <p:cNvSpPr txBox="1"/>
          <p:nvPr/>
        </p:nvSpPr>
        <p:spPr>
          <a:xfrm>
            <a:off x="6891413" y="432913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2D24F6-9E41-B841-AA8B-E3F42EB4ADFE}"/>
              </a:ext>
            </a:extLst>
          </p:cNvPr>
          <p:cNvSpPr txBox="1"/>
          <p:nvPr/>
        </p:nvSpPr>
        <p:spPr>
          <a:xfrm>
            <a:off x="11200992" y="46290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2" name="Titolo 1">
            <a:extLst>
              <a:ext uri="{FF2B5EF4-FFF2-40B4-BE49-F238E27FC236}">
                <a16:creationId xmlns:a16="http://schemas.microsoft.com/office/drawing/2014/main" id="{3A76B943-58B8-DA47-92ED-EC3F5B4C782D}"/>
              </a:ext>
            </a:extLst>
          </p:cNvPr>
          <p:cNvSpPr txBox="1">
            <a:spLocks/>
          </p:cNvSpPr>
          <p:nvPr/>
        </p:nvSpPr>
        <p:spPr>
          <a:xfrm>
            <a:off x="206023" y="6118577"/>
            <a:ext cx="4353277" cy="38170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i="0" kern="1200">
                <a:solidFill>
                  <a:srgbClr val="415064"/>
                </a:solidFill>
                <a:latin typeface="Bressay Trial" panose="02040503050505020203" pitchFamily="18" charset="77"/>
                <a:ea typeface="Bressay Trial" panose="02040503050505020203" pitchFamily="18" charset="77"/>
                <a:cs typeface="Bressay Trial" panose="02040503050505020203" pitchFamily="18" charset="77"/>
              </a:defRPr>
            </a:lvl1pPr>
          </a:lstStyle>
          <a:p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SACE SIMEST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Investiamo nel domani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EB503F0-7E7E-4534-8B60-CEE54CEA23ED}"/>
              </a:ext>
            </a:extLst>
          </p:cNvPr>
          <p:cNvSpPr txBox="1"/>
          <p:nvPr/>
        </p:nvSpPr>
        <p:spPr>
          <a:xfrm>
            <a:off x="334434" y="2188604"/>
            <a:ext cx="8666132" cy="1490672"/>
          </a:xfrm>
          <a:prstGeom prst="rect">
            <a:avLst/>
          </a:prstGeom>
        </p:spPr>
        <p:txBody>
          <a:bodyPr vert="horz" wrap="square" lIns="0" tIns="60960" rIns="0" bIns="60960" rtlCol="0" anchor="b">
            <a:normAutofit/>
          </a:bodyPr>
          <a:lstStyle/>
          <a:p>
            <a:pPr algn="l"/>
            <a:r>
              <a:rPr lang="it-IT" sz="5333" dirty="0"/>
              <a:t>Grazie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352B7E-C498-A342-95B6-809C2DF175C1}"/>
              </a:ext>
            </a:extLst>
          </p:cNvPr>
          <p:cNvSpPr txBox="1"/>
          <p:nvPr userDrawn="1"/>
        </p:nvSpPr>
        <p:spPr>
          <a:xfrm>
            <a:off x="7536873" y="24999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D6CAD467-77FD-CF42-B8F8-301BF57954E0}"/>
              </a:ext>
            </a:extLst>
          </p:cNvPr>
          <p:cNvSpPr txBox="1"/>
          <p:nvPr userDrawn="1"/>
        </p:nvSpPr>
        <p:spPr>
          <a:xfrm>
            <a:off x="2021133" y="2777429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4DB816B4-1068-1A42-8E43-A06719D84D6B}"/>
              </a:ext>
            </a:extLst>
          </p:cNvPr>
          <p:cNvSpPr txBox="1"/>
          <p:nvPr userDrawn="1"/>
        </p:nvSpPr>
        <p:spPr>
          <a:xfrm>
            <a:off x="6891413" y="4329137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E02D24F6-9E41-B841-AA8B-E3F42EB4ADFE}"/>
              </a:ext>
            </a:extLst>
          </p:cNvPr>
          <p:cNvSpPr txBox="1"/>
          <p:nvPr userDrawn="1"/>
        </p:nvSpPr>
        <p:spPr>
          <a:xfrm>
            <a:off x="11200992" y="46290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15" name="Titolo 1">
            <a:extLst>
              <a:ext uri="{FF2B5EF4-FFF2-40B4-BE49-F238E27FC236}">
                <a16:creationId xmlns:a16="http://schemas.microsoft.com/office/drawing/2014/main" id="{3A76B943-58B8-DA47-92ED-EC3F5B4C782D}"/>
              </a:ext>
            </a:extLst>
          </p:cNvPr>
          <p:cNvSpPr txBox="1">
            <a:spLocks/>
          </p:cNvSpPr>
          <p:nvPr userDrawn="1"/>
        </p:nvSpPr>
        <p:spPr>
          <a:xfrm>
            <a:off x="206023" y="6118577"/>
            <a:ext cx="4353277" cy="38170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i="0" kern="1200">
                <a:solidFill>
                  <a:srgbClr val="415064"/>
                </a:solidFill>
                <a:latin typeface="Bressay Trial" panose="02040503050505020203" pitchFamily="18" charset="77"/>
                <a:ea typeface="Bressay Trial" panose="02040503050505020203" pitchFamily="18" charset="77"/>
                <a:cs typeface="Bressay Trial" panose="02040503050505020203" pitchFamily="18" charset="77"/>
              </a:defRPr>
            </a:lvl1pPr>
          </a:lstStyle>
          <a:p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SACE SIMEST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Investiamo nel domani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DEB503F0-7E7E-4534-8B60-CEE54CEA23ED}"/>
              </a:ext>
            </a:extLst>
          </p:cNvPr>
          <p:cNvSpPr txBox="1"/>
          <p:nvPr userDrawn="1"/>
        </p:nvSpPr>
        <p:spPr>
          <a:xfrm>
            <a:off x="334434" y="2188604"/>
            <a:ext cx="8666132" cy="1490672"/>
          </a:xfrm>
          <a:prstGeom prst="rect">
            <a:avLst/>
          </a:prstGeom>
        </p:spPr>
        <p:txBody>
          <a:bodyPr vert="horz" wrap="square" lIns="0" tIns="60960" rIns="0" bIns="60960" rtlCol="0" anchor="b">
            <a:normAutofit/>
          </a:bodyPr>
          <a:lstStyle/>
          <a:p>
            <a:pPr algn="l"/>
            <a:r>
              <a:rPr lang="it-IT" sz="5333" dirty="0"/>
              <a:t>Grazie</a:t>
            </a:r>
          </a:p>
        </p:txBody>
      </p:sp>
      <p:pic>
        <p:nvPicPr>
          <p:cNvPr id="18" name="Immagin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55" y="578151"/>
            <a:ext cx="1349612" cy="60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51309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3ECF-A01B-4460-B74A-5EFBF32617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4065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pertin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A352B7E-C498-A342-95B6-809C2DF175C1}"/>
              </a:ext>
            </a:extLst>
          </p:cNvPr>
          <p:cNvSpPr txBox="1"/>
          <p:nvPr userDrawn="1"/>
        </p:nvSpPr>
        <p:spPr>
          <a:xfrm>
            <a:off x="7536873" y="249997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EE5D51E-4D22-8049-A6A9-68BD341C05F6}"/>
              </a:ext>
            </a:extLst>
          </p:cNvPr>
          <p:cNvSpPr txBox="1"/>
          <p:nvPr userDrawn="1"/>
        </p:nvSpPr>
        <p:spPr>
          <a:xfrm>
            <a:off x="6805535" y="3018020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Bressay" panose="02040503050505020203" pitchFamily="18" charset="77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3622C4D-F38B-4F5C-A0DB-E1517418DF31}"/>
              </a:ext>
            </a:extLst>
          </p:cNvPr>
          <p:cNvSpPr txBox="1"/>
          <p:nvPr userDrawn="1"/>
        </p:nvSpPr>
        <p:spPr>
          <a:xfrm>
            <a:off x="7536873" y="3245043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B660546-0960-410D-BBFA-28A1CBC973B2}"/>
              </a:ext>
            </a:extLst>
          </p:cNvPr>
          <p:cNvSpPr txBox="1"/>
          <p:nvPr userDrawn="1"/>
        </p:nvSpPr>
        <p:spPr>
          <a:xfrm>
            <a:off x="2021133" y="3522496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F588449C-C723-4B5F-805C-FE43C9FB23C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35255" y="4610915"/>
            <a:ext cx="9144000" cy="454459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buNone/>
              <a:defRPr sz="32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it-IT" dirty="0"/>
              <a:t>Sottotitolo di al massimo due righe di testo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01A5A9F-E1AE-44C3-93C6-10D394357B4F}"/>
              </a:ext>
            </a:extLst>
          </p:cNvPr>
          <p:cNvSpPr txBox="1"/>
          <p:nvPr userDrawn="1"/>
        </p:nvSpPr>
        <p:spPr>
          <a:xfrm>
            <a:off x="6891413" y="5074204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902D900C-E37F-439E-BD05-7F3FB1138EA5}"/>
              </a:ext>
            </a:extLst>
          </p:cNvPr>
          <p:cNvSpPr txBox="1"/>
          <p:nvPr userDrawn="1"/>
        </p:nvSpPr>
        <p:spPr>
          <a:xfrm>
            <a:off x="7087148" y="4893855"/>
            <a:ext cx="0" cy="0"/>
          </a:xfrm>
          <a:prstGeom prst="rect">
            <a:avLst/>
          </a:prstGeom>
        </p:spPr>
        <p:txBody>
          <a:bodyPr vert="horz" wrap="none" lIns="121920" tIns="60960" rIns="121920" bIns="60960" rtlCol="0" anchor="b">
            <a:normAutofit fontScale="25000" lnSpcReduction="20000"/>
          </a:bodyPr>
          <a:lstStyle/>
          <a:p>
            <a:pPr algn="l"/>
            <a:endParaRPr lang="it-IT" sz="24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egnaposto testo 15">
            <a:extLst>
              <a:ext uri="{FF2B5EF4-FFF2-40B4-BE49-F238E27FC236}">
                <a16:creationId xmlns:a16="http://schemas.microsoft.com/office/drawing/2014/main" id="{107238BB-1EE6-47D1-8F8B-8A763DCE53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433" y="1557867"/>
            <a:ext cx="9144000" cy="2952751"/>
          </a:xfrm>
        </p:spPr>
        <p:txBody>
          <a:bodyPr lIns="0" tIns="0" rIns="0" bIns="0" anchor="b">
            <a:noAutofit/>
          </a:bodyPr>
          <a:lstStyle>
            <a:lvl1pPr marL="0" indent="0">
              <a:buNone/>
              <a:defRPr sz="6400"/>
            </a:lvl1pPr>
            <a:lvl2pPr>
              <a:defRPr sz="6400"/>
            </a:lvl2pPr>
            <a:lvl3pPr>
              <a:defRPr sz="6400"/>
            </a:lvl3pPr>
            <a:lvl4pPr>
              <a:defRPr sz="6400"/>
            </a:lvl4pPr>
            <a:lvl5pPr>
              <a:defRPr sz="6400"/>
            </a:lvl5pPr>
          </a:lstStyle>
          <a:p>
            <a:pPr lvl="0"/>
            <a:r>
              <a:rPr lang="it-IT" dirty="0"/>
              <a:t>Titolo al massimo di tre righe</a:t>
            </a:r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55" y="578151"/>
            <a:ext cx="1349612" cy="60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63280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slideLayout" Target="../slideLayouts/slideLayout62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17" Type="http://schemas.openxmlformats.org/officeDocument/2006/relationships/theme" Target="../theme/theme6.xml"/><Relationship Id="rId2" Type="http://schemas.openxmlformats.org/officeDocument/2006/relationships/slideLayout" Target="../slideLayouts/slideLayout51.xml"/><Relationship Id="rId16" Type="http://schemas.openxmlformats.org/officeDocument/2006/relationships/slideLayout" Target="../slideLayouts/slideLayout65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Relationship Id="rId14" Type="http://schemas.openxmlformats.org/officeDocument/2006/relationships/slideLayout" Target="../slideLayouts/slideLayout6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6DE3ECF-A01B-4460-B74A-5EFBF32617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7769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65" r:id="rId9"/>
    <p:sldLayoutId id="2147483666" r:id="rId10"/>
    <p:sldLayoutId id="2147483668" r:id="rId11"/>
    <p:sldLayoutId id="2147483669" r:id="rId12"/>
    <p:sldLayoutId id="2147483672" r:id="rId13"/>
    <p:sldLayoutId id="2147483684" r:id="rId14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9">
          <p15:clr>
            <a:srgbClr val="F26B43"/>
          </p15:clr>
        </p15:guide>
        <p15:guide id="2" orient="horz" pos="3072">
          <p15:clr>
            <a:srgbClr val="F26B43"/>
          </p15:clr>
        </p15:guide>
        <p15:guide id="3" pos="158">
          <p15:clr>
            <a:srgbClr val="F26B43"/>
          </p15:clr>
        </p15:guide>
        <p15:guide id="4" pos="5602">
          <p15:clr>
            <a:srgbClr val="F26B43"/>
          </p15:clr>
        </p15:guide>
        <p15:guide id="5" pos="862">
          <p15:clr>
            <a:srgbClr val="F26B43"/>
          </p15:clr>
        </p15:guide>
        <p15:guide id="6" pos="1542">
          <p15:clr>
            <a:srgbClr val="F26B43"/>
          </p15:clr>
        </p15:guide>
        <p15:guide id="7" pos="4286">
          <p15:clr>
            <a:srgbClr val="F26B43"/>
          </p15:clr>
        </p15:guide>
        <p15:guide id="9" pos="1451">
          <p15:clr>
            <a:srgbClr val="F26B43"/>
          </p15:clr>
        </p15:guide>
        <p15:guide id="10" pos="4218">
          <p15:clr>
            <a:srgbClr val="F26B43"/>
          </p15:clr>
        </p15:guide>
        <p15:guide id="11" pos="771">
          <p15:clr>
            <a:srgbClr val="F26B43"/>
          </p15:clr>
        </p15:guide>
        <p15:guide id="12" pos="2154">
          <p15:clr>
            <a:srgbClr val="F26B43"/>
          </p15:clr>
        </p15:guide>
        <p15:guide id="13" pos="2245">
          <p15:clr>
            <a:srgbClr val="F26B43"/>
          </p15:clr>
        </p15:guide>
        <p15:guide id="14" pos="2835">
          <p15:clr>
            <a:srgbClr val="F26B43"/>
          </p15:clr>
        </p15:guide>
        <p15:guide id="15" pos="2925">
          <p15:clr>
            <a:srgbClr val="F26B43"/>
          </p15:clr>
        </p15:guide>
        <p15:guide id="16" pos="3515">
          <p15:clr>
            <a:srgbClr val="F26B43"/>
          </p15:clr>
        </p15:guide>
        <p15:guide id="17" pos="3606">
          <p15:clr>
            <a:srgbClr val="F26B43"/>
          </p15:clr>
        </p15:guide>
        <p15:guide id="18" pos="4898">
          <p15:clr>
            <a:srgbClr val="F26B43"/>
          </p15:clr>
        </p15:guide>
        <p15:guide id="19" pos="4967">
          <p15:clr>
            <a:srgbClr val="F26B43"/>
          </p15:clr>
        </p15:guide>
        <p15:guide id="20" orient="horz" pos="162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/>
          <p:cNvSpPr txBox="1">
            <a:spLocks noChangeArrowheads="1"/>
          </p:cNvSpPr>
          <p:nvPr userDrawn="1"/>
        </p:nvSpPr>
        <p:spPr bwMode="auto">
          <a:xfrm>
            <a:off x="10356851" y="6455833"/>
            <a:ext cx="1500716" cy="213784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91440" tIns="45720" rIns="91440" bIns="4572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fld id="{8CEE22EC-AF1F-4A2B-AB8B-BEE13242F5FB}" type="slidenum">
              <a:rPr lang="it-IT" altLang="it-IT" sz="1067" smtClean="0">
                <a:solidFill>
                  <a:schemeClr val="accent3"/>
                </a:solidFill>
                <a:latin typeface="+mj-lt"/>
              </a:rPr>
              <a:pPr algn="r" eaLnBrk="1" hangingPunct="1">
                <a:defRPr/>
              </a:pPr>
              <a:t>‹N›</a:t>
            </a:fld>
            <a:endParaRPr lang="it-IT" altLang="it-IT" sz="1067" dirty="0" smtClean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95B4A8-3B8D-4410-AE83-ED981E2E9E1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43934" y="6502400"/>
            <a:ext cx="1308100" cy="213784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91440" tIns="45720" rIns="91440" bIns="4572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fld id="{DE720125-7536-4060-822E-65AC18836526}" type="slidenum">
              <a:rPr lang="it-IT" altLang="it-IT" sz="1067" smtClean="0">
                <a:solidFill>
                  <a:schemeClr val="accent3"/>
                </a:solidFill>
                <a:latin typeface="+mj-lt"/>
              </a:rPr>
              <a:pPr eaLnBrk="1" hangingPunct="1">
                <a:defRPr/>
              </a:pPr>
              <a:t>‹N›</a:t>
            </a:fld>
            <a:endParaRPr lang="it-IT" altLang="it-IT" sz="1067" dirty="0">
              <a:solidFill>
                <a:schemeClr val="accent3"/>
              </a:solidFill>
              <a:latin typeface="+mj-lt"/>
            </a:endParaRPr>
          </a:p>
        </p:txBody>
      </p:sp>
      <p:pic>
        <p:nvPicPr>
          <p:cNvPr id="5" name="Immagin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6258" y="5901267"/>
            <a:ext cx="1435423" cy="64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710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07469" rtl="0" eaLnBrk="0" fontAlgn="base" hangingPunct="0">
        <a:spcBef>
          <a:spcPct val="0"/>
        </a:spcBef>
        <a:spcAft>
          <a:spcPct val="0"/>
        </a:spcAft>
        <a:defRPr lang="it-IT" sz="2667" b="1" kern="1200">
          <a:solidFill>
            <a:schemeClr val="accent2"/>
          </a:solidFill>
          <a:latin typeface="+mn-lt"/>
          <a:ea typeface="+mn-ea"/>
          <a:cs typeface="+mn-cs"/>
        </a:defRPr>
      </a:lvl1pPr>
      <a:lvl2pPr algn="l" defTabSz="607469" rtl="0" eaLnBrk="0" fontAlgn="base" hangingPunct="0">
        <a:spcBef>
          <a:spcPct val="0"/>
        </a:spcBef>
        <a:spcAft>
          <a:spcPct val="0"/>
        </a:spcAft>
        <a:defRPr sz="2667" b="1">
          <a:solidFill>
            <a:schemeClr val="accent2"/>
          </a:solidFill>
          <a:latin typeface="Arial" panose="020B0604020202020204" pitchFamily="34" charset="0"/>
        </a:defRPr>
      </a:lvl2pPr>
      <a:lvl3pPr algn="l" defTabSz="607469" rtl="0" eaLnBrk="0" fontAlgn="base" hangingPunct="0">
        <a:spcBef>
          <a:spcPct val="0"/>
        </a:spcBef>
        <a:spcAft>
          <a:spcPct val="0"/>
        </a:spcAft>
        <a:defRPr sz="2667" b="1">
          <a:solidFill>
            <a:schemeClr val="accent2"/>
          </a:solidFill>
          <a:latin typeface="Arial" panose="020B0604020202020204" pitchFamily="34" charset="0"/>
        </a:defRPr>
      </a:lvl3pPr>
      <a:lvl4pPr algn="l" defTabSz="607469" rtl="0" eaLnBrk="0" fontAlgn="base" hangingPunct="0">
        <a:spcBef>
          <a:spcPct val="0"/>
        </a:spcBef>
        <a:spcAft>
          <a:spcPct val="0"/>
        </a:spcAft>
        <a:defRPr sz="2667" b="1">
          <a:solidFill>
            <a:schemeClr val="accent2"/>
          </a:solidFill>
          <a:latin typeface="Arial" panose="020B0604020202020204" pitchFamily="34" charset="0"/>
        </a:defRPr>
      </a:lvl4pPr>
      <a:lvl5pPr algn="l" defTabSz="607469" rtl="0" eaLnBrk="0" fontAlgn="base" hangingPunct="0">
        <a:spcBef>
          <a:spcPct val="0"/>
        </a:spcBef>
        <a:spcAft>
          <a:spcPct val="0"/>
        </a:spcAft>
        <a:defRPr sz="2667" b="1">
          <a:solidFill>
            <a:schemeClr val="accent2"/>
          </a:solidFill>
          <a:latin typeface="Arial" panose="020B0604020202020204" pitchFamily="34" charset="0"/>
        </a:defRPr>
      </a:lvl5pPr>
      <a:lvl6pPr marL="609585" algn="l" defTabSz="607469" rtl="0" fontAlgn="base">
        <a:spcBef>
          <a:spcPct val="0"/>
        </a:spcBef>
        <a:spcAft>
          <a:spcPct val="0"/>
        </a:spcAft>
        <a:defRPr sz="2667" b="1">
          <a:solidFill>
            <a:schemeClr val="accent2"/>
          </a:solidFill>
          <a:latin typeface="Arial" panose="020B0604020202020204" pitchFamily="34" charset="0"/>
        </a:defRPr>
      </a:lvl6pPr>
      <a:lvl7pPr marL="1219170" algn="l" defTabSz="607469" rtl="0" fontAlgn="base">
        <a:spcBef>
          <a:spcPct val="0"/>
        </a:spcBef>
        <a:spcAft>
          <a:spcPct val="0"/>
        </a:spcAft>
        <a:defRPr sz="2667" b="1">
          <a:solidFill>
            <a:schemeClr val="accent2"/>
          </a:solidFill>
          <a:latin typeface="Arial" panose="020B0604020202020204" pitchFamily="34" charset="0"/>
        </a:defRPr>
      </a:lvl7pPr>
      <a:lvl8pPr marL="1828754" algn="l" defTabSz="607469" rtl="0" fontAlgn="base">
        <a:spcBef>
          <a:spcPct val="0"/>
        </a:spcBef>
        <a:spcAft>
          <a:spcPct val="0"/>
        </a:spcAft>
        <a:defRPr sz="2667" b="1">
          <a:solidFill>
            <a:schemeClr val="accent2"/>
          </a:solidFill>
          <a:latin typeface="Arial" panose="020B0604020202020204" pitchFamily="34" charset="0"/>
        </a:defRPr>
      </a:lvl8pPr>
      <a:lvl9pPr marL="2438339" algn="l" defTabSz="607469" rtl="0" fontAlgn="base">
        <a:spcBef>
          <a:spcPct val="0"/>
        </a:spcBef>
        <a:spcAft>
          <a:spcPct val="0"/>
        </a:spcAft>
        <a:defRPr sz="2667" b="1">
          <a:solidFill>
            <a:schemeClr val="accent2"/>
          </a:solidFill>
          <a:latin typeface="Arial" panose="020B0604020202020204" pitchFamily="34" charset="0"/>
        </a:defRPr>
      </a:lvl9pPr>
    </p:titleStyle>
    <p:bodyStyle>
      <a:lvl1pPr marL="237061" indent="-237061" algn="l" defTabSz="60746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717533" indent="-260344" algn="l" defTabSz="60746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tabLst>
          <a:tab pos="717533" algn="l"/>
        </a:tabLst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98003" indent="-192613" algn="l" defTabSz="60746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67" kern="1200">
          <a:solidFill>
            <a:schemeClr val="tx1"/>
          </a:solidFill>
          <a:latin typeface="+mn-lt"/>
          <a:ea typeface="+mn-ea"/>
          <a:cs typeface="+mn-cs"/>
        </a:defRPr>
      </a:lvl3pPr>
      <a:lvl4pPr marL="1904952" indent="-177796" algn="l" defTabSz="60746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67" kern="1200">
          <a:solidFill>
            <a:schemeClr val="tx1"/>
          </a:solidFill>
          <a:latin typeface="+mn-lt"/>
          <a:ea typeface="+mn-ea"/>
          <a:cs typeface="+mn-cs"/>
        </a:defRPr>
      </a:lvl4pPr>
      <a:lvl5pPr marL="2512421" indent="-188379" algn="l" defTabSz="60746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63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20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341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4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7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4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1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8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5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30781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9">
          <p15:clr>
            <a:srgbClr val="F26B43"/>
          </p15:clr>
        </p15:guide>
        <p15:guide id="2" orient="horz" pos="3072">
          <p15:clr>
            <a:srgbClr val="F26B43"/>
          </p15:clr>
        </p15:guide>
        <p15:guide id="3" pos="158">
          <p15:clr>
            <a:srgbClr val="F26B43"/>
          </p15:clr>
        </p15:guide>
        <p15:guide id="4" pos="5602">
          <p15:clr>
            <a:srgbClr val="F26B43"/>
          </p15:clr>
        </p15:guide>
        <p15:guide id="5" pos="862">
          <p15:clr>
            <a:srgbClr val="F26B43"/>
          </p15:clr>
        </p15:guide>
        <p15:guide id="6" pos="1542">
          <p15:clr>
            <a:srgbClr val="F26B43"/>
          </p15:clr>
        </p15:guide>
        <p15:guide id="7" pos="4286">
          <p15:clr>
            <a:srgbClr val="F26B43"/>
          </p15:clr>
        </p15:guide>
        <p15:guide id="9" pos="1451">
          <p15:clr>
            <a:srgbClr val="F26B43"/>
          </p15:clr>
        </p15:guide>
        <p15:guide id="10" pos="4218">
          <p15:clr>
            <a:srgbClr val="F26B43"/>
          </p15:clr>
        </p15:guide>
        <p15:guide id="11" pos="771">
          <p15:clr>
            <a:srgbClr val="F26B43"/>
          </p15:clr>
        </p15:guide>
        <p15:guide id="12" pos="2154">
          <p15:clr>
            <a:srgbClr val="F26B43"/>
          </p15:clr>
        </p15:guide>
        <p15:guide id="13" pos="2245">
          <p15:clr>
            <a:srgbClr val="F26B43"/>
          </p15:clr>
        </p15:guide>
        <p15:guide id="14" pos="2835">
          <p15:clr>
            <a:srgbClr val="F26B43"/>
          </p15:clr>
        </p15:guide>
        <p15:guide id="15" pos="2925">
          <p15:clr>
            <a:srgbClr val="F26B43"/>
          </p15:clr>
        </p15:guide>
        <p15:guide id="16" pos="3515">
          <p15:clr>
            <a:srgbClr val="F26B43"/>
          </p15:clr>
        </p15:guide>
        <p15:guide id="17" pos="3606">
          <p15:clr>
            <a:srgbClr val="F26B43"/>
          </p15:clr>
        </p15:guide>
        <p15:guide id="18" pos="4898">
          <p15:clr>
            <a:srgbClr val="F26B43"/>
          </p15:clr>
        </p15:guide>
        <p15:guide id="19" pos="4967">
          <p15:clr>
            <a:srgbClr val="F26B43"/>
          </p15:clr>
        </p15:guide>
        <p15:guide id="20" orient="horz" pos="162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74998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9">
          <p15:clr>
            <a:srgbClr val="F26B43"/>
          </p15:clr>
        </p15:guide>
        <p15:guide id="2" orient="horz" pos="3072">
          <p15:clr>
            <a:srgbClr val="F26B43"/>
          </p15:clr>
        </p15:guide>
        <p15:guide id="3" pos="158">
          <p15:clr>
            <a:srgbClr val="F26B43"/>
          </p15:clr>
        </p15:guide>
        <p15:guide id="4" pos="5602">
          <p15:clr>
            <a:srgbClr val="F26B43"/>
          </p15:clr>
        </p15:guide>
        <p15:guide id="5" pos="862">
          <p15:clr>
            <a:srgbClr val="F26B43"/>
          </p15:clr>
        </p15:guide>
        <p15:guide id="6" pos="1542">
          <p15:clr>
            <a:srgbClr val="F26B43"/>
          </p15:clr>
        </p15:guide>
        <p15:guide id="7" pos="4286">
          <p15:clr>
            <a:srgbClr val="F26B43"/>
          </p15:clr>
        </p15:guide>
        <p15:guide id="9" pos="1451">
          <p15:clr>
            <a:srgbClr val="F26B43"/>
          </p15:clr>
        </p15:guide>
        <p15:guide id="10" pos="4218">
          <p15:clr>
            <a:srgbClr val="F26B43"/>
          </p15:clr>
        </p15:guide>
        <p15:guide id="11" pos="771">
          <p15:clr>
            <a:srgbClr val="F26B43"/>
          </p15:clr>
        </p15:guide>
        <p15:guide id="12" pos="2154">
          <p15:clr>
            <a:srgbClr val="F26B43"/>
          </p15:clr>
        </p15:guide>
        <p15:guide id="13" pos="2245">
          <p15:clr>
            <a:srgbClr val="F26B43"/>
          </p15:clr>
        </p15:guide>
        <p15:guide id="14" pos="2835">
          <p15:clr>
            <a:srgbClr val="F26B43"/>
          </p15:clr>
        </p15:guide>
        <p15:guide id="15" pos="2925">
          <p15:clr>
            <a:srgbClr val="F26B43"/>
          </p15:clr>
        </p15:guide>
        <p15:guide id="16" pos="3515">
          <p15:clr>
            <a:srgbClr val="F26B43"/>
          </p15:clr>
        </p15:guide>
        <p15:guide id="17" pos="3606">
          <p15:clr>
            <a:srgbClr val="F26B43"/>
          </p15:clr>
        </p15:guide>
        <p15:guide id="18" pos="4898">
          <p15:clr>
            <a:srgbClr val="F26B43"/>
          </p15:clr>
        </p15:guide>
        <p15:guide id="19" pos="4967">
          <p15:clr>
            <a:srgbClr val="F26B43"/>
          </p15:clr>
        </p15:guide>
        <p15:guide id="20" orient="horz" pos="162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7463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  <p:sldLayoutId id="2147483835" r:id="rId12"/>
  </p:sldLayoutIdLst>
  <p:hf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9">
          <p15:clr>
            <a:srgbClr val="F26B43"/>
          </p15:clr>
        </p15:guide>
        <p15:guide id="2" orient="horz" pos="3072">
          <p15:clr>
            <a:srgbClr val="F26B43"/>
          </p15:clr>
        </p15:guide>
        <p15:guide id="3" pos="158">
          <p15:clr>
            <a:srgbClr val="F26B43"/>
          </p15:clr>
        </p15:guide>
        <p15:guide id="4" pos="5602">
          <p15:clr>
            <a:srgbClr val="F26B43"/>
          </p15:clr>
        </p15:guide>
        <p15:guide id="5" pos="862">
          <p15:clr>
            <a:srgbClr val="F26B43"/>
          </p15:clr>
        </p15:guide>
        <p15:guide id="6" pos="1542">
          <p15:clr>
            <a:srgbClr val="F26B43"/>
          </p15:clr>
        </p15:guide>
        <p15:guide id="7" pos="4286">
          <p15:clr>
            <a:srgbClr val="F26B43"/>
          </p15:clr>
        </p15:guide>
        <p15:guide id="9" pos="1451">
          <p15:clr>
            <a:srgbClr val="F26B43"/>
          </p15:clr>
        </p15:guide>
        <p15:guide id="10" pos="4218">
          <p15:clr>
            <a:srgbClr val="F26B43"/>
          </p15:clr>
        </p15:guide>
        <p15:guide id="11" pos="771">
          <p15:clr>
            <a:srgbClr val="F26B43"/>
          </p15:clr>
        </p15:guide>
        <p15:guide id="12" pos="2154">
          <p15:clr>
            <a:srgbClr val="F26B43"/>
          </p15:clr>
        </p15:guide>
        <p15:guide id="13" pos="2245">
          <p15:clr>
            <a:srgbClr val="F26B43"/>
          </p15:clr>
        </p15:guide>
        <p15:guide id="14" pos="2835">
          <p15:clr>
            <a:srgbClr val="F26B43"/>
          </p15:clr>
        </p15:guide>
        <p15:guide id="15" pos="2925">
          <p15:clr>
            <a:srgbClr val="F26B43"/>
          </p15:clr>
        </p15:guide>
        <p15:guide id="16" pos="3515">
          <p15:clr>
            <a:srgbClr val="F26B43"/>
          </p15:clr>
        </p15:guide>
        <p15:guide id="17" pos="3606">
          <p15:clr>
            <a:srgbClr val="F26B43"/>
          </p15:clr>
        </p15:guide>
        <p15:guide id="18" pos="4898">
          <p15:clr>
            <a:srgbClr val="F26B43"/>
          </p15:clr>
        </p15:guide>
        <p15:guide id="19" pos="4967">
          <p15:clr>
            <a:srgbClr val="F26B43"/>
          </p15:clr>
        </p15:guide>
        <p15:guide id="20" orient="horz" pos="1620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6DE3ECF-A01B-4460-B74A-5EFBF3261782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724" y="6086901"/>
            <a:ext cx="1289937" cy="57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007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  <p:sldLayoutId id="2147483861" r:id="rId12"/>
    <p:sldLayoutId id="2147483862" r:id="rId13"/>
    <p:sldLayoutId id="2147483863" r:id="rId14"/>
    <p:sldLayoutId id="2147483864" r:id="rId15"/>
    <p:sldLayoutId id="2147483865" r:id="rId16"/>
  </p:sldLayoutIdLst>
  <p:hf hdr="0" ft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9">
          <p15:clr>
            <a:srgbClr val="F26B43"/>
          </p15:clr>
        </p15:guide>
        <p15:guide id="2" orient="horz" pos="3072">
          <p15:clr>
            <a:srgbClr val="F26B43"/>
          </p15:clr>
        </p15:guide>
        <p15:guide id="3" pos="158">
          <p15:clr>
            <a:srgbClr val="F26B43"/>
          </p15:clr>
        </p15:guide>
        <p15:guide id="4" pos="5602">
          <p15:clr>
            <a:srgbClr val="F26B43"/>
          </p15:clr>
        </p15:guide>
        <p15:guide id="5" pos="862">
          <p15:clr>
            <a:srgbClr val="F26B43"/>
          </p15:clr>
        </p15:guide>
        <p15:guide id="6" pos="1542">
          <p15:clr>
            <a:srgbClr val="F26B43"/>
          </p15:clr>
        </p15:guide>
        <p15:guide id="7" pos="4286">
          <p15:clr>
            <a:srgbClr val="F26B43"/>
          </p15:clr>
        </p15:guide>
        <p15:guide id="9" pos="1451">
          <p15:clr>
            <a:srgbClr val="F26B43"/>
          </p15:clr>
        </p15:guide>
        <p15:guide id="10" pos="4218">
          <p15:clr>
            <a:srgbClr val="F26B43"/>
          </p15:clr>
        </p15:guide>
        <p15:guide id="11" pos="771">
          <p15:clr>
            <a:srgbClr val="F26B43"/>
          </p15:clr>
        </p15:guide>
        <p15:guide id="12" pos="2154">
          <p15:clr>
            <a:srgbClr val="F26B43"/>
          </p15:clr>
        </p15:guide>
        <p15:guide id="13" pos="2245">
          <p15:clr>
            <a:srgbClr val="F26B43"/>
          </p15:clr>
        </p15:guide>
        <p15:guide id="14" pos="2835">
          <p15:clr>
            <a:srgbClr val="F26B43"/>
          </p15:clr>
        </p15:guide>
        <p15:guide id="15" pos="2925">
          <p15:clr>
            <a:srgbClr val="F26B43"/>
          </p15:clr>
        </p15:guide>
        <p15:guide id="16" pos="3515">
          <p15:clr>
            <a:srgbClr val="F26B43"/>
          </p15:clr>
        </p15:guide>
        <p15:guide id="17" pos="3606">
          <p15:clr>
            <a:srgbClr val="F26B43"/>
          </p15:clr>
        </p15:guide>
        <p15:guide id="18" pos="4898">
          <p15:clr>
            <a:srgbClr val="F26B43"/>
          </p15:clr>
        </p15:guide>
        <p15:guide id="19" pos="4967">
          <p15:clr>
            <a:srgbClr val="F26B43"/>
          </p15:clr>
        </p15:guide>
        <p15:guide id="20" orient="horz" pos="16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simest.it/approfondimenti/tasso-agevolato-simest" TargetMode="External"/><Relationship Id="rId1" Type="http://schemas.openxmlformats.org/officeDocument/2006/relationships/slideLayout" Target="../slideLayouts/slideLayout20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1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Relationship Id="rId9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1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1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testo 3">
            <a:extLst>
              <a:ext uri="{FF2B5EF4-FFF2-40B4-BE49-F238E27FC236}">
                <a16:creationId xmlns:a16="http://schemas.microsoft.com/office/drawing/2014/main" id="{25B23111-93DA-4500-AE77-D420C122D2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7153" y="3266118"/>
            <a:ext cx="10395404" cy="1497308"/>
          </a:xfrm>
        </p:spPr>
        <p:txBody>
          <a:bodyPr/>
          <a:lstStyle/>
          <a:p>
            <a:r>
              <a:rPr lang="it-IT" sz="3200" b="1" dirty="0">
                <a:solidFill>
                  <a:srgbClr val="415464"/>
                </a:solidFill>
                <a:ea typeface="Arial" panose="020B0604020202020204" pitchFamily="34" charset="0"/>
              </a:rPr>
              <a:t>Gli strumenti di SIMEST a supporto dell’internazionalizzazione delle imprese </a:t>
            </a:r>
            <a:r>
              <a:rPr lang="it-IT" sz="3200" b="1" dirty="0" smtClean="0">
                <a:solidFill>
                  <a:srgbClr val="415464"/>
                </a:solidFill>
                <a:ea typeface="Arial" panose="020B0604020202020204" pitchFamily="34" charset="0"/>
              </a:rPr>
              <a:t>italiane</a:t>
            </a:r>
          </a:p>
          <a:p>
            <a:r>
              <a:rPr lang="it-IT" sz="2400" b="1" dirty="0" smtClean="0">
                <a:solidFill>
                  <a:srgbClr val="415464"/>
                </a:solidFill>
                <a:ea typeface="Arial" panose="020B0604020202020204" pitchFamily="34" charset="0"/>
              </a:rPr>
              <a:t>Focus Finanziamenti agevolati e nuova operatività PNRR</a:t>
            </a:r>
            <a:endParaRPr lang="it-IT" sz="2400" b="1" dirty="0">
              <a:solidFill>
                <a:srgbClr val="415464"/>
              </a:solidFill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07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egnaposto testo 1"/>
          <p:cNvSpPr>
            <a:spLocks noGrp="1"/>
          </p:cNvSpPr>
          <p:nvPr>
            <p:ph type="body" idx="13"/>
          </p:nvPr>
        </p:nvSpPr>
        <p:spPr>
          <a:xfrm>
            <a:off x="334434" y="357719"/>
            <a:ext cx="11857567" cy="383116"/>
          </a:xfrm>
        </p:spPr>
        <p:txBody>
          <a:bodyPr/>
          <a:lstStyle/>
          <a:p>
            <a:r>
              <a:rPr lang="it-IT" dirty="0"/>
              <a:t>3. Partecipazione delle PMI a fiere e altri eventi di carattere </a:t>
            </a:r>
            <a:r>
              <a:rPr lang="it-IT" dirty="0" smtClean="0"/>
              <a:t>internazionale</a:t>
            </a:r>
            <a:endParaRPr lang="it-IT" dirty="0"/>
          </a:p>
        </p:txBody>
      </p:sp>
      <p:sp>
        <p:nvSpPr>
          <p:cNvPr id="21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83">
              <a:defRPr/>
            </a:pPr>
            <a:fld id="{608DA0FE-9C19-F746-8419-6700E348BF78}" type="slidenum">
              <a:rPr lang="it-IT"/>
              <a:pPr defTabSz="685783">
                <a:defRPr/>
              </a:pPr>
              <a:t>10</a:t>
            </a:fld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it-IT" dirty="0" smtClean="0"/>
              <a:t>Spese finanziabili 2/2</a:t>
            </a:r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6087412" y="1361361"/>
            <a:ext cx="5716165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7">
              <a:defRPr/>
            </a:pPr>
            <a:r>
              <a:rPr lang="it-IT" sz="1400" b="1" dirty="0">
                <a:solidFill>
                  <a:srgbClr val="005392"/>
                </a:solidFill>
                <a:latin typeface="Arial" panose="020B0604020202020204"/>
              </a:rPr>
              <a:t>ALTRE SPESE: B) SPESE LOGISTICHE</a:t>
            </a:r>
          </a:p>
          <a:p>
            <a:pPr defTabSz="685783">
              <a:defRPr/>
            </a:pPr>
            <a:endParaRPr lang="it-IT" sz="1200" b="1" dirty="0">
              <a:solidFill>
                <a:srgbClr val="415364"/>
              </a:solidFill>
              <a:latin typeface="Arial" panose="020B0604020202020204"/>
            </a:endParaRPr>
          </a:p>
          <a:p>
            <a:pPr marL="285744" indent="-285744" defTabSz="914377">
              <a:buFont typeface="Wingdings" panose="05000000000000000000" pitchFamily="2" charset="2"/>
              <a:buChar char="ü"/>
            </a:pPr>
            <a:r>
              <a:rPr lang="it-IT" sz="1300" dirty="0">
                <a:solidFill>
                  <a:srgbClr val="797979"/>
                </a:solidFill>
                <a:latin typeface="Arial" panose="020B0604020202020204"/>
              </a:rPr>
              <a:t>Trasporto a destinazione di materiale e prodotti esposti, compreso il trasporto di campionario;</a:t>
            </a:r>
          </a:p>
          <a:p>
            <a:pPr marL="285744" indent="-285744" defTabSz="914377">
              <a:buFont typeface="Wingdings" panose="05000000000000000000" pitchFamily="2" charset="2"/>
              <a:buChar char="ü"/>
            </a:pPr>
            <a:r>
              <a:rPr lang="it-IT" sz="1300" dirty="0">
                <a:solidFill>
                  <a:srgbClr val="797979"/>
                </a:solidFill>
                <a:latin typeface="Arial" panose="020B0604020202020204"/>
              </a:rPr>
              <a:t>movimentazione dei macchinari/prodotti.</a:t>
            </a:r>
          </a:p>
        </p:txBody>
      </p:sp>
      <p:sp>
        <p:nvSpPr>
          <p:cNvPr id="9" name="Triangolo isoscele 8"/>
          <p:cNvSpPr/>
          <p:nvPr/>
        </p:nvSpPr>
        <p:spPr>
          <a:xfrm rot="5400000">
            <a:off x="-40023" y="1410740"/>
            <a:ext cx="576705" cy="279909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defRPr/>
            </a:pPr>
            <a:endParaRPr lang="it-IT" sz="1351">
              <a:solidFill>
                <a:srgbClr val="FFFEFD"/>
              </a:solidFill>
              <a:latin typeface="Arial" panose="020B0604020202020204"/>
            </a:endParaRPr>
          </a:p>
        </p:txBody>
      </p:sp>
      <p:sp>
        <p:nvSpPr>
          <p:cNvPr id="10" name="Triangolo isoscele 9"/>
          <p:cNvSpPr/>
          <p:nvPr/>
        </p:nvSpPr>
        <p:spPr>
          <a:xfrm rot="5400000">
            <a:off x="5659106" y="1397508"/>
            <a:ext cx="576705" cy="279909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defRPr/>
            </a:pPr>
            <a:endParaRPr lang="it-IT" sz="1351">
              <a:solidFill>
                <a:srgbClr val="FFFEFD"/>
              </a:solidFill>
              <a:latin typeface="Arial" panose="020B0604020202020204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6087412" y="2649275"/>
            <a:ext cx="5716165" cy="232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7">
              <a:defRPr/>
            </a:pPr>
            <a:r>
              <a:rPr lang="it-IT" sz="1400" b="1" dirty="0">
                <a:solidFill>
                  <a:srgbClr val="005392"/>
                </a:solidFill>
                <a:latin typeface="Arial" panose="020B0604020202020204"/>
              </a:rPr>
              <a:t>ALTRE SPESE: C) SPESE PROMOZIONALI</a:t>
            </a:r>
          </a:p>
          <a:p>
            <a:pPr marL="285744" indent="-285744" defTabSz="685783">
              <a:buFont typeface="Wingdings" panose="05000000000000000000" pitchFamily="2" charset="2"/>
              <a:buChar char="ü"/>
              <a:defRPr/>
            </a:pPr>
            <a:endParaRPr lang="it-IT" sz="1400" b="1" dirty="0">
              <a:solidFill>
                <a:srgbClr val="415364"/>
              </a:solidFill>
              <a:latin typeface="Arial" panose="020B0604020202020204"/>
            </a:endParaRPr>
          </a:p>
          <a:p>
            <a:pPr marL="285744" indent="-285744" defTabSz="914377">
              <a:buFont typeface="Wingdings" panose="05000000000000000000" pitchFamily="2" charset="2"/>
              <a:buChar char="ü"/>
            </a:pPr>
            <a:r>
              <a:rPr lang="it-IT" sz="1300" dirty="0">
                <a:solidFill>
                  <a:srgbClr val="797979"/>
                </a:solidFill>
                <a:latin typeface="Arial" panose="020B0604020202020204"/>
              </a:rPr>
              <a:t>Partecipazione/organizzazione di business meeting, workshop, B2B, B2C;</a:t>
            </a:r>
          </a:p>
          <a:p>
            <a:pPr marL="285744" indent="-285744" defTabSz="914377">
              <a:buFont typeface="Wingdings" panose="05000000000000000000" pitchFamily="2" charset="2"/>
              <a:buChar char="ü"/>
            </a:pPr>
            <a:r>
              <a:rPr lang="it-IT" sz="1300" dirty="0">
                <a:solidFill>
                  <a:srgbClr val="797979"/>
                </a:solidFill>
                <a:latin typeface="Arial" panose="020B0604020202020204"/>
              </a:rPr>
              <a:t>spese di pubblicità, cartellonistica e grafica per i mezzi di stampa (es. pubblicità nel catalogo ufficiale, magazine e quotidiani informativi della fiera o della mostra, a supporto dell’iniziativa, stampa specializzata, </a:t>
            </a:r>
            <a:r>
              <a:rPr lang="it-IT" sz="1300" dirty="0" err="1">
                <a:solidFill>
                  <a:srgbClr val="797979"/>
                </a:solidFill>
                <a:latin typeface="Arial" panose="020B0604020202020204"/>
              </a:rPr>
              <a:t>omaggistica</a:t>
            </a:r>
            <a:r>
              <a:rPr lang="it-IT" sz="1300" dirty="0">
                <a:solidFill>
                  <a:srgbClr val="797979"/>
                </a:solidFill>
                <a:latin typeface="Arial" panose="020B0604020202020204"/>
              </a:rPr>
              <a:t>);</a:t>
            </a:r>
          </a:p>
          <a:p>
            <a:pPr marL="285744" indent="-285744" defTabSz="914377">
              <a:buFont typeface="Wingdings" panose="05000000000000000000" pitchFamily="2" charset="2"/>
              <a:buChar char="ü"/>
            </a:pPr>
            <a:r>
              <a:rPr lang="it-IT" sz="1300" dirty="0">
                <a:solidFill>
                  <a:srgbClr val="797979"/>
                </a:solidFill>
                <a:latin typeface="Arial" panose="020B0604020202020204"/>
              </a:rPr>
              <a:t>realizzazione banner (es. poster e cartellonistica negli spazi esterni e limitrofi al centro fieristico).</a:t>
            </a:r>
          </a:p>
          <a:p>
            <a:pPr marL="285744" indent="-285744" defTabSz="914377">
              <a:buFont typeface="Wingdings" panose="05000000000000000000" pitchFamily="2" charset="2"/>
              <a:buChar char="ü"/>
            </a:pPr>
            <a:r>
              <a:rPr lang="it-IT" sz="1300" dirty="0">
                <a:solidFill>
                  <a:srgbClr val="797979"/>
                </a:solidFill>
                <a:latin typeface="Arial" panose="020B0604020202020204"/>
              </a:rPr>
              <a:t>spese di certificazione dei prodotti</a:t>
            </a:r>
          </a:p>
        </p:txBody>
      </p:sp>
      <p:sp>
        <p:nvSpPr>
          <p:cNvPr id="12" name="Triangolo isoscele 11"/>
          <p:cNvSpPr/>
          <p:nvPr/>
        </p:nvSpPr>
        <p:spPr>
          <a:xfrm rot="5400000">
            <a:off x="5659106" y="2736584"/>
            <a:ext cx="576705" cy="279909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defRPr/>
            </a:pPr>
            <a:endParaRPr lang="it-IT" sz="1351">
              <a:solidFill>
                <a:srgbClr val="FFFEFD"/>
              </a:solidFill>
              <a:latin typeface="Arial" panose="020B0604020202020204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6087412" y="5107788"/>
            <a:ext cx="571616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7">
              <a:defRPr/>
            </a:pPr>
            <a:r>
              <a:rPr lang="it-IT" sz="1400" b="1" dirty="0">
                <a:solidFill>
                  <a:srgbClr val="005392"/>
                </a:solidFill>
                <a:latin typeface="Arial" panose="020B0604020202020204"/>
              </a:rPr>
              <a:t>ALTRE SPESE: D) SPESE PER CONSULENZE CONNESSE ALLA PARTECIPAZIONE ALLA FIERA/MOSTRA</a:t>
            </a:r>
          </a:p>
          <a:p>
            <a:pPr marL="285744" indent="-285744" defTabSz="685783">
              <a:buFont typeface="Wingdings" panose="05000000000000000000" pitchFamily="2" charset="2"/>
              <a:buChar char="ü"/>
              <a:defRPr/>
            </a:pPr>
            <a:endParaRPr lang="it-IT" sz="1200" b="1" dirty="0">
              <a:solidFill>
                <a:srgbClr val="415364"/>
              </a:solidFill>
              <a:latin typeface="Arial" panose="020B0604020202020204"/>
            </a:endParaRPr>
          </a:p>
          <a:p>
            <a:pPr marL="285744" indent="-285744" defTabSz="914377">
              <a:buFont typeface="Wingdings" panose="05000000000000000000" pitchFamily="2" charset="2"/>
              <a:buChar char="ü"/>
            </a:pPr>
            <a:r>
              <a:rPr lang="it-IT" sz="1300" dirty="0">
                <a:solidFill>
                  <a:srgbClr val="797979"/>
                </a:solidFill>
                <a:latin typeface="Arial" panose="020B0604020202020204"/>
              </a:rPr>
              <a:t>Consulenze esterne (es. designer/architetti, innovazione prodotti, servizi fotografici/video).</a:t>
            </a:r>
          </a:p>
        </p:txBody>
      </p:sp>
      <p:sp>
        <p:nvSpPr>
          <p:cNvPr id="14" name="Rettangolo 13"/>
          <p:cNvSpPr/>
          <p:nvPr/>
        </p:nvSpPr>
        <p:spPr>
          <a:xfrm>
            <a:off x="422889" y="1333404"/>
            <a:ext cx="51805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783">
              <a:spcAft>
                <a:spcPts val="1200"/>
              </a:spcAft>
              <a:defRPr/>
            </a:pPr>
            <a:r>
              <a:rPr lang="it-IT" sz="1400" b="1" dirty="0">
                <a:solidFill>
                  <a:srgbClr val="005392"/>
                </a:solidFill>
                <a:latin typeface="Arial" panose="020B0604020202020204"/>
              </a:rPr>
              <a:t>ALTRE SPESE: A) SPESE PER AREA ESPOSITIVA</a:t>
            </a:r>
            <a:endParaRPr lang="it-IT" sz="1400" b="1" i="1" dirty="0">
              <a:solidFill>
                <a:srgbClr val="415364"/>
              </a:solidFill>
              <a:latin typeface="Arial" panose="020B0604020202020204"/>
            </a:endParaRPr>
          </a:p>
          <a:p>
            <a:pPr marL="285744" indent="-285744" defTabSz="914377">
              <a:buFont typeface="Wingdings" panose="05000000000000000000" pitchFamily="2" charset="2"/>
              <a:buChar char="ü"/>
            </a:pPr>
            <a:r>
              <a:rPr lang="it-IT" sz="1300" dirty="0">
                <a:solidFill>
                  <a:srgbClr val="797979"/>
                </a:solidFill>
                <a:latin typeface="Arial" panose="020B0604020202020204"/>
              </a:rPr>
              <a:t>Affitto area espositiva, compresi eventuali costi di iscrizione, oneri e diritti fissi obbligatori; allestimento dell’area espositiva (es. pedana, muri perimetrali, soffitto, tetto o copertura, ripostiglio);</a:t>
            </a:r>
          </a:p>
          <a:p>
            <a:pPr marL="285744" indent="-285744" defTabSz="914377">
              <a:buFont typeface="Wingdings" panose="05000000000000000000" pitchFamily="2" charset="2"/>
              <a:buChar char="ü"/>
            </a:pPr>
            <a:r>
              <a:rPr lang="it-IT" sz="1300" dirty="0">
                <a:solidFill>
                  <a:srgbClr val="797979"/>
                </a:solidFill>
                <a:latin typeface="Arial" panose="020B0604020202020204"/>
              </a:rPr>
              <a:t>arredamento dell’area espositiva (es. reception desk, tavoli, sedie, vetrine espositive, cubi espositivi, porta brochure);</a:t>
            </a:r>
          </a:p>
          <a:p>
            <a:pPr marL="285744" indent="-285744" defTabSz="914377">
              <a:buFont typeface="Wingdings" panose="05000000000000000000" pitchFamily="2" charset="2"/>
              <a:buChar char="ü"/>
            </a:pPr>
            <a:r>
              <a:rPr lang="it-IT" sz="1300" dirty="0">
                <a:solidFill>
                  <a:srgbClr val="797979"/>
                </a:solidFill>
                <a:latin typeface="Arial" panose="020B0604020202020204"/>
              </a:rPr>
              <a:t>attrezzature, supporto audio/video (es monitor, tv screen, proiettori e supporti informatici, videocamere);</a:t>
            </a:r>
          </a:p>
          <a:p>
            <a:pPr marL="285744" indent="-285744" defTabSz="914377">
              <a:buFont typeface="Wingdings" panose="05000000000000000000" pitchFamily="2" charset="2"/>
              <a:buChar char="ü"/>
            </a:pPr>
            <a:r>
              <a:rPr lang="it-IT" sz="1300" dirty="0">
                <a:solidFill>
                  <a:srgbClr val="797979"/>
                </a:solidFill>
                <a:latin typeface="Arial" panose="020B0604020202020204"/>
              </a:rPr>
              <a:t>servizio elettricità (es. allacciamento elettrico, illuminazione stand e prese elettriche per il funzionamento dei macchinari qualora presenti nello stand);</a:t>
            </a:r>
          </a:p>
          <a:p>
            <a:pPr marL="285744" indent="-285744" defTabSz="914377">
              <a:buFont typeface="Wingdings" panose="05000000000000000000" pitchFamily="2" charset="2"/>
              <a:buChar char="ü"/>
            </a:pPr>
            <a:r>
              <a:rPr lang="it-IT" sz="1300" dirty="0">
                <a:solidFill>
                  <a:srgbClr val="797979"/>
                </a:solidFill>
                <a:latin typeface="Arial" panose="020B0604020202020204"/>
              </a:rPr>
              <a:t>utenze varie;</a:t>
            </a:r>
          </a:p>
          <a:p>
            <a:pPr marL="285744" indent="-285744" defTabSz="914377">
              <a:buFont typeface="Wingdings" panose="05000000000000000000" pitchFamily="2" charset="2"/>
              <a:buChar char="ü"/>
            </a:pPr>
            <a:r>
              <a:rPr lang="it-IT" sz="1300" dirty="0">
                <a:solidFill>
                  <a:srgbClr val="797979"/>
                </a:solidFill>
                <a:latin typeface="Arial" panose="020B0604020202020204"/>
              </a:rPr>
              <a:t>servizio di pulizia dello stand;</a:t>
            </a:r>
          </a:p>
          <a:p>
            <a:pPr marL="285744" indent="-285744" defTabSz="914377">
              <a:buFont typeface="Wingdings" panose="05000000000000000000" pitchFamily="2" charset="2"/>
              <a:buChar char="ü"/>
            </a:pPr>
            <a:r>
              <a:rPr lang="it-IT" sz="1300" dirty="0">
                <a:solidFill>
                  <a:srgbClr val="797979"/>
                </a:solidFill>
                <a:latin typeface="Arial" panose="020B0604020202020204"/>
              </a:rPr>
              <a:t>costi di assicurazione;</a:t>
            </a:r>
          </a:p>
          <a:p>
            <a:pPr marL="285744" indent="-285744" defTabSz="914377">
              <a:buFont typeface="Wingdings" panose="05000000000000000000" pitchFamily="2" charset="2"/>
              <a:buChar char="ü"/>
            </a:pPr>
            <a:r>
              <a:rPr lang="it-IT" sz="1300" dirty="0">
                <a:solidFill>
                  <a:srgbClr val="797979"/>
                </a:solidFill>
                <a:latin typeface="Arial" panose="020B0604020202020204"/>
              </a:rPr>
              <a:t>compensi riconosciuti al personale incaricato dall'impresa (sia esterno che interno) per il periodo riferito all’esecuzione della fiera/mostra (compresi viaggi, soggiorni e trasferte per il raggiungimento del luogo della fiera/mostra) e/o direttamente collegati alla fiera/mostra stessa, come da idonea documentazione comprovante la spesa. Eventuali ulteriori compensi al personale incaricato dall'impresa (sia esterno che interno) sono riconosciuti nella misura massima del 10% dell’importo del finanziamento concesso;</a:t>
            </a:r>
          </a:p>
          <a:p>
            <a:pPr marL="285744" indent="-285744" defTabSz="914377">
              <a:buFont typeface="Wingdings" panose="05000000000000000000" pitchFamily="2" charset="2"/>
              <a:buChar char="ü"/>
            </a:pPr>
            <a:r>
              <a:rPr lang="it-IT" sz="1300" dirty="0">
                <a:solidFill>
                  <a:srgbClr val="797979"/>
                </a:solidFill>
                <a:latin typeface="Arial" panose="020B0604020202020204"/>
              </a:rPr>
              <a:t>servizi di traduzione ed interpretariato offline.</a:t>
            </a:r>
          </a:p>
        </p:txBody>
      </p:sp>
      <p:sp>
        <p:nvSpPr>
          <p:cNvPr id="15" name="Triangolo isoscele 14"/>
          <p:cNvSpPr/>
          <p:nvPr/>
        </p:nvSpPr>
        <p:spPr>
          <a:xfrm rot="5400000">
            <a:off x="5659106" y="5179124"/>
            <a:ext cx="576705" cy="279909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defRPr/>
            </a:pPr>
            <a:endParaRPr lang="it-IT" sz="1351">
              <a:solidFill>
                <a:srgbClr val="FFFEFD"/>
              </a:solidFill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72692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984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Segnaposto testo 25"/>
          <p:cNvSpPr txBox="1">
            <a:spLocks/>
          </p:cNvSpPr>
          <p:nvPr/>
        </p:nvSpPr>
        <p:spPr bwMode="auto">
          <a:xfrm>
            <a:off x="4985346" y="4381458"/>
            <a:ext cx="2284679" cy="1363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19138" indent="-261938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98563" indent="-193675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06588" indent="-179388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513013" indent="-188913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970213" indent="-188913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427413" indent="-188913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884613" indent="-188913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341813" indent="-188913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800"/>
              </a:spcBef>
            </a:pPr>
            <a:r>
              <a:rPr lang="it-IT" altLang="en-US" sz="1333" b="1" dirty="0">
                <a:solidFill>
                  <a:srgbClr val="415364"/>
                </a:solidFill>
                <a:latin typeface="Arial" panose="020B0604020202020204" pitchFamily="34" charset="0"/>
              </a:rPr>
              <a:t>Partecipazione al capitale di imprese estere o italiane </a:t>
            </a:r>
          </a:p>
          <a:p>
            <a:pPr algn="ctr">
              <a:spcBef>
                <a:spcPts val="800"/>
              </a:spcBef>
            </a:pPr>
            <a:r>
              <a:rPr lang="it-IT" altLang="en-US" sz="1067" i="1" dirty="0">
                <a:solidFill>
                  <a:schemeClr val="accent1"/>
                </a:solidFill>
                <a:latin typeface="Arial" panose="020B0604020202020204" pitchFamily="34" charset="0"/>
              </a:rPr>
              <a:t>Associabili il Contributo Interessi e il Fondo di Venture Capital</a:t>
            </a:r>
          </a:p>
        </p:txBody>
      </p:sp>
      <p:sp>
        <p:nvSpPr>
          <p:cNvPr id="25605" name="Segnaposto testo 25"/>
          <p:cNvSpPr txBox="1">
            <a:spLocks/>
          </p:cNvSpPr>
          <p:nvPr/>
        </p:nvSpPr>
        <p:spPr bwMode="auto">
          <a:xfrm>
            <a:off x="8107301" y="4381458"/>
            <a:ext cx="2149899" cy="1035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19138" indent="-261938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98563" indent="-193675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06588" indent="-179388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513013" indent="-188913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970213" indent="-188913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427413" indent="-188913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884613" indent="-188913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341813" indent="-188913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800"/>
              </a:spcBef>
            </a:pPr>
            <a:r>
              <a:rPr lang="it-IT" sz="1333" b="1" dirty="0">
                <a:solidFill>
                  <a:srgbClr val="415364"/>
                </a:solidFill>
                <a:latin typeface="Arial" panose="020B0604020202020204" pitchFamily="34" charset="0"/>
              </a:rPr>
              <a:t>Contributo al tasso d’interesse dei finanziamenti export</a:t>
            </a:r>
            <a:endParaRPr lang="it-IT" altLang="it-IT" sz="1333" b="1" dirty="0">
              <a:solidFill>
                <a:srgbClr val="415364"/>
              </a:solidFill>
              <a:latin typeface="Arial" panose="020B0604020202020204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1739627" y="3116263"/>
            <a:ext cx="2496000" cy="1056000"/>
          </a:xfrm>
          <a:prstGeom prst="rect">
            <a:avLst/>
          </a:prstGeom>
          <a:solidFill>
            <a:srgbClr val="0053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it-IT" sz="1867" b="1" dirty="0"/>
              <a:t>1</a:t>
            </a:r>
          </a:p>
          <a:p>
            <a:pPr algn="ctr">
              <a:defRPr/>
            </a:pPr>
            <a:r>
              <a:rPr lang="it-IT" sz="1600" b="1" dirty="0"/>
              <a:t>Finanziamenti</a:t>
            </a:r>
          </a:p>
          <a:p>
            <a:pPr algn="ctr">
              <a:defRPr/>
            </a:pPr>
            <a:r>
              <a:rPr lang="it-IT" sz="1600" b="1" dirty="0"/>
              <a:t>Agevolati per l’Internazionalizzazione</a:t>
            </a:r>
          </a:p>
        </p:txBody>
      </p:sp>
      <p:sp>
        <p:nvSpPr>
          <p:cNvPr id="18" name="Rettangolo 17"/>
          <p:cNvSpPr/>
          <p:nvPr/>
        </p:nvSpPr>
        <p:spPr>
          <a:xfrm>
            <a:off x="4857458" y="3129492"/>
            <a:ext cx="2494351" cy="1057275"/>
          </a:xfrm>
          <a:prstGeom prst="rect">
            <a:avLst/>
          </a:prstGeom>
          <a:solidFill>
            <a:srgbClr val="0053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867" b="1" dirty="0"/>
              <a:t>2</a:t>
            </a:r>
          </a:p>
          <a:p>
            <a:pPr algn="ctr">
              <a:defRPr/>
            </a:pPr>
            <a:r>
              <a:rPr lang="it-IT" sz="1600" b="1" dirty="0"/>
              <a:t>Investimenti</a:t>
            </a:r>
          </a:p>
          <a:p>
            <a:pPr algn="ctr">
              <a:defRPr/>
            </a:pPr>
            <a:r>
              <a:rPr lang="it-IT" sz="1600" b="1" dirty="0"/>
              <a:t>in </a:t>
            </a:r>
            <a:r>
              <a:rPr lang="it-IT" sz="1600" b="1" dirty="0" err="1"/>
              <a:t>Equity</a:t>
            </a:r>
            <a:endParaRPr lang="it-IT" sz="1600" b="1" dirty="0"/>
          </a:p>
        </p:txBody>
      </p:sp>
      <p:sp>
        <p:nvSpPr>
          <p:cNvPr id="19" name="Rettangolo 18"/>
          <p:cNvSpPr/>
          <p:nvPr/>
        </p:nvSpPr>
        <p:spPr>
          <a:xfrm>
            <a:off x="7924479" y="3129492"/>
            <a:ext cx="2496000" cy="1056216"/>
          </a:xfrm>
          <a:prstGeom prst="rect">
            <a:avLst/>
          </a:prstGeom>
          <a:solidFill>
            <a:srgbClr val="0053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867" b="1" dirty="0"/>
              <a:t>3</a:t>
            </a:r>
          </a:p>
          <a:p>
            <a:pPr algn="ctr">
              <a:defRPr/>
            </a:pPr>
            <a:r>
              <a:rPr lang="it-IT" sz="1600" b="1" dirty="0"/>
              <a:t>Supporto Credito </a:t>
            </a:r>
          </a:p>
          <a:p>
            <a:pPr algn="ctr">
              <a:defRPr/>
            </a:pPr>
            <a:r>
              <a:rPr lang="it-IT" sz="1600" b="1" dirty="0"/>
              <a:t>all’Export</a:t>
            </a:r>
          </a:p>
        </p:txBody>
      </p:sp>
      <p:sp>
        <p:nvSpPr>
          <p:cNvPr id="25609" name="Segnaposto testo 25"/>
          <p:cNvSpPr txBox="1">
            <a:spLocks/>
          </p:cNvSpPr>
          <p:nvPr/>
        </p:nvSpPr>
        <p:spPr bwMode="auto">
          <a:xfrm>
            <a:off x="408518" y="1123951"/>
            <a:ext cx="11449049" cy="1369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19138" indent="-261938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98563" indent="-193675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06588" indent="-179388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513013" indent="-188913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970213" indent="-188913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427413" indent="-188913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884613" indent="-188913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341813" indent="-188913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it-IT" altLang="it-IT" sz="1867" dirty="0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Operiamo attraverso risorse proprie e gestendo fondi pubblici per conto del MAECI. Il nostro obiettivo è </a:t>
            </a:r>
            <a:r>
              <a:rPr lang="it-IT" altLang="it-IT" sz="1867" b="1" dirty="0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favorire l’internazionalizzazione delle imprese italiane, in particolare delle PMI. </a:t>
            </a:r>
          </a:p>
          <a:p>
            <a:pPr algn="just" eaLnBrk="1" hangingPunct="1"/>
            <a:endParaRPr lang="it-IT" altLang="it-IT" sz="1867" b="1" dirty="0">
              <a:solidFill>
                <a:srgbClr val="7979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it-IT" altLang="en-US" sz="1867" dirty="0" err="1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en-US" altLang="en-US" sz="1867" dirty="0" err="1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compagnamo</a:t>
            </a:r>
            <a:r>
              <a:rPr lang="en-US" altLang="en-US" sz="1867" dirty="0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 </a:t>
            </a:r>
            <a:r>
              <a:rPr lang="en-US" altLang="en-US" sz="1867" dirty="0" err="1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imprese</a:t>
            </a:r>
            <a:r>
              <a:rPr lang="en-US" altLang="en-US" sz="1867" dirty="0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67" dirty="0" err="1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italiane</a:t>
            </a:r>
            <a:r>
              <a:rPr lang="en-US" altLang="en-US" sz="1867" dirty="0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67" dirty="0" err="1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lungo</a:t>
            </a:r>
            <a:r>
              <a:rPr lang="en-US" altLang="en-US" sz="1867" dirty="0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67" dirty="0" err="1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tutto</a:t>
            </a:r>
            <a:r>
              <a:rPr lang="en-US" altLang="en-US" sz="1867" dirty="0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67" dirty="0" err="1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r>
              <a:rPr lang="en-US" altLang="en-US" sz="1867" dirty="0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67" dirty="0" err="1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ciclo</a:t>
            </a:r>
            <a:r>
              <a:rPr lang="en-US" altLang="en-US" sz="1867" dirty="0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altLang="en-US" sz="1867" dirty="0" err="1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internazionalizzazione</a:t>
            </a:r>
            <a:r>
              <a:rPr lang="en-US" altLang="en-US" sz="1867" dirty="0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67" dirty="0" err="1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dalla</a:t>
            </a:r>
            <a:r>
              <a:rPr lang="en-US" altLang="en-US" sz="1867" dirty="0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prima </a:t>
            </a:r>
            <a:r>
              <a:rPr lang="en-US" altLang="en-US" sz="1867" dirty="0" err="1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valutazione</a:t>
            </a:r>
            <a:r>
              <a:rPr lang="en-US" altLang="en-US" sz="1867" dirty="0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altLang="en-US" sz="1867" dirty="0" err="1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apertura</a:t>
            </a:r>
            <a:r>
              <a:rPr lang="en-US" altLang="en-US" sz="1867" dirty="0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un </a:t>
            </a:r>
            <a:r>
              <a:rPr lang="en-US" altLang="en-US" sz="1867" dirty="0" err="1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nuovo</a:t>
            </a:r>
            <a:r>
              <a:rPr lang="en-US" altLang="en-US" sz="1867" dirty="0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67" dirty="0" err="1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mercato</a:t>
            </a:r>
            <a:r>
              <a:rPr lang="en-US" altLang="en-US" sz="1867" dirty="0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67" dirty="0" err="1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fino</a:t>
            </a:r>
            <a:r>
              <a:rPr lang="en-US" altLang="en-US" sz="1867" dirty="0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67" dirty="0" err="1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all’espansione</a:t>
            </a:r>
            <a:r>
              <a:rPr lang="en-US" altLang="en-US" sz="1867" dirty="0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altLang="en-US" sz="1867" dirty="0" err="1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investimenti</a:t>
            </a:r>
            <a:r>
              <a:rPr lang="en-US" altLang="en-US" sz="1867" dirty="0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67" dirty="0" err="1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diretti</a:t>
            </a:r>
            <a:r>
              <a:rPr lang="en-US" altLang="en-US" sz="1867" dirty="0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altLang="it-IT" sz="1867" dirty="0">
                <a:solidFill>
                  <a:srgbClr val="797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 le linee di attività:</a:t>
            </a:r>
          </a:p>
        </p:txBody>
      </p:sp>
      <p:sp>
        <p:nvSpPr>
          <p:cNvPr id="6" name="Segnaposto testo 5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it-IT" altLang="en-US" dirty="0">
                <a:solidFill>
                  <a:srgbClr val="415464"/>
                </a:solidFill>
              </a:rPr>
              <a:t>La gamma degli </a:t>
            </a:r>
            <a:r>
              <a:rPr lang="it-IT" altLang="en-US" dirty="0" smtClean="0">
                <a:solidFill>
                  <a:srgbClr val="415464"/>
                </a:solidFill>
              </a:rPr>
              <a:t>strumenti</a:t>
            </a:r>
            <a:endParaRPr lang="it-IT" altLang="it-IT" dirty="0">
              <a:solidFill>
                <a:srgbClr val="415464"/>
              </a:solidFill>
            </a:endParaRPr>
          </a:p>
        </p:txBody>
      </p:sp>
      <p:sp>
        <p:nvSpPr>
          <p:cNvPr id="12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DA0FE-9C19-F746-8419-6700E348BF78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21" name="Segnaposto testo 25"/>
          <p:cNvSpPr txBox="1">
            <a:spLocks/>
          </p:cNvSpPr>
          <p:nvPr/>
        </p:nvSpPr>
        <p:spPr bwMode="auto">
          <a:xfrm>
            <a:off x="1371928" y="4381457"/>
            <a:ext cx="3182653" cy="906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20" tIns="60960" rIns="121920" bIns="60960"/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19138" indent="-261938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98563" indent="-193675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06588" indent="-179388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513013" indent="-188913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970213" indent="-188913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427413" indent="-188913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884613" indent="-188913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341813" indent="-188913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1067"/>
              </a:spcBef>
              <a:defRPr/>
            </a:pPr>
            <a:r>
              <a:rPr lang="it-IT" altLang="en-US" sz="1333" dirty="0">
                <a:solidFill>
                  <a:srgbClr val="797979"/>
                </a:solidFill>
                <a:latin typeface="Arial" panose="020B0604020202020204" pitchFamily="34" charset="0"/>
              </a:rPr>
              <a:t>Prestiti per l’internazionalizzazione delle imprese </a:t>
            </a:r>
            <a:r>
              <a:rPr lang="it-IT" altLang="en-US" sz="1333" dirty="0" smtClean="0">
                <a:solidFill>
                  <a:srgbClr val="797979"/>
                </a:solidFill>
                <a:latin typeface="Arial" panose="020B0604020202020204" pitchFamily="34" charset="0"/>
              </a:rPr>
              <a:t>italiane</a:t>
            </a:r>
            <a:endParaRPr lang="it-IT" altLang="en-US" sz="1333" dirty="0">
              <a:solidFill>
                <a:srgbClr val="797979"/>
              </a:solidFill>
              <a:latin typeface="Arial" panose="020B0604020202020204" pitchFamily="34" charset="0"/>
            </a:endParaRPr>
          </a:p>
        </p:txBody>
      </p:sp>
      <p:sp>
        <p:nvSpPr>
          <p:cNvPr id="23" name="Segnaposto testo 25"/>
          <p:cNvSpPr txBox="1">
            <a:spLocks/>
          </p:cNvSpPr>
          <p:nvPr/>
        </p:nvSpPr>
        <p:spPr bwMode="auto">
          <a:xfrm>
            <a:off x="1436447" y="4986009"/>
            <a:ext cx="3182653" cy="868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20" tIns="60960" rIns="121920" bIns="60960"/>
          <a:lstStyle>
            <a:lvl1pPr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19138" indent="-261938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98563" indent="-193675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06588" indent="-179388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513013" indent="-188913" defTabSz="4556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970213" indent="-188913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427413" indent="-188913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884613" indent="-188913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341813" indent="-188913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1067"/>
              </a:spcBef>
              <a:defRPr/>
            </a:pPr>
            <a:r>
              <a:rPr lang="it-IT" altLang="en-US" sz="1333" b="1" dirty="0">
                <a:solidFill>
                  <a:schemeClr val="accent1"/>
                </a:solidFill>
                <a:latin typeface="Arial" panose="020B0604020202020204" pitchFamily="34" charset="0"/>
              </a:rPr>
              <a:t>Nuove linee di finanziamento </a:t>
            </a:r>
            <a:r>
              <a:rPr lang="it-IT" altLang="en-US" sz="1333" b="1" dirty="0" smtClean="0">
                <a:solidFill>
                  <a:schemeClr val="accent1"/>
                </a:solidFill>
                <a:latin typeface="Arial" panose="020B0604020202020204" pitchFamily="34" charset="0"/>
              </a:rPr>
              <a:t>con </a:t>
            </a:r>
            <a:r>
              <a:rPr lang="it-IT" altLang="en-US" sz="1333" b="1" dirty="0">
                <a:solidFill>
                  <a:schemeClr val="accent1"/>
                </a:solidFill>
                <a:latin typeface="Arial" panose="020B0604020202020204" pitchFamily="34" charset="0"/>
              </a:rPr>
              <a:t>risorse UE in ambito PNRR</a:t>
            </a:r>
          </a:p>
        </p:txBody>
      </p:sp>
      <p:sp>
        <p:nvSpPr>
          <p:cNvPr id="24" name="Rettangolo 23"/>
          <p:cNvSpPr/>
          <p:nvPr/>
        </p:nvSpPr>
        <p:spPr>
          <a:xfrm rot="19921133">
            <a:off x="1290621" y="4907210"/>
            <a:ext cx="584489" cy="22284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/>
              <a:t>new</a:t>
            </a:r>
          </a:p>
        </p:txBody>
      </p:sp>
    </p:spTree>
    <p:extLst>
      <p:ext uri="{BB962C8B-B14F-4D97-AF65-F5344CB8AC3E}">
        <p14:creationId xmlns:p14="http://schemas.microsoft.com/office/powerpoint/2010/main" val="293910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egnaposto testo 1"/>
          <p:cNvSpPr>
            <a:spLocks noGrp="1"/>
          </p:cNvSpPr>
          <p:nvPr>
            <p:ph type="body" idx="13"/>
          </p:nvPr>
        </p:nvSpPr>
        <p:spPr>
          <a:xfrm>
            <a:off x="334432" y="357718"/>
            <a:ext cx="9381067" cy="406052"/>
          </a:xfrm>
        </p:spPr>
        <p:txBody>
          <a:bodyPr/>
          <a:lstStyle/>
          <a:p>
            <a:r>
              <a:rPr lang="it-IT" dirty="0" smtClean="0"/>
              <a:t>Finanziamenti agevolati per l’internazionalizzazione - PNRR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DA0FE-9C19-F746-8419-6700E348BF78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25" name="Segnaposto testo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it-IT" smtClean="0"/>
              <a:t>Nuove linee di finanziamento con risorse europee - PNRR</a:t>
            </a:r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848594" y="1282831"/>
            <a:ext cx="104812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600" b="1" dirty="0">
                <a:solidFill>
                  <a:schemeClr val="accent1"/>
                </a:solidFill>
              </a:rPr>
              <a:t>D</a:t>
            </a:r>
            <a:r>
              <a:rPr lang="it-IT" sz="1600" b="1" dirty="0" smtClean="0">
                <a:solidFill>
                  <a:schemeClr val="accent1"/>
                </a:solidFill>
              </a:rPr>
              <a:t>a </a:t>
            </a:r>
            <a:r>
              <a:rPr lang="it-IT" sz="1600" b="1" dirty="0">
                <a:solidFill>
                  <a:schemeClr val="accent1"/>
                </a:solidFill>
              </a:rPr>
              <a:t>ottobre 2021 il Fondo </a:t>
            </a:r>
            <a:r>
              <a:rPr lang="it-IT" sz="1600" b="1" dirty="0" smtClean="0">
                <a:solidFill>
                  <a:schemeClr val="accent1"/>
                </a:solidFill>
              </a:rPr>
              <a:t>394, gestito </a:t>
            </a:r>
            <a:r>
              <a:rPr lang="it-IT" sz="1600" b="1" dirty="0">
                <a:solidFill>
                  <a:schemeClr val="accent1"/>
                </a:solidFill>
              </a:rPr>
              <a:t>da SIMEST per conto </a:t>
            </a:r>
            <a:r>
              <a:rPr lang="it-IT" sz="1600" b="1" dirty="0" smtClean="0">
                <a:solidFill>
                  <a:schemeClr val="accent1"/>
                </a:solidFill>
              </a:rPr>
              <a:t>MAECI, </a:t>
            </a:r>
            <a:r>
              <a:rPr lang="it-IT" sz="1600" b="1" dirty="0">
                <a:solidFill>
                  <a:schemeClr val="accent1"/>
                </a:solidFill>
              </a:rPr>
              <a:t>beneficia di risorse dell'Unione Europea nell'ambito del Piano Nazionale di Ripresa e Resilienza (PNRR) - </a:t>
            </a:r>
            <a:r>
              <a:rPr lang="it-IT" sz="1600" b="1" dirty="0" err="1">
                <a:solidFill>
                  <a:schemeClr val="accent1"/>
                </a:solidFill>
              </a:rPr>
              <a:t>NextGenerationEU</a:t>
            </a:r>
            <a:r>
              <a:rPr lang="it-IT" sz="1600" b="1" dirty="0">
                <a:solidFill>
                  <a:schemeClr val="accent1"/>
                </a:solidFill>
              </a:rPr>
              <a:t>, </a:t>
            </a:r>
            <a:r>
              <a:rPr lang="it-IT" sz="1600" dirty="0" smtClean="0">
                <a:solidFill>
                  <a:schemeClr val="accent1"/>
                </a:solidFill>
              </a:rPr>
              <a:t>con </a:t>
            </a:r>
            <a:r>
              <a:rPr lang="it-IT" sz="1600" dirty="0">
                <a:solidFill>
                  <a:schemeClr val="accent1"/>
                </a:solidFill>
              </a:rPr>
              <a:t>nuove linee di finanziamento a supporto della transizione ecologica e digitale delle </a:t>
            </a:r>
            <a:r>
              <a:rPr lang="it-IT" sz="1600" dirty="0" smtClean="0">
                <a:solidFill>
                  <a:schemeClr val="accent1"/>
                </a:solidFill>
              </a:rPr>
              <a:t>imprese </a:t>
            </a:r>
            <a:r>
              <a:rPr lang="it-IT" sz="1600" dirty="0">
                <a:solidFill>
                  <a:schemeClr val="accent1"/>
                </a:solidFill>
              </a:rPr>
              <a:t>con vocazione </a:t>
            </a:r>
            <a:r>
              <a:rPr lang="it-IT" sz="1600" dirty="0" smtClean="0">
                <a:solidFill>
                  <a:schemeClr val="accent1"/>
                </a:solidFill>
              </a:rPr>
              <a:t>internazionale</a:t>
            </a:r>
            <a:endParaRPr lang="it-IT" sz="1600" dirty="0">
              <a:solidFill>
                <a:schemeClr val="accent1"/>
              </a:solidFill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30413" y="4554115"/>
            <a:ext cx="1834380" cy="1422171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36000" rIns="36000" bIns="36000" anchor="ctr">
            <a:noAutofit/>
          </a:bodyPr>
          <a:lstStyle/>
          <a:p>
            <a:pPr algn="ctr">
              <a:spcAft>
                <a:spcPts val="800"/>
              </a:spcAft>
              <a:buClr>
                <a:schemeClr val="accent3"/>
              </a:buClr>
            </a:pPr>
            <a:r>
              <a:rPr lang="it-IT" sz="1150" b="1" dirty="0">
                <a:solidFill>
                  <a:schemeClr val="bg1"/>
                </a:solidFill>
              </a:rPr>
              <a:t>Finanziamenti a tasso agevolato** </a:t>
            </a:r>
            <a:r>
              <a:rPr lang="it-IT" sz="1150" dirty="0">
                <a:solidFill>
                  <a:schemeClr val="bg1"/>
                </a:solidFill>
              </a:rPr>
              <a:t>pari al 10% del tasso di riferimento UE, in regime «de </a:t>
            </a:r>
            <a:r>
              <a:rPr lang="it-IT" sz="1150" dirty="0" err="1">
                <a:solidFill>
                  <a:schemeClr val="bg1"/>
                </a:solidFill>
              </a:rPr>
              <a:t>minimis</a:t>
            </a:r>
            <a:r>
              <a:rPr lang="it-IT" sz="1150" dirty="0">
                <a:solidFill>
                  <a:schemeClr val="bg1"/>
                </a:solidFill>
              </a:rPr>
              <a:t>»</a:t>
            </a:r>
          </a:p>
        </p:txBody>
      </p:sp>
      <p:sp>
        <p:nvSpPr>
          <p:cNvPr id="8" name="Rettangolo 7"/>
          <p:cNvSpPr/>
          <p:nvPr/>
        </p:nvSpPr>
        <p:spPr>
          <a:xfrm>
            <a:off x="2108910" y="4554115"/>
            <a:ext cx="1834380" cy="1422171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36000" rIns="36000" bIns="36000" anchor="ctr">
            <a:noAutofit/>
          </a:bodyPr>
          <a:lstStyle/>
          <a:p>
            <a:pPr algn="ctr">
              <a:spcAft>
                <a:spcPts val="800"/>
              </a:spcAft>
              <a:buClr>
                <a:schemeClr val="accent3"/>
              </a:buClr>
            </a:pPr>
            <a:r>
              <a:rPr lang="it-IT" sz="1150" b="1" dirty="0">
                <a:solidFill>
                  <a:schemeClr val="bg1"/>
                </a:solidFill>
              </a:rPr>
              <a:t>Cofinanziamenti a fondo perduto fino al 40% </a:t>
            </a:r>
            <a:r>
              <a:rPr lang="it-IT" sz="1150" dirty="0">
                <a:solidFill>
                  <a:schemeClr val="bg1"/>
                </a:solidFill>
              </a:rPr>
              <a:t>per le imprese del </a:t>
            </a:r>
            <a:r>
              <a:rPr lang="it-IT" sz="1150" b="1" dirty="0">
                <a:solidFill>
                  <a:schemeClr val="bg1"/>
                </a:solidFill>
              </a:rPr>
              <a:t>Mezzogiorno</a:t>
            </a:r>
            <a:r>
              <a:rPr lang="it-IT" sz="1150" dirty="0">
                <a:solidFill>
                  <a:schemeClr val="bg1"/>
                </a:solidFill>
              </a:rPr>
              <a:t>* e </a:t>
            </a:r>
            <a:r>
              <a:rPr lang="it-IT" sz="1150" b="1" dirty="0">
                <a:solidFill>
                  <a:schemeClr val="bg1"/>
                </a:solidFill>
              </a:rPr>
              <a:t>fino al 25% </a:t>
            </a:r>
            <a:r>
              <a:rPr lang="it-IT" sz="1150" dirty="0">
                <a:solidFill>
                  <a:schemeClr val="bg1"/>
                </a:solidFill>
              </a:rPr>
              <a:t>per le altre imprese, entro i limiti del «</a:t>
            </a:r>
            <a:r>
              <a:rPr lang="it-IT" sz="1150" dirty="0" err="1">
                <a:solidFill>
                  <a:schemeClr val="bg1"/>
                </a:solidFill>
              </a:rPr>
              <a:t>Temporary</a:t>
            </a:r>
            <a:r>
              <a:rPr lang="it-IT" sz="1150" dirty="0">
                <a:solidFill>
                  <a:schemeClr val="bg1"/>
                </a:solidFill>
              </a:rPr>
              <a:t> Framework»</a:t>
            </a:r>
          </a:p>
        </p:txBody>
      </p:sp>
      <p:sp>
        <p:nvSpPr>
          <p:cNvPr id="9" name="Rettangolo 8"/>
          <p:cNvSpPr/>
          <p:nvPr/>
        </p:nvSpPr>
        <p:spPr>
          <a:xfrm>
            <a:off x="2128662" y="2726271"/>
            <a:ext cx="1834380" cy="1422171"/>
          </a:xfrm>
          <a:prstGeom prst="rect">
            <a:avLst/>
          </a:prstGeom>
          <a:solidFill>
            <a:schemeClr val="accent3"/>
          </a:solidFill>
        </p:spPr>
        <p:txBody>
          <a:bodyPr wrap="square" lIns="36000" tIns="36000" rIns="36000" bIns="36000" anchor="ctr">
            <a:noAutofit/>
          </a:bodyPr>
          <a:lstStyle/>
          <a:p>
            <a:pPr algn="ctr">
              <a:buClr>
                <a:schemeClr val="accent3"/>
              </a:buClr>
            </a:pPr>
            <a:r>
              <a:rPr lang="it-IT" sz="1150" b="1" dirty="0">
                <a:solidFill>
                  <a:schemeClr val="bg1"/>
                </a:solidFill>
              </a:rPr>
              <a:t>40% delle risorse (€480mln) </a:t>
            </a:r>
            <a:r>
              <a:rPr lang="it-IT" sz="1150" dirty="0">
                <a:solidFill>
                  <a:schemeClr val="bg1"/>
                </a:solidFill>
              </a:rPr>
              <a:t>alle regioni del Mezzogiorno*</a:t>
            </a:r>
          </a:p>
        </p:txBody>
      </p:sp>
      <p:sp>
        <p:nvSpPr>
          <p:cNvPr id="10" name="Rettangolo 9"/>
          <p:cNvSpPr/>
          <p:nvPr/>
        </p:nvSpPr>
        <p:spPr>
          <a:xfrm>
            <a:off x="4007160" y="2726271"/>
            <a:ext cx="1834380" cy="1422171"/>
          </a:xfrm>
          <a:prstGeom prst="rect">
            <a:avLst/>
          </a:prstGeom>
          <a:solidFill>
            <a:schemeClr val="accent3"/>
          </a:solidFill>
        </p:spPr>
        <p:txBody>
          <a:bodyPr wrap="square" lIns="36000" tIns="36000" rIns="36000" bIns="36000" anchor="ctr">
            <a:noAutofit/>
          </a:bodyPr>
          <a:lstStyle/>
          <a:p>
            <a:pPr algn="ctr">
              <a:spcAft>
                <a:spcPts val="800"/>
              </a:spcAft>
              <a:buClr>
                <a:schemeClr val="accent3"/>
              </a:buClr>
            </a:pPr>
            <a:r>
              <a:rPr lang="it-IT" sz="1150" dirty="0">
                <a:solidFill>
                  <a:schemeClr val="bg1"/>
                </a:solidFill>
              </a:rPr>
              <a:t>Conformità ai </a:t>
            </a:r>
            <a:r>
              <a:rPr lang="it-IT" sz="1150" b="1" dirty="0">
                <a:solidFill>
                  <a:schemeClr val="bg1"/>
                </a:solidFill>
              </a:rPr>
              <a:t>principi DNSH </a:t>
            </a:r>
            <a:r>
              <a:rPr lang="it-IT" sz="1150" dirty="0">
                <a:solidFill>
                  <a:schemeClr val="bg1"/>
                </a:solidFill>
              </a:rPr>
              <a:t>(«non arrecare un danno significativo») e alla normativa ambientale UE e nazionale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241154" y="2726271"/>
            <a:ext cx="1834380" cy="1422171"/>
          </a:xfrm>
          <a:prstGeom prst="rect">
            <a:avLst/>
          </a:prstGeom>
          <a:solidFill>
            <a:schemeClr val="accent3"/>
          </a:solidFill>
        </p:spPr>
        <p:txBody>
          <a:bodyPr wrap="square" lIns="36000" tIns="36000" rIns="36000" bIns="36000" anchor="ctr">
            <a:noAutofit/>
          </a:bodyPr>
          <a:lstStyle/>
          <a:p>
            <a:pPr algn="ctr">
              <a:spcAft>
                <a:spcPts val="800"/>
              </a:spcAft>
              <a:buClr>
                <a:schemeClr val="accent3"/>
              </a:buClr>
            </a:pPr>
            <a:r>
              <a:rPr lang="it-IT" sz="1150" b="1" dirty="0">
                <a:solidFill>
                  <a:schemeClr val="bg1"/>
                </a:solidFill>
              </a:rPr>
              <a:t>Supporto all’internazionalizzazione </a:t>
            </a:r>
            <a:r>
              <a:rPr lang="it-IT" sz="1150" b="1" dirty="0" smtClean="0">
                <a:solidFill>
                  <a:schemeClr val="bg1"/>
                </a:solidFill>
              </a:rPr>
              <a:t>delle imprese con </a:t>
            </a:r>
            <a:r>
              <a:rPr lang="it-IT" sz="1150" b="1" dirty="0">
                <a:solidFill>
                  <a:schemeClr val="bg1"/>
                </a:solidFill>
              </a:rPr>
              <a:t>focus sulla transizione ecologica e digitale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3996420" y="4554115"/>
            <a:ext cx="1834380" cy="1422171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36000" rIns="36000" bIns="36000" anchor="ctr">
            <a:noAutofit/>
          </a:bodyPr>
          <a:lstStyle/>
          <a:p>
            <a:pPr algn="ctr">
              <a:spcAft>
                <a:spcPts val="800"/>
              </a:spcAft>
              <a:buClr>
                <a:schemeClr val="accent3"/>
              </a:buClr>
            </a:pPr>
            <a:r>
              <a:rPr lang="it-IT" sz="1150" dirty="0">
                <a:solidFill>
                  <a:schemeClr val="bg1"/>
                </a:solidFill>
              </a:rPr>
              <a:t>Possibilità di </a:t>
            </a:r>
            <a:r>
              <a:rPr lang="it-IT" sz="1150" b="1" dirty="0">
                <a:solidFill>
                  <a:schemeClr val="bg1"/>
                </a:solidFill>
              </a:rPr>
              <a:t>esenzione dalla prestazione delle garanzie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241207" y="2360561"/>
            <a:ext cx="5605200" cy="2787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accent1"/>
                </a:solidFill>
              </a:rPr>
              <a:t>DRIVER</a:t>
            </a:r>
            <a:endParaRPr lang="it-IT" sz="1400" b="1" dirty="0">
              <a:solidFill>
                <a:schemeClr val="accent1"/>
              </a:solidFill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236833" y="4200769"/>
            <a:ext cx="5604707" cy="2787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accent1"/>
                </a:solidFill>
              </a:rPr>
              <a:t>CONDIZIONI</a:t>
            </a:r>
            <a:endParaRPr lang="it-IT" sz="1200" b="1" dirty="0">
              <a:solidFill>
                <a:schemeClr val="accent1"/>
              </a:solidFill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538880" y="6332396"/>
            <a:ext cx="4974439" cy="4207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067" i="1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    Abruzzo, Basilicata, Calabria, Campania, Molise, Puglia, Sardegna e Sicilia</a:t>
            </a:r>
          </a:p>
          <a:p>
            <a:r>
              <a:rPr lang="it-IT" sz="1067" i="1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    V</a:t>
            </a:r>
            <a:r>
              <a:rPr lang="it-IT" sz="1067" i="1" dirty="0" smtClean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ariabile su base mensile. </a:t>
            </a:r>
            <a:r>
              <a:rPr lang="it-IT" sz="1067" i="1" dirty="0" smtClean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Consulta qui </a:t>
            </a:r>
            <a:r>
              <a:rPr lang="it-IT" sz="1067" i="1" dirty="0" smtClean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tasso del mese</a:t>
            </a:r>
            <a:endParaRPr lang="it-IT" sz="1067" i="1" dirty="0">
              <a:solidFill>
                <a:schemeClr val="accent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riangolo isoscele 15"/>
          <p:cNvSpPr/>
          <p:nvPr/>
        </p:nvSpPr>
        <p:spPr>
          <a:xfrm rot="5400000">
            <a:off x="4626323" y="4010610"/>
            <a:ext cx="3110420" cy="275665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ttangolo 16"/>
          <p:cNvSpPr/>
          <p:nvPr/>
        </p:nvSpPr>
        <p:spPr>
          <a:xfrm>
            <a:off x="7212679" y="3088211"/>
            <a:ext cx="4098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600" b="1" dirty="0" smtClean="0">
                <a:solidFill>
                  <a:schemeClr val="accent2"/>
                </a:solidFill>
              </a:rPr>
              <a:t>Transizione Digitale ed Ecologica delle PMI con vocazione internazionale </a:t>
            </a:r>
            <a:endParaRPr lang="it-IT" sz="1600" b="1" dirty="0">
              <a:solidFill>
                <a:schemeClr val="accent2"/>
              </a:solidFill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7231714" y="4047766"/>
            <a:ext cx="40981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600" b="1" dirty="0" smtClean="0">
                <a:solidFill>
                  <a:schemeClr val="accent2"/>
                </a:solidFill>
              </a:rPr>
              <a:t>Sviluppo del commercio elettronico delle PMI in paesi esteri (e-commerce)</a:t>
            </a:r>
            <a:endParaRPr lang="it-IT" sz="1600" b="1" dirty="0">
              <a:solidFill>
                <a:schemeClr val="accent2"/>
              </a:solidFill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7216112" y="5048255"/>
            <a:ext cx="40981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600" b="1" dirty="0">
                <a:solidFill>
                  <a:schemeClr val="accent2"/>
                </a:solidFill>
              </a:rPr>
              <a:t>Partecipazione di PMI a fiere e mostre internazionali, anche in Italia, e missioni di sistema</a:t>
            </a:r>
          </a:p>
        </p:txBody>
      </p:sp>
      <p:sp>
        <p:nvSpPr>
          <p:cNvPr id="20" name="Rettangolo 19"/>
          <p:cNvSpPr/>
          <p:nvPr/>
        </p:nvSpPr>
        <p:spPr>
          <a:xfrm>
            <a:off x="6350561" y="2359506"/>
            <a:ext cx="5605200" cy="2787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accent1"/>
                </a:solidFill>
              </a:rPr>
              <a:t>GLI STRUMENTI</a:t>
            </a:r>
            <a:endParaRPr lang="it-IT" sz="1400" b="1" dirty="0">
              <a:solidFill>
                <a:schemeClr val="accent1"/>
              </a:solidFill>
            </a:endParaRPr>
          </a:p>
        </p:txBody>
      </p:sp>
      <p:sp>
        <p:nvSpPr>
          <p:cNvPr id="21" name="Ovale 20"/>
          <p:cNvSpPr/>
          <p:nvPr/>
        </p:nvSpPr>
        <p:spPr>
          <a:xfrm>
            <a:off x="6715760" y="3210560"/>
            <a:ext cx="365760" cy="355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1</a:t>
            </a:r>
            <a:endParaRPr lang="it-IT" b="1" dirty="0"/>
          </a:p>
        </p:txBody>
      </p:sp>
      <p:sp>
        <p:nvSpPr>
          <p:cNvPr id="22" name="Ovale 21"/>
          <p:cNvSpPr/>
          <p:nvPr/>
        </p:nvSpPr>
        <p:spPr>
          <a:xfrm>
            <a:off x="6715760" y="4162353"/>
            <a:ext cx="365760" cy="355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2</a:t>
            </a:r>
            <a:endParaRPr lang="it-IT" b="1" dirty="0"/>
          </a:p>
        </p:txBody>
      </p:sp>
      <p:sp>
        <p:nvSpPr>
          <p:cNvPr id="23" name="Ovale 22"/>
          <p:cNvSpPr/>
          <p:nvPr/>
        </p:nvSpPr>
        <p:spPr>
          <a:xfrm>
            <a:off x="6715760" y="5104906"/>
            <a:ext cx="365760" cy="355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3</a:t>
            </a:r>
            <a:endParaRPr lang="it-IT" b="1" dirty="0"/>
          </a:p>
        </p:txBody>
      </p:sp>
      <p:pic>
        <p:nvPicPr>
          <p:cNvPr id="31" name="Immagine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3314" y="217709"/>
            <a:ext cx="2558686" cy="642982"/>
          </a:xfrm>
          <a:prstGeom prst="rect">
            <a:avLst/>
          </a:prstGeom>
        </p:spPr>
      </p:pic>
      <p:sp>
        <p:nvSpPr>
          <p:cNvPr id="26" name="Rettangolo 25"/>
          <p:cNvSpPr/>
          <p:nvPr/>
        </p:nvSpPr>
        <p:spPr>
          <a:xfrm>
            <a:off x="7186272" y="3684775"/>
            <a:ext cx="452151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200" b="1" dirty="0" smtClean="0">
                <a:solidFill>
                  <a:schemeClr val="accent2"/>
                </a:solidFill>
              </a:rPr>
              <a:t>dal 3 maggio strumento accessibile anche alle </a:t>
            </a:r>
            <a:r>
              <a:rPr lang="it-IT" sz="1200" b="1" dirty="0" err="1" smtClean="0">
                <a:solidFill>
                  <a:schemeClr val="accent2"/>
                </a:solidFill>
              </a:rPr>
              <a:t>Mid</a:t>
            </a:r>
            <a:r>
              <a:rPr lang="it-IT" sz="1200" b="1" dirty="0" smtClean="0">
                <a:solidFill>
                  <a:schemeClr val="accent2"/>
                </a:solidFill>
              </a:rPr>
              <a:t> Cap</a:t>
            </a:r>
            <a:endParaRPr lang="it-IT" sz="1200" b="1" dirty="0">
              <a:solidFill>
                <a:schemeClr val="accent2"/>
              </a:solidFill>
            </a:endParaRPr>
          </a:p>
        </p:txBody>
      </p:sp>
      <p:pic>
        <p:nvPicPr>
          <p:cNvPr id="27" name="Immagine 26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266" y="3686088"/>
            <a:ext cx="288788" cy="28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10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Connettore 1 69">
            <a:extLst>
              <a:ext uri="{FF2B5EF4-FFF2-40B4-BE49-F238E27FC236}">
                <a16:creationId xmlns:a16="http://schemas.microsoft.com/office/drawing/2014/main" id="{F9223FB0-A07A-42DD-813B-CF2D0053887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V="1">
            <a:off x="4661281" y="3452385"/>
            <a:ext cx="2880000" cy="0"/>
          </a:xfrm>
          <a:prstGeom prst="line">
            <a:avLst/>
          </a:prstGeom>
          <a:noFill/>
          <a:ln w="12700" cap="rnd" algn="ctr">
            <a:solidFill>
              <a:srgbClr val="00538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" name="Segnaposto testo 25">
            <a:extLst>
              <a:ext uri="{FF2B5EF4-FFF2-40B4-BE49-F238E27FC236}">
                <a16:creationId xmlns:a16="http://schemas.microsoft.com/office/drawing/2014/main" id="{6B995381-B17B-4631-89F9-93B28697404F}"/>
              </a:ext>
            </a:extLst>
          </p:cNvPr>
          <p:cNvSpPr txBox="1">
            <a:spLocks/>
          </p:cNvSpPr>
          <p:nvPr/>
        </p:nvSpPr>
        <p:spPr bwMode="auto">
          <a:xfrm>
            <a:off x="1188349" y="828950"/>
            <a:ext cx="10208563" cy="1021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 defTabSz="608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19138" indent="-261938" defTabSz="608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98563" indent="-193675" defTabSz="608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06588" indent="-179388" defTabSz="608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513013" indent="-188913" defTabSz="608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970213" indent="-188913" defTabSz="608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427413" indent="-188913" defTabSz="608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884613" indent="-188913" defTabSz="608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341813" indent="-188913" defTabSz="608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810624">
              <a:spcBef>
                <a:spcPct val="20000"/>
              </a:spcBef>
              <a:defRPr/>
            </a:pPr>
            <a:r>
              <a:rPr lang="it-IT" altLang="it-IT" sz="1600" dirty="0">
                <a:solidFill>
                  <a:srgbClr val="415364"/>
                </a:solidFill>
                <a:latin typeface="Arial" panose="020B0604020202020204" pitchFamily="34" charset="0"/>
              </a:rPr>
              <a:t>Intervento per la realizzazione di investimenti volti a favorire la </a:t>
            </a:r>
            <a:r>
              <a:rPr lang="it-IT" altLang="it-IT" sz="1600" b="1" dirty="0">
                <a:solidFill>
                  <a:srgbClr val="415364"/>
                </a:solidFill>
                <a:latin typeface="Arial" panose="020B0604020202020204" pitchFamily="34" charset="0"/>
              </a:rPr>
              <a:t>transizione digitale </a:t>
            </a:r>
            <a:r>
              <a:rPr lang="it-IT" altLang="it-IT" sz="1600" dirty="0">
                <a:solidFill>
                  <a:srgbClr val="415364"/>
                </a:solidFill>
                <a:latin typeface="Arial" panose="020B0604020202020204" pitchFamily="34" charset="0"/>
              </a:rPr>
              <a:t>(almeno il 50% del finanziamento) </a:t>
            </a:r>
            <a:r>
              <a:rPr lang="it-IT" altLang="it-IT" sz="1600" b="1" dirty="0">
                <a:solidFill>
                  <a:srgbClr val="415364"/>
                </a:solidFill>
                <a:latin typeface="Arial" panose="020B0604020202020204" pitchFamily="34" charset="0"/>
              </a:rPr>
              <a:t>ed ecologica </a:t>
            </a:r>
            <a:r>
              <a:rPr lang="it-IT" altLang="it-IT" sz="1600" b="1" dirty="0" smtClean="0">
                <a:solidFill>
                  <a:srgbClr val="415364"/>
                </a:solidFill>
                <a:latin typeface="Arial" panose="020B0604020202020204" pitchFamily="34" charset="0"/>
              </a:rPr>
              <a:t>delle imprese </a:t>
            </a:r>
            <a:r>
              <a:rPr lang="it-IT" altLang="it-IT" sz="1600" dirty="0" smtClean="0">
                <a:solidFill>
                  <a:srgbClr val="415364"/>
                </a:solidFill>
                <a:latin typeface="Arial" panose="020B0604020202020204" pitchFamily="34" charset="0"/>
              </a:rPr>
              <a:t>e </a:t>
            </a:r>
            <a:r>
              <a:rPr lang="it-IT" altLang="it-IT" sz="1600" dirty="0">
                <a:solidFill>
                  <a:srgbClr val="415364"/>
                </a:solidFill>
                <a:latin typeface="Arial" panose="020B0604020202020204" pitchFamily="34" charset="0"/>
              </a:rPr>
              <a:t>rafforzarne la competitività sui mercati esteri</a:t>
            </a:r>
          </a:p>
        </p:txBody>
      </p:sp>
      <p:sp>
        <p:nvSpPr>
          <p:cNvPr id="29" name="Rettangolo 4">
            <a:extLst>
              <a:ext uri="{FF2B5EF4-FFF2-40B4-BE49-F238E27FC236}">
                <a16:creationId xmlns:a16="http://schemas.microsoft.com/office/drawing/2014/main" id="{7225A6CF-FDDB-4F6F-82A1-CE5B5679EC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6514" y="1973540"/>
            <a:ext cx="3780367" cy="1348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377">
              <a:spcAft>
                <a:spcPts val="225"/>
              </a:spcAft>
              <a:defRPr/>
            </a:pPr>
            <a:r>
              <a:rPr lang="it-IT" altLang="it-IT" sz="1333" b="1" dirty="0">
                <a:solidFill>
                  <a:srgbClr val="005392"/>
                </a:solidFill>
                <a:latin typeface="Arial" panose="020B0604020202020204"/>
              </a:rPr>
              <a:t>A CHI È DEDICATO</a:t>
            </a:r>
          </a:p>
          <a:p>
            <a:pPr algn="ctr" defTabSz="914377">
              <a:defRPr/>
            </a:pPr>
            <a:r>
              <a:rPr lang="it-IT" altLang="it-IT" sz="1333" dirty="0">
                <a:solidFill>
                  <a:srgbClr val="797979"/>
                </a:solidFill>
                <a:latin typeface="Arial"/>
              </a:rPr>
              <a:t>Alle PMI esportatrici (20% fatturato estero nel biennio o 10% nell’ultimo anno) costituite in forma di società di capitali, che abbiano depositato almeno 2 bilanci relativi a 2 esercizi completi</a:t>
            </a:r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C4DC1474-D9A6-4443-B30F-FDC0AB40D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6514" y="3516429"/>
            <a:ext cx="3780367" cy="771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377">
              <a:spcAft>
                <a:spcPts val="225"/>
              </a:spcAft>
              <a:defRPr/>
            </a:pPr>
            <a:r>
              <a:rPr lang="it-IT" altLang="it-IT" sz="1333" b="1" dirty="0">
                <a:solidFill>
                  <a:srgbClr val="005392"/>
                </a:solidFill>
                <a:latin typeface="Arial" panose="020B0604020202020204"/>
              </a:rPr>
              <a:t>IMPORTO FINANZIABILE</a:t>
            </a:r>
          </a:p>
          <a:p>
            <a:pPr marL="92066" indent="-92066" algn="ctr" defTabSz="914377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it-IT" sz="1333" dirty="0">
                <a:solidFill>
                  <a:srgbClr val="797979"/>
                </a:solidFill>
                <a:latin typeface="Arial"/>
              </a:rPr>
              <a:t>Fino a € 300.000</a:t>
            </a:r>
          </a:p>
          <a:p>
            <a:pPr marL="92066" indent="-92066" algn="ctr" defTabSz="914377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it-IT" sz="1333" dirty="0">
                <a:solidFill>
                  <a:srgbClr val="797979"/>
                </a:solidFill>
                <a:latin typeface="Arial"/>
              </a:rPr>
              <a:t>Max 25% del fatturato medio ultimo biennio</a:t>
            </a:r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id="{DEC0FADB-17C8-423C-A4CF-8F31DAAD1FE1}"/>
              </a:ext>
            </a:extLst>
          </p:cNvPr>
          <p:cNvSpPr/>
          <p:nvPr/>
        </p:nvSpPr>
        <p:spPr>
          <a:xfrm>
            <a:off x="1696514" y="4513755"/>
            <a:ext cx="3780367" cy="528222"/>
          </a:xfrm>
          <a:prstGeom prst="rect">
            <a:avLst/>
          </a:prstGeom>
        </p:spPr>
        <p:txBody>
          <a:bodyPr lIns="91440" tIns="45720" rIns="91440" bIns="45720">
            <a:spAutoFit/>
          </a:bodyPr>
          <a:lstStyle/>
          <a:p>
            <a:pPr algn="ctr" defTabSz="914377">
              <a:spcAft>
                <a:spcPts val="225"/>
              </a:spcAft>
              <a:defRPr/>
            </a:pPr>
            <a:r>
              <a:rPr lang="it-IT" altLang="it-IT" sz="1333" b="1" dirty="0">
                <a:solidFill>
                  <a:srgbClr val="005392"/>
                </a:solidFill>
                <a:latin typeface="Arial" panose="020B0604020202020204"/>
              </a:rPr>
              <a:t>DURATA DEL FINANZIAMENTO</a:t>
            </a:r>
          </a:p>
          <a:p>
            <a:pPr algn="ctr" defTabSz="914377">
              <a:defRPr/>
            </a:pPr>
            <a:r>
              <a:rPr lang="it-IT" altLang="it-IT" sz="1333" dirty="0">
                <a:solidFill>
                  <a:srgbClr val="797979"/>
                </a:solidFill>
                <a:latin typeface="Arial" panose="020B0604020202020204" pitchFamily="34" charset="0"/>
              </a:rPr>
              <a:t>6 anni, di cui 2 di preammortamento</a:t>
            </a:r>
          </a:p>
        </p:txBody>
      </p:sp>
      <p:sp>
        <p:nvSpPr>
          <p:cNvPr id="10" name="Segnaposto testo 9"/>
          <p:cNvSpPr>
            <a:spLocks noGrp="1"/>
          </p:cNvSpPr>
          <p:nvPr>
            <p:ph type="body" idx="13"/>
          </p:nvPr>
        </p:nvSpPr>
        <p:spPr>
          <a:xfrm>
            <a:off x="334432" y="357719"/>
            <a:ext cx="11691141" cy="309403"/>
          </a:xfrm>
        </p:spPr>
        <p:txBody>
          <a:bodyPr/>
          <a:lstStyle/>
          <a:p>
            <a:r>
              <a:rPr lang="it-IT" dirty="0" smtClean="0"/>
              <a:t>1. Transizione Digitale ed Ecologica </a:t>
            </a:r>
            <a:r>
              <a:rPr lang="it-IT" dirty="0" smtClean="0">
                <a:solidFill>
                  <a:schemeClr val="accent1"/>
                </a:solidFill>
              </a:rPr>
              <a:t>delle imprese </a:t>
            </a:r>
            <a:r>
              <a:rPr lang="it-IT" dirty="0" smtClean="0"/>
              <a:t>con vocazione internazionale</a:t>
            </a:r>
            <a:endParaRPr lang="it-IT" dirty="0"/>
          </a:p>
        </p:txBody>
      </p:sp>
      <p:sp>
        <p:nvSpPr>
          <p:cNvPr id="21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608DA0FE-9C19-F746-8419-6700E348BF78}" type="slidenum">
              <a:rPr lang="it-IT" smtClean="0"/>
              <a:pPr defTabSz="914377"/>
              <a:t>4</a:t>
            </a:fld>
            <a:endParaRPr lang="it-IT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CB8AE001-6839-4DC6-827E-F42764EFF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1454" y="2014610"/>
            <a:ext cx="4209833" cy="1771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>
            <a:spAutoFit/>
          </a:bodyPr>
          <a:lstStyle>
            <a:defPPr>
              <a:defRPr lang="it-IT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377">
              <a:spcAft>
                <a:spcPts val="300"/>
              </a:spcAft>
              <a:defRPr/>
            </a:pPr>
            <a:r>
              <a:rPr lang="it-IT" altLang="it-IT" sz="1333" b="1" dirty="0">
                <a:solidFill>
                  <a:srgbClr val="005392"/>
                </a:solidFill>
                <a:latin typeface="Arial" panose="020B0604020202020204"/>
              </a:rPr>
              <a:t>SPESE FINANZIABILI </a:t>
            </a:r>
          </a:p>
          <a:p>
            <a:pPr algn="ctr" defTabSz="914377">
              <a:defRPr/>
            </a:pPr>
            <a:r>
              <a:rPr lang="it-IT" altLang="it-IT" sz="1333" b="1" dirty="0">
                <a:solidFill>
                  <a:srgbClr val="797979"/>
                </a:solidFill>
                <a:latin typeface="Arial" panose="020B0604020202020204" pitchFamily="34" charset="0"/>
              </a:rPr>
              <a:t>Almeno il 50% del finanziamento deve essere destinato a «Spese per la Transizione Digitale»;</a:t>
            </a:r>
            <a:r>
              <a:rPr lang="it-IT" altLang="it-IT" sz="1333" dirty="0">
                <a:solidFill>
                  <a:srgbClr val="797979"/>
                </a:solidFill>
                <a:latin typeface="Arial" panose="020B0604020202020204" pitchFamily="34" charset="0"/>
              </a:rPr>
              <a:t> la restante parte del finanziamento potrà riguardare «Spese per la sostenibilità e l’internazionalizzazione». </a:t>
            </a:r>
          </a:p>
          <a:p>
            <a:pPr algn="ctr" defTabSz="914377">
              <a:defRPr/>
            </a:pPr>
            <a:r>
              <a:rPr lang="it-IT" altLang="it-IT" sz="1333" b="1" dirty="0">
                <a:solidFill>
                  <a:srgbClr val="797979"/>
                </a:solidFill>
                <a:latin typeface="Arial" panose="020B0604020202020204" pitchFamily="34" charset="0"/>
              </a:rPr>
              <a:t>Tutte le spese dovranno essere conformi al principio DNSH </a:t>
            </a:r>
            <a:endParaRPr lang="it-IT" altLang="it-IT" sz="1333" dirty="0">
              <a:solidFill>
                <a:srgbClr val="797979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CB8AE001-6839-4DC6-827E-F42764EFF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3289" y="4335519"/>
            <a:ext cx="4209833" cy="746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>
            <a:spAutoFit/>
          </a:bodyPr>
          <a:lstStyle>
            <a:defPPr>
              <a:defRPr lang="it-IT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377">
              <a:spcAft>
                <a:spcPts val="300"/>
              </a:spcAft>
              <a:defRPr/>
            </a:pPr>
            <a:r>
              <a:rPr lang="it-IT" altLang="it-IT" sz="1333" b="1" dirty="0">
                <a:solidFill>
                  <a:srgbClr val="005392"/>
                </a:solidFill>
                <a:latin typeface="Arial" panose="020B0604020202020204"/>
              </a:rPr>
              <a:t>EROGAZIONE</a:t>
            </a:r>
          </a:p>
          <a:p>
            <a:pPr algn="ctr" defTabSz="914377">
              <a:defRPr/>
            </a:pPr>
            <a:r>
              <a:rPr lang="it-IT" altLang="it-IT" sz="1333" dirty="0">
                <a:solidFill>
                  <a:srgbClr val="797979"/>
                </a:solidFill>
                <a:latin typeface="Arial" panose="020B0604020202020204" pitchFamily="34" charset="0"/>
              </a:rPr>
              <a:t>Prima tranche pari al 50% a titolo di anticipo; seconda erogazione a saldo dell’importo rendicontato 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1110" y="2376392"/>
            <a:ext cx="575943" cy="575943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9514" y="3513951"/>
            <a:ext cx="619653" cy="619653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4204" y="4597375"/>
            <a:ext cx="360981" cy="360981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5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1189" y="4513755"/>
            <a:ext cx="470265" cy="470265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565" y="2413961"/>
            <a:ext cx="460888" cy="460888"/>
          </a:xfrm>
          <a:prstGeom prst="rect">
            <a:avLst/>
          </a:prstGeom>
        </p:spPr>
      </p:pic>
      <p:pic>
        <p:nvPicPr>
          <p:cNvPr id="31" name="Immagine 30"/>
          <p:cNvPicPr>
            <a:picLocks noChangeAspect="1"/>
          </p:cNvPicPr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437" y="1040840"/>
            <a:ext cx="597824" cy="597824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2986617" y="6336002"/>
            <a:ext cx="6096000" cy="28995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914377">
              <a:lnSpc>
                <a:spcPct val="107000"/>
              </a:lnSpc>
              <a:spcAft>
                <a:spcPts val="1067"/>
              </a:spcAft>
            </a:pPr>
            <a:r>
              <a:rPr lang="it-IT" sz="1200" i="1" dirty="0">
                <a:solidFill>
                  <a:srgbClr val="41536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 termini e condizioni delle Circolari operative su simest.it</a:t>
            </a:r>
          </a:p>
        </p:txBody>
      </p:sp>
      <p:sp>
        <p:nvSpPr>
          <p:cNvPr id="18" name="Rettangolo 25"/>
          <p:cNvSpPr>
            <a:spLocks noChangeArrowheads="1"/>
          </p:cNvSpPr>
          <p:nvPr/>
        </p:nvSpPr>
        <p:spPr bwMode="auto">
          <a:xfrm>
            <a:off x="176988" y="5146957"/>
            <a:ext cx="11848586" cy="892552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2"/>
            </a:solidFill>
            <a:prstDash val="dash"/>
            <a:miter lim="800000"/>
            <a:headEnd/>
            <a:tailEnd/>
          </a:ln>
          <a:extLst/>
        </p:spPr>
        <p:txBody>
          <a:bodyPr wrap="square" lIns="91440" tIns="45720" rIns="91440" bIns="45720">
            <a:spAutoFit/>
          </a:bodyPr>
          <a:lstStyle/>
          <a:p>
            <a:pPr marL="269875" lvl="0" algn="ctr">
              <a:defRPr/>
            </a:pPr>
            <a:r>
              <a:rPr lang="it-IT" sz="1300" b="1" dirty="0">
                <a:solidFill>
                  <a:srgbClr val="005392"/>
                </a:solidFill>
              </a:rPr>
              <a:t>A partire dal 3 maggio, lo strumento sarà esteso anche alle </a:t>
            </a:r>
            <a:r>
              <a:rPr lang="it-IT" sz="1300" b="1" dirty="0" err="1" smtClean="0">
                <a:solidFill>
                  <a:srgbClr val="005392"/>
                </a:solidFill>
              </a:rPr>
              <a:t>Mid</a:t>
            </a:r>
            <a:r>
              <a:rPr lang="it-IT" sz="1300" b="1" dirty="0" smtClean="0">
                <a:solidFill>
                  <a:srgbClr val="005392"/>
                </a:solidFill>
              </a:rPr>
              <a:t> Cap</a:t>
            </a:r>
            <a:r>
              <a:rPr lang="it-IT" sz="1300" b="1" dirty="0">
                <a:solidFill>
                  <a:srgbClr val="005392"/>
                </a:solidFill>
              </a:rPr>
              <a:t>* e l’importo massimo finanziabile sarà elevato a 1 milione di </a:t>
            </a:r>
            <a:r>
              <a:rPr lang="it-IT" sz="1300" b="1" dirty="0" smtClean="0">
                <a:solidFill>
                  <a:srgbClr val="005392"/>
                </a:solidFill>
              </a:rPr>
              <a:t>euro</a:t>
            </a:r>
            <a:r>
              <a:rPr lang="it-IT" sz="1300" dirty="0" smtClean="0">
                <a:solidFill>
                  <a:srgbClr val="797979"/>
                </a:solidFill>
              </a:rPr>
              <a:t>. </a:t>
            </a:r>
          </a:p>
          <a:p>
            <a:pPr marL="269875" lvl="0" algn="ctr">
              <a:defRPr/>
            </a:pPr>
            <a:r>
              <a:rPr lang="it-IT" sz="1300" dirty="0" smtClean="0">
                <a:solidFill>
                  <a:srgbClr val="797979"/>
                </a:solidFill>
              </a:rPr>
              <a:t>Le </a:t>
            </a:r>
            <a:r>
              <a:rPr lang="it-IT" sz="1300" dirty="0">
                <a:solidFill>
                  <a:srgbClr val="797979"/>
                </a:solidFill>
              </a:rPr>
              <a:t>PMI che hanno già presentato una richiesta di finanziamento per Transizione Digitale ed Ecologica </a:t>
            </a:r>
            <a:r>
              <a:rPr lang="it-IT" sz="1300" dirty="0" smtClean="0">
                <a:solidFill>
                  <a:srgbClr val="797979"/>
                </a:solidFill>
              </a:rPr>
              <a:t>potranno </a:t>
            </a:r>
            <a:r>
              <a:rPr lang="it-IT" sz="1300" dirty="0">
                <a:solidFill>
                  <a:srgbClr val="797979"/>
                </a:solidFill>
              </a:rPr>
              <a:t>presentare, </a:t>
            </a:r>
            <a:r>
              <a:rPr lang="it-IT" sz="1300" b="1" dirty="0">
                <a:solidFill>
                  <a:srgbClr val="797979"/>
                </a:solidFill>
              </a:rPr>
              <a:t>solo in questo caso</a:t>
            </a:r>
            <a:r>
              <a:rPr lang="it-IT" sz="1300" dirty="0">
                <a:solidFill>
                  <a:srgbClr val="797979"/>
                </a:solidFill>
              </a:rPr>
              <a:t>, una seconda richiesta del medesimo finanziamento a concorrenza dell’importo massimo di 1 milione. </a:t>
            </a:r>
            <a:r>
              <a:rPr lang="it-IT" sz="1300" b="1" dirty="0" smtClean="0">
                <a:solidFill>
                  <a:srgbClr val="005392"/>
                </a:solidFill>
              </a:rPr>
              <a:t>Possibilità di </a:t>
            </a:r>
            <a:r>
              <a:rPr lang="it-IT" sz="1300" b="1" dirty="0" err="1" smtClean="0">
                <a:solidFill>
                  <a:srgbClr val="005392"/>
                </a:solidFill>
              </a:rPr>
              <a:t>pre</a:t>
            </a:r>
            <a:r>
              <a:rPr lang="it-IT" sz="1300" b="1" dirty="0" smtClean="0">
                <a:solidFill>
                  <a:srgbClr val="005392"/>
                </a:solidFill>
              </a:rPr>
              <a:t>-compilare le richieste di finanziamento dal 27 aprile sul Portale </a:t>
            </a:r>
            <a:endParaRPr lang="it-IT" sz="1300" b="1" dirty="0">
              <a:solidFill>
                <a:srgbClr val="005392"/>
              </a:solidFill>
            </a:endParaRPr>
          </a:p>
        </p:txBody>
      </p:sp>
      <p:pic>
        <p:nvPicPr>
          <p:cNvPr id="19" name="Immagine 18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6" y="4937823"/>
            <a:ext cx="620094" cy="620094"/>
          </a:xfrm>
          <a:prstGeom prst="rect">
            <a:avLst/>
          </a:prstGeom>
        </p:spPr>
      </p:pic>
      <p:sp>
        <p:nvSpPr>
          <p:cNvPr id="20" name="Rettangolo 19"/>
          <p:cNvSpPr/>
          <p:nvPr/>
        </p:nvSpPr>
        <p:spPr>
          <a:xfrm>
            <a:off x="120257" y="6070378"/>
            <a:ext cx="6696140" cy="256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>
            <a:spAutoFit/>
          </a:bodyPr>
          <a:lstStyle/>
          <a:p>
            <a:pPr defTabSz="685783"/>
            <a:r>
              <a:rPr lang="it-IT" sz="1070" dirty="0">
                <a:solidFill>
                  <a:schemeClr val="accent1"/>
                </a:solidFill>
                <a:cs typeface="Arial" panose="020B0604020202020204" pitchFamily="34" charset="0"/>
              </a:rPr>
              <a:t>*     Imprese non qualificabili come PMI con un numero di dipendenti inferiore alle 1.500 unità</a:t>
            </a:r>
          </a:p>
        </p:txBody>
      </p:sp>
    </p:spTree>
    <p:extLst>
      <p:ext uri="{BB962C8B-B14F-4D97-AF65-F5344CB8AC3E}">
        <p14:creationId xmlns:p14="http://schemas.microsoft.com/office/powerpoint/2010/main" val="267308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egnaposto testo 1"/>
          <p:cNvSpPr>
            <a:spLocks noGrp="1"/>
          </p:cNvSpPr>
          <p:nvPr>
            <p:ph type="body" idx="13"/>
          </p:nvPr>
        </p:nvSpPr>
        <p:spPr>
          <a:xfrm>
            <a:off x="334434" y="357719"/>
            <a:ext cx="11857567" cy="383116"/>
          </a:xfrm>
        </p:spPr>
        <p:txBody>
          <a:bodyPr/>
          <a:lstStyle/>
          <a:p>
            <a:r>
              <a:rPr lang="it-IT" dirty="0"/>
              <a:t>1. Transizione Digitale ed Ecologica </a:t>
            </a:r>
            <a:r>
              <a:rPr lang="it-IT" dirty="0">
                <a:solidFill>
                  <a:schemeClr val="accent1"/>
                </a:solidFill>
              </a:rPr>
              <a:t>delle imprese </a:t>
            </a:r>
            <a:r>
              <a:rPr lang="it-IT" dirty="0"/>
              <a:t>con vocazione internazionale</a:t>
            </a:r>
          </a:p>
        </p:txBody>
      </p:sp>
      <p:sp>
        <p:nvSpPr>
          <p:cNvPr id="21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DA0FE-9C19-F746-8419-6700E348BF78}" type="slidenum">
              <a:rPr lang="it-IT" smtClean="0"/>
              <a:pPr/>
              <a:t>5</a:t>
            </a:fld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it-IT" dirty="0" smtClean="0"/>
              <a:t>Spese finanziabili</a:t>
            </a:r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518088" y="1575951"/>
            <a:ext cx="5535603" cy="515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b="1" dirty="0">
                <a:solidFill>
                  <a:schemeClr val="accent2"/>
                </a:solidFill>
              </a:rPr>
              <a:t>SPESE PER LA TRANSIZIONE DIGITALE (≥ 50%)</a:t>
            </a:r>
          </a:p>
          <a:p>
            <a:endParaRPr lang="it-IT" sz="1351" dirty="0"/>
          </a:p>
        </p:txBody>
      </p:sp>
      <p:sp>
        <p:nvSpPr>
          <p:cNvPr id="9" name="Triangolo isoscele 8"/>
          <p:cNvSpPr/>
          <p:nvPr/>
        </p:nvSpPr>
        <p:spPr>
          <a:xfrm rot="5400000">
            <a:off x="89782" y="1626083"/>
            <a:ext cx="576705" cy="279909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351"/>
          </a:p>
        </p:txBody>
      </p:sp>
      <p:sp>
        <p:nvSpPr>
          <p:cNvPr id="11" name="Rettangolo 10"/>
          <p:cNvSpPr/>
          <p:nvPr/>
        </p:nvSpPr>
        <p:spPr>
          <a:xfrm>
            <a:off x="6160299" y="1538719"/>
            <a:ext cx="55356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b="1" dirty="0">
                <a:solidFill>
                  <a:schemeClr val="accent2"/>
                </a:solidFill>
              </a:rPr>
              <a:t>SPESE PER LA SOSTENIBILITÀ E L’INTERNAZIONALIZZAZIONE (≤ 50%)</a:t>
            </a:r>
          </a:p>
        </p:txBody>
      </p:sp>
      <p:sp>
        <p:nvSpPr>
          <p:cNvPr id="12" name="Triangolo isoscele 11"/>
          <p:cNvSpPr/>
          <p:nvPr/>
        </p:nvSpPr>
        <p:spPr>
          <a:xfrm rot="5400000">
            <a:off x="5680838" y="1621808"/>
            <a:ext cx="576705" cy="279909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351"/>
          </a:p>
        </p:txBody>
      </p:sp>
      <p:sp>
        <p:nvSpPr>
          <p:cNvPr id="2" name="Rettangolo 1"/>
          <p:cNvSpPr/>
          <p:nvPr/>
        </p:nvSpPr>
        <p:spPr>
          <a:xfrm>
            <a:off x="462635" y="2205188"/>
            <a:ext cx="4793888" cy="3210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44" indent="-285744" algn="just">
              <a:buFont typeface="Wingdings" panose="05000000000000000000" pitchFamily="2" charset="2"/>
              <a:buChar char="ü"/>
            </a:pPr>
            <a:r>
              <a:rPr lang="it-IT" sz="1351" dirty="0">
                <a:solidFill>
                  <a:schemeClr val="accent6"/>
                </a:solidFill>
              </a:rPr>
              <a:t>integrazione e sviluppo digitale dei processi aziendali</a:t>
            </a:r>
          </a:p>
          <a:p>
            <a:pPr marL="285744" indent="-285744" algn="just">
              <a:buFont typeface="Wingdings" panose="05000000000000000000" pitchFamily="2" charset="2"/>
              <a:buChar char="ü"/>
            </a:pPr>
            <a:r>
              <a:rPr lang="it-IT" sz="1351" dirty="0">
                <a:solidFill>
                  <a:schemeClr val="accent6"/>
                </a:solidFill>
              </a:rPr>
              <a:t>realizzazione/ammodernamento di modelli organizzativi e gestionali in ottica digitale</a:t>
            </a:r>
          </a:p>
          <a:p>
            <a:pPr marL="285744" indent="-285744" algn="just">
              <a:buFont typeface="Wingdings" panose="05000000000000000000" pitchFamily="2" charset="2"/>
              <a:buChar char="ü"/>
            </a:pPr>
            <a:r>
              <a:rPr lang="it-IT" sz="1351" dirty="0">
                <a:solidFill>
                  <a:schemeClr val="accent6"/>
                </a:solidFill>
              </a:rPr>
              <a:t>investimenti in attrezzature tecnologiche, programmi informatici e contenuti digitali</a:t>
            </a:r>
          </a:p>
          <a:p>
            <a:pPr marL="285744" indent="-285744" algn="just">
              <a:buFont typeface="Wingdings" panose="05000000000000000000" pitchFamily="2" charset="2"/>
              <a:buChar char="ü"/>
            </a:pPr>
            <a:r>
              <a:rPr lang="it-IT" sz="1351" dirty="0">
                <a:solidFill>
                  <a:schemeClr val="accent6"/>
                </a:solidFill>
              </a:rPr>
              <a:t>consulenze in ambito digitale (i.e. </a:t>
            </a:r>
            <a:r>
              <a:rPr lang="it-IT" sz="1351" dirty="0" err="1">
                <a:solidFill>
                  <a:schemeClr val="accent6"/>
                </a:solidFill>
              </a:rPr>
              <a:t>digital</a:t>
            </a:r>
            <a:r>
              <a:rPr lang="it-IT" sz="1351" dirty="0">
                <a:solidFill>
                  <a:schemeClr val="accent6"/>
                </a:solidFill>
              </a:rPr>
              <a:t> manager)</a:t>
            </a:r>
          </a:p>
          <a:p>
            <a:pPr marL="285744" indent="-285744" algn="just">
              <a:buFont typeface="Wingdings" panose="05000000000000000000" pitchFamily="2" charset="2"/>
              <a:buChar char="ü"/>
            </a:pPr>
            <a:r>
              <a:rPr lang="it-IT" sz="1351" dirty="0" err="1">
                <a:solidFill>
                  <a:schemeClr val="accent6"/>
                </a:solidFill>
              </a:rPr>
              <a:t>disaster</a:t>
            </a:r>
            <a:r>
              <a:rPr lang="it-IT" sz="1351" dirty="0">
                <a:solidFill>
                  <a:schemeClr val="accent6"/>
                </a:solidFill>
              </a:rPr>
              <a:t> </a:t>
            </a:r>
            <a:r>
              <a:rPr lang="it-IT" sz="1351" dirty="0" err="1">
                <a:solidFill>
                  <a:schemeClr val="accent6"/>
                </a:solidFill>
              </a:rPr>
              <a:t>recovery</a:t>
            </a:r>
            <a:r>
              <a:rPr lang="it-IT" sz="1351" dirty="0">
                <a:solidFill>
                  <a:schemeClr val="accent6"/>
                </a:solidFill>
              </a:rPr>
              <a:t> e business </a:t>
            </a:r>
            <a:r>
              <a:rPr lang="it-IT" sz="1351" dirty="0" err="1">
                <a:solidFill>
                  <a:schemeClr val="accent6"/>
                </a:solidFill>
              </a:rPr>
              <a:t>continuity</a:t>
            </a:r>
            <a:endParaRPr lang="it-IT" sz="1351" dirty="0">
              <a:solidFill>
                <a:schemeClr val="accent6"/>
              </a:solidFill>
            </a:endParaRPr>
          </a:p>
          <a:p>
            <a:pPr marL="285744" indent="-285744" algn="just">
              <a:buFont typeface="Wingdings" panose="05000000000000000000" pitchFamily="2" charset="2"/>
              <a:buChar char="ü"/>
            </a:pPr>
            <a:r>
              <a:rPr lang="it-IT" sz="1351" dirty="0" err="1">
                <a:solidFill>
                  <a:schemeClr val="accent6"/>
                </a:solidFill>
              </a:rPr>
              <a:t>blockchain</a:t>
            </a:r>
            <a:r>
              <a:rPr lang="it-IT" sz="1351" dirty="0">
                <a:solidFill>
                  <a:schemeClr val="accent6"/>
                </a:solidFill>
              </a:rPr>
              <a:t> (esclusivamente per la </a:t>
            </a:r>
            <a:r>
              <a:rPr lang="it-IT" sz="1351" dirty="0" err="1">
                <a:solidFill>
                  <a:schemeClr val="accent6"/>
                </a:solidFill>
              </a:rPr>
              <a:t>notarizzazione</a:t>
            </a:r>
            <a:r>
              <a:rPr lang="it-IT" sz="1351" dirty="0">
                <a:solidFill>
                  <a:schemeClr val="accent6"/>
                </a:solidFill>
              </a:rPr>
              <a:t> dei processi produttivi e gestionali aziendali)</a:t>
            </a:r>
          </a:p>
          <a:p>
            <a:pPr marL="285744" indent="-285744" algn="just">
              <a:buFont typeface="Wingdings" panose="05000000000000000000" pitchFamily="2" charset="2"/>
              <a:buChar char="ü"/>
            </a:pPr>
            <a:r>
              <a:rPr lang="it-IT" sz="1351" dirty="0">
                <a:solidFill>
                  <a:schemeClr val="accent6"/>
                </a:solidFill>
              </a:rPr>
              <a:t>spese per investimenti e formazione legate all’industria 4.0 (es. cyber security, big data e analisi dei dati, </a:t>
            </a:r>
            <a:r>
              <a:rPr lang="it-IT" sz="1351" dirty="0" err="1">
                <a:solidFill>
                  <a:schemeClr val="accent6"/>
                </a:solidFill>
              </a:rPr>
              <a:t>cloud</a:t>
            </a:r>
            <a:r>
              <a:rPr lang="it-IT" sz="1351" dirty="0">
                <a:solidFill>
                  <a:schemeClr val="accent6"/>
                </a:solidFill>
              </a:rPr>
              <a:t> e </a:t>
            </a:r>
            <a:r>
              <a:rPr lang="it-IT" sz="1351" dirty="0" err="1">
                <a:solidFill>
                  <a:schemeClr val="accent6"/>
                </a:solidFill>
              </a:rPr>
              <a:t>fog</a:t>
            </a:r>
            <a:r>
              <a:rPr lang="it-IT" sz="1351" dirty="0">
                <a:solidFill>
                  <a:schemeClr val="accent6"/>
                </a:solidFill>
              </a:rPr>
              <a:t> </a:t>
            </a:r>
            <a:r>
              <a:rPr lang="it-IT" sz="1351" dirty="0" err="1">
                <a:solidFill>
                  <a:schemeClr val="accent6"/>
                </a:solidFill>
              </a:rPr>
              <a:t>computing</a:t>
            </a:r>
            <a:r>
              <a:rPr lang="it-IT" sz="1351" dirty="0">
                <a:solidFill>
                  <a:schemeClr val="accent6"/>
                </a:solidFill>
              </a:rPr>
              <a:t>, simulazione e sistemi cyber-fisici, sistemi di visualizzazione, realtà virtuale e realtà aumentata, robotica avanzata e collaborative, manifattura additiva, internet delle cose e delle macchine).</a:t>
            </a:r>
          </a:p>
        </p:txBody>
      </p:sp>
      <p:sp>
        <p:nvSpPr>
          <p:cNvPr id="3" name="Rettangolo 2"/>
          <p:cNvSpPr/>
          <p:nvPr/>
        </p:nvSpPr>
        <p:spPr>
          <a:xfrm>
            <a:off x="5984241" y="2205188"/>
            <a:ext cx="4953049" cy="3002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44" indent="-285744" algn="just">
              <a:buFont typeface="Wingdings" panose="05000000000000000000" pitchFamily="2" charset="2"/>
              <a:buChar char="ü"/>
            </a:pPr>
            <a:r>
              <a:rPr lang="it-IT" sz="1351" dirty="0">
                <a:solidFill>
                  <a:schemeClr val="accent6"/>
                </a:solidFill>
              </a:rPr>
              <a:t>spese per investimenti per la sostenibilità in Italia (es. </a:t>
            </a:r>
            <a:r>
              <a:rPr lang="it-IT" sz="1351" dirty="0" err="1">
                <a:solidFill>
                  <a:schemeClr val="accent6"/>
                </a:solidFill>
              </a:rPr>
              <a:t>efficientamento</a:t>
            </a:r>
            <a:r>
              <a:rPr lang="it-IT" sz="1351" dirty="0">
                <a:solidFill>
                  <a:schemeClr val="accent6"/>
                </a:solidFill>
              </a:rPr>
              <a:t> energetico, idrico, mitigazione impatti climatici, ecc.)</a:t>
            </a:r>
          </a:p>
          <a:p>
            <a:pPr marL="285744" indent="-285744" algn="just">
              <a:buFont typeface="Wingdings" panose="05000000000000000000" pitchFamily="2" charset="2"/>
              <a:buChar char="ü"/>
            </a:pPr>
            <a:r>
              <a:rPr lang="it-IT" sz="1351" dirty="0">
                <a:solidFill>
                  <a:schemeClr val="accent6"/>
                </a:solidFill>
              </a:rPr>
              <a:t>spese per internazionalizzazione (es. investimenti per singole strutture commerciali  in paesi esteri, consulenze per l’internazionalizzazione, spese promozionali e per eventi internazionali in Italia e all’estero ecc.)</a:t>
            </a:r>
          </a:p>
          <a:p>
            <a:pPr marL="285744" indent="-285744" algn="just">
              <a:buFont typeface="Wingdings" panose="05000000000000000000" pitchFamily="2" charset="2"/>
              <a:buChar char="ü"/>
            </a:pPr>
            <a:r>
              <a:rPr lang="it-IT" sz="1351" dirty="0">
                <a:solidFill>
                  <a:schemeClr val="accent6"/>
                </a:solidFill>
              </a:rPr>
              <a:t>spese per valutazioni/certificazioni ambientali inerenti il finanziamento, ivi incluso le eventuali spese per le verifiche di conformità agli Orientamenti tecnici della Commissione Europea (2021/ C 58/01) sull’applicazione del principio “non arrecare un danno significativo” (“Do no </a:t>
            </a:r>
            <a:r>
              <a:rPr lang="it-IT" sz="1351" dirty="0" err="1">
                <a:solidFill>
                  <a:schemeClr val="accent6"/>
                </a:solidFill>
              </a:rPr>
              <a:t>significant</a:t>
            </a:r>
            <a:r>
              <a:rPr lang="it-IT" sz="1351" dirty="0">
                <a:solidFill>
                  <a:schemeClr val="accent6"/>
                </a:solidFill>
              </a:rPr>
              <a:t> </a:t>
            </a:r>
            <a:r>
              <a:rPr lang="it-IT" sz="1351" dirty="0" err="1">
                <a:solidFill>
                  <a:schemeClr val="accent6"/>
                </a:solidFill>
              </a:rPr>
              <a:t>harm</a:t>
            </a:r>
            <a:r>
              <a:rPr lang="it-IT" sz="1351" dirty="0">
                <a:solidFill>
                  <a:schemeClr val="accent6"/>
                </a:solidFill>
              </a:rPr>
              <a:t> – DNSH) ai sensi dell’articolo 17 del Regolamento (UE) 2020/852.</a:t>
            </a:r>
          </a:p>
        </p:txBody>
      </p:sp>
    </p:spTree>
    <p:extLst>
      <p:ext uri="{BB962C8B-B14F-4D97-AF65-F5344CB8AC3E}">
        <p14:creationId xmlns:p14="http://schemas.microsoft.com/office/powerpoint/2010/main" val="303309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Connettore 1 69">
            <a:extLst>
              <a:ext uri="{FF2B5EF4-FFF2-40B4-BE49-F238E27FC236}">
                <a16:creationId xmlns:a16="http://schemas.microsoft.com/office/drawing/2014/main" id="{F9223FB0-A07A-42DD-813B-CF2D0053887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V="1">
            <a:off x="4649999" y="4232597"/>
            <a:ext cx="2880000" cy="0"/>
          </a:xfrm>
          <a:prstGeom prst="line">
            <a:avLst/>
          </a:prstGeom>
          <a:noFill/>
          <a:ln w="12700" cap="rnd" algn="ctr">
            <a:solidFill>
              <a:srgbClr val="00538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" name="Segnaposto testo 25">
            <a:extLst>
              <a:ext uri="{FF2B5EF4-FFF2-40B4-BE49-F238E27FC236}">
                <a16:creationId xmlns:a16="http://schemas.microsoft.com/office/drawing/2014/main" id="{6B995381-B17B-4631-89F9-93B28697404F}"/>
              </a:ext>
            </a:extLst>
          </p:cNvPr>
          <p:cNvSpPr txBox="1">
            <a:spLocks/>
          </p:cNvSpPr>
          <p:nvPr/>
        </p:nvSpPr>
        <p:spPr bwMode="auto">
          <a:xfrm>
            <a:off x="1436574" y="1213359"/>
            <a:ext cx="9653287" cy="108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 defTabSz="608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19138" indent="-261938" defTabSz="608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98563" indent="-193675" defTabSz="608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06588" indent="-179388" defTabSz="608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513013" indent="-188913" defTabSz="608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970213" indent="-188913" defTabSz="608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427413" indent="-188913" defTabSz="608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884613" indent="-188913" defTabSz="608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341813" indent="-188913" defTabSz="608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607967">
              <a:spcBef>
                <a:spcPct val="20000"/>
              </a:spcBef>
              <a:defRPr/>
            </a:pPr>
            <a:r>
              <a:rPr lang="it-IT" altLang="it-IT" sz="1600" dirty="0">
                <a:solidFill>
                  <a:srgbClr val="415364"/>
                </a:solidFill>
                <a:latin typeface="Arial" panose="020B0604020202020204" pitchFamily="34" charset="0"/>
              </a:rPr>
              <a:t>Intervento finalizzato alla creazione o il miglioramento di una nuova </a:t>
            </a:r>
            <a:r>
              <a:rPr lang="it-IT" altLang="it-IT" sz="1600" b="1" dirty="0">
                <a:solidFill>
                  <a:srgbClr val="415364"/>
                </a:solidFill>
                <a:latin typeface="Arial" panose="020B0604020202020204" pitchFamily="34" charset="0"/>
              </a:rPr>
              <a:t>Piattaforma propria di e-commerce</a:t>
            </a:r>
            <a:r>
              <a:rPr lang="it-IT" altLang="it-IT" sz="1600" dirty="0">
                <a:solidFill>
                  <a:srgbClr val="415364"/>
                </a:solidFill>
                <a:latin typeface="Arial" panose="020B0604020202020204" pitchFamily="34" charset="0"/>
              </a:rPr>
              <a:t> oppure per l’accesso ad un nuovo spazio o </a:t>
            </a:r>
            <a:r>
              <a:rPr lang="it-IT" altLang="it-IT" sz="1600" dirty="0" err="1">
                <a:solidFill>
                  <a:srgbClr val="415364"/>
                </a:solidFill>
                <a:latin typeface="Arial" panose="020B0604020202020204" pitchFamily="34" charset="0"/>
              </a:rPr>
              <a:t>store</a:t>
            </a:r>
            <a:r>
              <a:rPr lang="it-IT" altLang="it-IT" sz="1600" dirty="0">
                <a:solidFill>
                  <a:srgbClr val="415364"/>
                </a:solidFill>
                <a:latin typeface="Arial" panose="020B0604020202020204" pitchFamily="34" charset="0"/>
              </a:rPr>
              <a:t> di una </a:t>
            </a:r>
            <a:r>
              <a:rPr lang="it-IT" altLang="it-IT" sz="1600" b="1" dirty="0">
                <a:solidFill>
                  <a:srgbClr val="415364"/>
                </a:solidFill>
                <a:latin typeface="Arial" panose="020B0604020202020204" pitchFamily="34" charset="0"/>
              </a:rPr>
              <a:t>Piattaforma di terzi (market </a:t>
            </a:r>
            <a:r>
              <a:rPr lang="it-IT" altLang="it-IT" sz="1600" b="1" dirty="0" err="1">
                <a:solidFill>
                  <a:srgbClr val="415364"/>
                </a:solidFill>
                <a:latin typeface="Arial" panose="020B0604020202020204" pitchFamily="34" charset="0"/>
              </a:rPr>
              <a:t>place</a:t>
            </a:r>
            <a:r>
              <a:rPr lang="it-IT" altLang="it-IT" sz="1600" b="1" dirty="0">
                <a:solidFill>
                  <a:srgbClr val="415364"/>
                </a:solidFill>
                <a:latin typeface="Arial" panose="020B0604020202020204" pitchFamily="34" charset="0"/>
              </a:rPr>
              <a:t>) </a:t>
            </a:r>
            <a:r>
              <a:rPr lang="it-IT" altLang="it-IT" sz="1600" dirty="0">
                <a:solidFill>
                  <a:srgbClr val="415364"/>
                </a:solidFill>
                <a:latin typeface="Arial" panose="020B0604020202020204" pitchFamily="34" charset="0"/>
              </a:rPr>
              <a:t>per la commercializzazione in paesi esteri di beni o servizi prodotti in Italia o con marchio italiano</a:t>
            </a:r>
          </a:p>
        </p:txBody>
      </p:sp>
      <p:sp>
        <p:nvSpPr>
          <p:cNvPr id="29" name="Rettangolo 4">
            <a:extLst>
              <a:ext uri="{FF2B5EF4-FFF2-40B4-BE49-F238E27FC236}">
                <a16:creationId xmlns:a16="http://schemas.microsoft.com/office/drawing/2014/main" id="{7225A6CF-FDDB-4F6F-82A1-CE5B5679EC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4734" y="2597496"/>
            <a:ext cx="3780367" cy="93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377">
              <a:spcAft>
                <a:spcPts val="225"/>
              </a:spcAft>
              <a:defRPr/>
            </a:pPr>
            <a:r>
              <a:rPr lang="it-IT" altLang="it-IT" sz="1333" b="1" dirty="0">
                <a:solidFill>
                  <a:srgbClr val="005392"/>
                </a:solidFill>
                <a:latin typeface="Arial" panose="020B0604020202020204"/>
              </a:rPr>
              <a:t>A CHI È DEDICATO</a:t>
            </a:r>
          </a:p>
          <a:p>
            <a:pPr algn="ctr" defTabSz="914377">
              <a:defRPr/>
            </a:pPr>
            <a:r>
              <a:rPr lang="it-IT" altLang="it-IT" sz="1333" dirty="0">
                <a:solidFill>
                  <a:srgbClr val="797979"/>
                </a:solidFill>
                <a:latin typeface="Arial"/>
              </a:rPr>
              <a:t>Alle PMI costituite in forma di società di capitali, che abbiano depositato almeno 2 bilanci relativi a 2 esercizi completi</a:t>
            </a:r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C4DC1474-D9A6-4443-B30F-FDC0AB40D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0238" y="3733145"/>
            <a:ext cx="3780367" cy="1258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377">
              <a:spcAft>
                <a:spcPts val="225"/>
              </a:spcAft>
              <a:defRPr/>
            </a:pPr>
            <a:r>
              <a:rPr lang="it-IT" altLang="it-IT" sz="1333" b="1" dirty="0">
                <a:solidFill>
                  <a:srgbClr val="005392"/>
                </a:solidFill>
                <a:latin typeface="Arial" panose="020B0604020202020204"/>
              </a:rPr>
              <a:t>IMPORTO FINANZIABILE</a:t>
            </a:r>
          </a:p>
          <a:p>
            <a:pPr marL="92066" indent="-92066" algn="ctr" defTabSz="914377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it-IT" sz="1333" dirty="0">
                <a:solidFill>
                  <a:srgbClr val="797979"/>
                </a:solidFill>
                <a:latin typeface="Arial"/>
              </a:rPr>
              <a:t>Piattaforma propria: fino a € 300.000</a:t>
            </a:r>
          </a:p>
          <a:p>
            <a:pPr marL="92066" indent="-92066" algn="ctr" defTabSz="914377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it-IT" sz="1333" dirty="0">
                <a:solidFill>
                  <a:srgbClr val="797979"/>
                </a:solidFill>
                <a:latin typeface="Arial"/>
              </a:rPr>
              <a:t>Piattaforma di terzi: fino a € 200.000</a:t>
            </a:r>
          </a:p>
          <a:p>
            <a:pPr marL="92066" indent="-92066" algn="ctr" defTabSz="914377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it-IT" sz="1333" dirty="0">
                <a:solidFill>
                  <a:srgbClr val="797979"/>
                </a:solidFill>
                <a:latin typeface="Arial"/>
              </a:rPr>
              <a:t>Importo minimo € 10.000</a:t>
            </a:r>
          </a:p>
          <a:p>
            <a:pPr marL="92066" indent="-92066" algn="ctr" defTabSz="914377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it-IT" sz="1333" dirty="0">
                <a:solidFill>
                  <a:srgbClr val="797979"/>
                </a:solidFill>
                <a:latin typeface="Arial"/>
              </a:rPr>
              <a:t>Max 15% del fatturato medio ultimo biennio</a:t>
            </a:r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id="{DEC0FADB-17C8-423C-A4CF-8F31DAAD1FE1}"/>
              </a:ext>
            </a:extLst>
          </p:cNvPr>
          <p:cNvSpPr/>
          <p:nvPr/>
        </p:nvSpPr>
        <p:spPr>
          <a:xfrm>
            <a:off x="1700239" y="5166203"/>
            <a:ext cx="3780367" cy="528222"/>
          </a:xfrm>
          <a:prstGeom prst="rect">
            <a:avLst/>
          </a:prstGeom>
        </p:spPr>
        <p:txBody>
          <a:bodyPr lIns="91440" tIns="45720" rIns="91440" bIns="45720">
            <a:spAutoFit/>
          </a:bodyPr>
          <a:lstStyle/>
          <a:p>
            <a:pPr algn="ctr" defTabSz="914377">
              <a:spcAft>
                <a:spcPts val="225"/>
              </a:spcAft>
              <a:defRPr/>
            </a:pPr>
            <a:r>
              <a:rPr lang="it-IT" altLang="it-IT" sz="1333" b="1" dirty="0">
                <a:solidFill>
                  <a:srgbClr val="005392"/>
                </a:solidFill>
                <a:latin typeface="Arial" panose="020B0604020202020204"/>
              </a:rPr>
              <a:t>DURATA DEL FINANZIAMENTO</a:t>
            </a:r>
          </a:p>
          <a:p>
            <a:pPr algn="ctr" defTabSz="914377">
              <a:defRPr/>
            </a:pPr>
            <a:r>
              <a:rPr lang="it-IT" altLang="it-IT" sz="1333" dirty="0">
                <a:solidFill>
                  <a:srgbClr val="797979"/>
                </a:solidFill>
                <a:latin typeface="Arial" panose="020B0604020202020204" pitchFamily="34" charset="0"/>
              </a:rPr>
              <a:t>4 anni, di cui 1 di preammortamento</a:t>
            </a:r>
          </a:p>
        </p:txBody>
      </p:sp>
      <p:sp>
        <p:nvSpPr>
          <p:cNvPr id="21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608DA0FE-9C19-F746-8419-6700E348BF78}" type="slidenum">
              <a:rPr lang="it-IT"/>
              <a:pPr defTabSz="914377"/>
              <a:t>6</a:t>
            </a:fld>
            <a:endParaRPr lang="it-IT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CB8AE001-6839-4DC6-827E-F42764EFF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9858" y="2659192"/>
            <a:ext cx="4209833" cy="1771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>
            <a:spAutoFit/>
          </a:bodyPr>
          <a:lstStyle>
            <a:defPPr>
              <a:defRPr lang="it-IT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377">
              <a:spcAft>
                <a:spcPts val="300"/>
              </a:spcAft>
              <a:defRPr/>
            </a:pPr>
            <a:r>
              <a:rPr lang="it-IT" altLang="it-IT" sz="1333" b="1" dirty="0">
                <a:solidFill>
                  <a:srgbClr val="005392"/>
                </a:solidFill>
                <a:latin typeface="Arial" panose="020B0604020202020204"/>
              </a:rPr>
              <a:t>SPESE FINANZIABILI </a:t>
            </a:r>
          </a:p>
          <a:p>
            <a:pPr algn="ctr" defTabSz="914377">
              <a:defRPr/>
            </a:pPr>
            <a:r>
              <a:rPr lang="it-IT" altLang="it-IT" sz="1333" dirty="0">
                <a:solidFill>
                  <a:srgbClr val="797979"/>
                </a:solidFill>
                <a:latin typeface="Arial" panose="020B0604020202020204" pitchFamily="34" charset="0"/>
              </a:rPr>
              <a:t>Spese per la «Creazione e sviluppo di una Piattaforma propria oppure utilizzo di un market </a:t>
            </a:r>
            <a:r>
              <a:rPr lang="it-IT" altLang="it-IT" sz="1333" dirty="0" err="1">
                <a:solidFill>
                  <a:srgbClr val="797979"/>
                </a:solidFill>
                <a:latin typeface="Arial" panose="020B0604020202020204" pitchFamily="34" charset="0"/>
              </a:rPr>
              <a:t>place</a:t>
            </a:r>
            <a:r>
              <a:rPr lang="it-IT" altLang="it-IT" sz="1333" dirty="0">
                <a:solidFill>
                  <a:srgbClr val="797979"/>
                </a:solidFill>
                <a:latin typeface="Arial" panose="020B0604020202020204" pitchFamily="34" charset="0"/>
              </a:rPr>
              <a:t>», spese per «Investimenti per la piattaforma propria oppure per il market </a:t>
            </a:r>
            <a:r>
              <a:rPr lang="it-IT" altLang="it-IT" sz="1333" dirty="0" err="1">
                <a:solidFill>
                  <a:srgbClr val="797979"/>
                </a:solidFill>
                <a:latin typeface="Arial" panose="020B0604020202020204" pitchFamily="34" charset="0"/>
              </a:rPr>
              <a:t>place</a:t>
            </a:r>
            <a:r>
              <a:rPr lang="it-IT" altLang="it-IT" sz="1333" dirty="0">
                <a:solidFill>
                  <a:srgbClr val="797979"/>
                </a:solidFill>
                <a:latin typeface="Arial" panose="020B0604020202020204" pitchFamily="34" charset="0"/>
              </a:rPr>
              <a:t>», spese promozionali e formative relative al progetto.</a:t>
            </a:r>
          </a:p>
          <a:p>
            <a:pPr algn="ctr" defTabSz="914377">
              <a:defRPr/>
            </a:pPr>
            <a:r>
              <a:rPr lang="it-IT" altLang="it-IT" sz="1333" b="1" dirty="0">
                <a:solidFill>
                  <a:srgbClr val="797979"/>
                </a:solidFill>
                <a:latin typeface="Arial" panose="020B0604020202020204" pitchFamily="34" charset="0"/>
              </a:rPr>
              <a:t>Tutte le spese dovranno essere conformi ai principi DNSH</a:t>
            </a:r>
            <a:endParaRPr lang="it-IT" altLang="it-IT" sz="1333" dirty="0">
              <a:solidFill>
                <a:srgbClr val="797979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CB8AE001-6839-4DC6-827E-F42764EFF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9393" y="4948259"/>
            <a:ext cx="4209833" cy="746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>
            <a:spAutoFit/>
          </a:bodyPr>
          <a:lstStyle>
            <a:defPPr>
              <a:defRPr lang="it-IT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377">
              <a:spcAft>
                <a:spcPts val="300"/>
              </a:spcAft>
              <a:defRPr/>
            </a:pPr>
            <a:r>
              <a:rPr lang="it-IT" altLang="it-IT" sz="1333" b="1" dirty="0">
                <a:solidFill>
                  <a:srgbClr val="005392"/>
                </a:solidFill>
                <a:latin typeface="Arial" panose="020B0604020202020204"/>
              </a:rPr>
              <a:t>EROGAZIONE</a:t>
            </a:r>
          </a:p>
          <a:p>
            <a:pPr algn="ctr" defTabSz="914377">
              <a:defRPr/>
            </a:pPr>
            <a:r>
              <a:rPr lang="it-IT" altLang="it-IT" sz="1333" dirty="0">
                <a:solidFill>
                  <a:srgbClr val="797979"/>
                </a:solidFill>
                <a:latin typeface="Arial" panose="020B0604020202020204" pitchFamily="34" charset="0"/>
              </a:rPr>
              <a:t>Prima tranche pari al 50% a titolo di anticipo; seconda erogazione a saldo dell’importo rendicontato </a:t>
            </a:r>
          </a:p>
        </p:txBody>
      </p:sp>
      <p:pic>
        <p:nvPicPr>
          <p:cNvPr id="19" name="Immagine 18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5102" y="2744257"/>
            <a:ext cx="575943" cy="575943"/>
          </a:xfrm>
          <a:prstGeom prst="rect">
            <a:avLst/>
          </a:prstGeom>
        </p:spPr>
      </p:pic>
      <p:pic>
        <p:nvPicPr>
          <p:cNvPr id="20" name="Immagine 19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391" y="4012776"/>
            <a:ext cx="619653" cy="619653"/>
          </a:xfrm>
          <a:prstGeom prst="rect">
            <a:avLst/>
          </a:prstGeom>
        </p:spPr>
      </p:pic>
      <p:pic>
        <p:nvPicPr>
          <p:cNvPr id="22" name="Immagine 21"/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8196" y="5215180"/>
            <a:ext cx="360981" cy="360981"/>
          </a:xfrm>
          <a:prstGeom prst="rect">
            <a:avLst/>
          </a:prstGeom>
        </p:spPr>
      </p:pic>
      <p:pic>
        <p:nvPicPr>
          <p:cNvPr id="23" name="Immagine 22"/>
          <p:cNvPicPr>
            <a:picLocks noChangeAspect="1"/>
          </p:cNvPicPr>
          <p:nvPr/>
        </p:nvPicPr>
        <p:blipFill>
          <a:blip r:embed="rId5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593" y="5116865"/>
            <a:ext cx="470265" cy="470265"/>
          </a:xfrm>
          <a:prstGeom prst="rect">
            <a:avLst/>
          </a:prstGeom>
        </p:spPr>
      </p:pic>
      <p:pic>
        <p:nvPicPr>
          <p:cNvPr id="24" name="Immagine 23"/>
          <p:cNvPicPr>
            <a:picLocks noChangeAspect="1"/>
          </p:cNvPicPr>
          <p:nvPr/>
        </p:nvPicPr>
        <p:blipFill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557" y="2781825"/>
            <a:ext cx="460888" cy="460888"/>
          </a:xfrm>
          <a:prstGeom prst="rect">
            <a:avLst/>
          </a:prstGeom>
        </p:spPr>
      </p:pic>
      <p:sp>
        <p:nvSpPr>
          <p:cNvPr id="25" name="Segnaposto testo 5"/>
          <p:cNvSpPr txBox="1">
            <a:spLocks/>
          </p:cNvSpPr>
          <p:nvPr/>
        </p:nvSpPr>
        <p:spPr>
          <a:xfrm>
            <a:off x="3423765" y="189301"/>
            <a:ext cx="9822979" cy="38311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7">
              <a:spcBef>
                <a:spcPts val="1000"/>
              </a:spcBef>
            </a:pPr>
            <a:endParaRPr lang="it-IT" sz="2133" dirty="0">
              <a:solidFill>
                <a:srgbClr val="797979"/>
              </a:solidFill>
            </a:endParaRPr>
          </a:p>
        </p:txBody>
      </p:sp>
      <p:pic>
        <p:nvPicPr>
          <p:cNvPr id="31" name="Immagine 30"/>
          <p:cNvPicPr>
            <a:picLocks noChangeAspect="1"/>
          </p:cNvPicPr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759" y="1394207"/>
            <a:ext cx="597824" cy="597824"/>
          </a:xfrm>
          <a:prstGeom prst="rect">
            <a:avLst/>
          </a:prstGeom>
        </p:spPr>
      </p:pic>
      <p:sp>
        <p:nvSpPr>
          <p:cNvPr id="7" name="Segnaposto testo 6"/>
          <p:cNvSpPr>
            <a:spLocks noGrp="1"/>
          </p:cNvSpPr>
          <p:nvPr>
            <p:ph type="body" idx="13"/>
          </p:nvPr>
        </p:nvSpPr>
        <p:spPr>
          <a:xfrm>
            <a:off x="334433" y="357718"/>
            <a:ext cx="11583247" cy="383116"/>
          </a:xfrm>
        </p:spPr>
        <p:txBody>
          <a:bodyPr/>
          <a:lstStyle/>
          <a:p>
            <a:r>
              <a:rPr lang="it-IT" dirty="0" smtClean="0"/>
              <a:t>2. Sviluppo </a:t>
            </a:r>
            <a:r>
              <a:rPr lang="it-IT" dirty="0"/>
              <a:t>del commercio elettronico delle PMI in Paesi esteri (E-commerce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28" name="Rettangolo 27"/>
          <p:cNvSpPr/>
          <p:nvPr/>
        </p:nvSpPr>
        <p:spPr>
          <a:xfrm>
            <a:off x="2986617" y="6336002"/>
            <a:ext cx="6096000" cy="28995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914377">
              <a:lnSpc>
                <a:spcPct val="107000"/>
              </a:lnSpc>
              <a:spcAft>
                <a:spcPts val="1067"/>
              </a:spcAft>
            </a:pPr>
            <a:r>
              <a:rPr lang="it-IT" sz="1200" i="1" dirty="0">
                <a:solidFill>
                  <a:srgbClr val="41536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 termini e condizioni delle Circolari operative su simest.it</a:t>
            </a:r>
          </a:p>
        </p:txBody>
      </p:sp>
    </p:spTree>
    <p:extLst>
      <p:ext uri="{BB962C8B-B14F-4D97-AF65-F5344CB8AC3E}">
        <p14:creationId xmlns:p14="http://schemas.microsoft.com/office/powerpoint/2010/main" val="146603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egnaposto testo 1"/>
          <p:cNvSpPr>
            <a:spLocks noGrp="1"/>
          </p:cNvSpPr>
          <p:nvPr>
            <p:ph type="body" idx="13"/>
          </p:nvPr>
        </p:nvSpPr>
        <p:spPr>
          <a:xfrm>
            <a:off x="334434" y="357719"/>
            <a:ext cx="11857567" cy="383116"/>
          </a:xfrm>
        </p:spPr>
        <p:txBody>
          <a:bodyPr/>
          <a:lstStyle/>
          <a:p>
            <a:r>
              <a:rPr lang="it-IT" dirty="0" smtClean="0"/>
              <a:t>2. </a:t>
            </a:r>
            <a:r>
              <a:rPr lang="it-IT" dirty="0"/>
              <a:t>Sviluppo del commercio elettronico delle PMI in Paesi esteri (E-commerce)</a:t>
            </a:r>
          </a:p>
        </p:txBody>
      </p:sp>
      <p:sp>
        <p:nvSpPr>
          <p:cNvPr id="21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83">
              <a:defRPr/>
            </a:pPr>
            <a:fld id="{608DA0FE-9C19-F746-8419-6700E348BF78}" type="slidenum">
              <a:rPr lang="it-IT"/>
              <a:pPr defTabSz="685783">
                <a:defRPr/>
              </a:pPr>
              <a:t>7</a:t>
            </a:fld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it-IT" dirty="0" smtClean="0"/>
              <a:t>Spese finanziabili</a:t>
            </a:r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512361" y="1381217"/>
            <a:ext cx="553560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783">
              <a:defRPr/>
            </a:pPr>
            <a:r>
              <a:rPr lang="it-IT" sz="1400" b="1" dirty="0">
                <a:solidFill>
                  <a:srgbClr val="005392"/>
                </a:solidFill>
                <a:latin typeface="Arial" panose="020B0604020202020204"/>
              </a:rPr>
              <a:t>A) CREAZIONE E SVILUPPO DELLA PIATTAFORMA PROPRIA OPPURE UTILIZZO DI UN MARKET PLACE</a:t>
            </a:r>
          </a:p>
          <a:p>
            <a:pPr defTabSz="685783">
              <a:defRPr/>
            </a:pPr>
            <a:endParaRPr lang="it-IT" sz="1400" b="1" dirty="0">
              <a:solidFill>
                <a:srgbClr val="415364"/>
              </a:solidFill>
              <a:latin typeface="Arial" panose="020B0604020202020204"/>
            </a:endParaRPr>
          </a:p>
          <a:p>
            <a:pPr marL="263519" indent="-263519">
              <a:buFont typeface="Wingdings" panose="05000000000000000000" pitchFamily="2" charset="2"/>
              <a:buChar char="ü"/>
              <a:defRPr/>
            </a:pPr>
            <a:r>
              <a:rPr lang="it-IT" sz="1400" dirty="0">
                <a:solidFill>
                  <a:schemeClr val="accent6"/>
                </a:solidFill>
              </a:rPr>
              <a:t>creazione, acquisizione e configurazione della piattaforma </a:t>
            </a:r>
          </a:p>
          <a:p>
            <a:pPr marL="263519" indent="-263519">
              <a:buFont typeface="Wingdings" panose="05000000000000000000" pitchFamily="2" charset="2"/>
              <a:buChar char="ü"/>
              <a:defRPr/>
            </a:pPr>
            <a:r>
              <a:rPr lang="it-IT" sz="1400" dirty="0">
                <a:solidFill>
                  <a:schemeClr val="accent6"/>
                </a:solidFill>
              </a:rPr>
              <a:t>componenti hardware e software </a:t>
            </a:r>
          </a:p>
          <a:p>
            <a:pPr marL="263519" indent="-263519">
              <a:buFont typeface="Wingdings" panose="05000000000000000000" pitchFamily="2" charset="2"/>
              <a:buChar char="ü"/>
              <a:defRPr/>
            </a:pPr>
            <a:r>
              <a:rPr lang="it-IT" sz="1400" dirty="0">
                <a:solidFill>
                  <a:schemeClr val="accent6"/>
                </a:solidFill>
              </a:rPr>
              <a:t>estensioni componenti software per ampliare le funzionalità (es.  software per la gestione degli ordini, circuiti di pagamento, servizi </a:t>
            </a:r>
            <a:r>
              <a:rPr lang="it-IT" sz="1400" dirty="0" err="1">
                <a:solidFill>
                  <a:schemeClr val="accent6"/>
                </a:solidFill>
              </a:rPr>
              <a:t>cloud</a:t>
            </a:r>
            <a:r>
              <a:rPr lang="it-IT" sz="1400" dirty="0">
                <a:solidFill>
                  <a:schemeClr val="accent6"/>
                </a:solidFill>
              </a:rPr>
              <a:t>, integrazioni con ERP, CRM, AI e realtà aumentata)</a:t>
            </a:r>
          </a:p>
          <a:p>
            <a:pPr marL="263519" indent="-263519">
              <a:buFont typeface="Wingdings" panose="05000000000000000000" pitchFamily="2" charset="2"/>
              <a:buChar char="ü"/>
              <a:defRPr/>
            </a:pPr>
            <a:r>
              <a:rPr lang="it-IT" sz="1400" dirty="0">
                <a:solidFill>
                  <a:schemeClr val="accent6"/>
                </a:solidFill>
              </a:rPr>
              <a:t>creazione e configurazione </a:t>
            </a:r>
            <a:r>
              <a:rPr lang="it-IT" sz="1400" dirty="0" err="1">
                <a:solidFill>
                  <a:schemeClr val="accent6"/>
                </a:solidFill>
              </a:rPr>
              <a:t>app</a:t>
            </a:r>
            <a:endParaRPr lang="it-IT" sz="1400" dirty="0">
              <a:solidFill>
                <a:schemeClr val="accent6"/>
              </a:solidFill>
            </a:endParaRPr>
          </a:p>
          <a:p>
            <a:pPr marL="263519" indent="-263519">
              <a:buFont typeface="Wingdings" panose="05000000000000000000" pitchFamily="2" charset="2"/>
              <a:buChar char="ü"/>
              <a:defRPr/>
            </a:pPr>
            <a:r>
              <a:rPr lang="it-IT" sz="1400" dirty="0">
                <a:solidFill>
                  <a:schemeClr val="accent6"/>
                </a:solidFill>
              </a:rPr>
              <a:t>spese di avvio dell’utilizzo di un market </a:t>
            </a:r>
            <a:r>
              <a:rPr lang="it-IT" sz="1400" dirty="0" err="1">
                <a:solidFill>
                  <a:schemeClr val="accent6"/>
                </a:solidFill>
              </a:rPr>
              <a:t>place</a:t>
            </a:r>
            <a:r>
              <a:rPr lang="it-IT" sz="1400" dirty="0">
                <a:solidFill>
                  <a:schemeClr val="accent6"/>
                </a:solidFill>
              </a:rPr>
              <a:t>.</a:t>
            </a:r>
          </a:p>
        </p:txBody>
      </p:sp>
      <p:sp>
        <p:nvSpPr>
          <p:cNvPr id="8" name="Rettangolo 7"/>
          <p:cNvSpPr/>
          <p:nvPr/>
        </p:nvSpPr>
        <p:spPr>
          <a:xfrm>
            <a:off x="3820761" y="4634292"/>
            <a:ext cx="553560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783">
              <a:defRPr/>
            </a:pPr>
            <a:r>
              <a:rPr lang="it-IT" sz="1400" b="1" dirty="0">
                <a:solidFill>
                  <a:srgbClr val="005392"/>
                </a:solidFill>
                <a:latin typeface="Arial" panose="020B0604020202020204"/>
              </a:rPr>
              <a:t>C) SPESE PROMOZIONALI E FORMAZIONE</a:t>
            </a:r>
          </a:p>
          <a:p>
            <a:pPr defTabSz="685783">
              <a:defRPr/>
            </a:pPr>
            <a:endParaRPr lang="it-IT" sz="1400" b="1" i="1" dirty="0">
              <a:solidFill>
                <a:srgbClr val="415364"/>
              </a:solidFill>
              <a:latin typeface="Arial" panose="020B0604020202020204"/>
            </a:endParaRPr>
          </a:p>
          <a:p>
            <a:pPr marL="263519" indent="-263519">
              <a:buFont typeface="Wingdings" panose="05000000000000000000" pitchFamily="2" charset="2"/>
              <a:buChar char="ü"/>
              <a:defRPr/>
            </a:pPr>
            <a:r>
              <a:rPr lang="it-IT" sz="1400" dirty="0">
                <a:solidFill>
                  <a:schemeClr val="accent6"/>
                </a:solidFill>
              </a:rPr>
              <a:t>spese per l’indicizzazione della piattaforma oppure del market </a:t>
            </a:r>
            <a:r>
              <a:rPr lang="it-IT" sz="1400" dirty="0" err="1">
                <a:solidFill>
                  <a:schemeClr val="accent6"/>
                </a:solidFill>
              </a:rPr>
              <a:t>place</a:t>
            </a:r>
            <a:endParaRPr lang="it-IT" sz="1400" dirty="0">
              <a:solidFill>
                <a:schemeClr val="accent6"/>
              </a:solidFill>
            </a:endParaRPr>
          </a:p>
          <a:p>
            <a:pPr marL="263519" indent="-263519">
              <a:buFont typeface="Wingdings" panose="05000000000000000000" pitchFamily="2" charset="2"/>
              <a:buChar char="ü"/>
              <a:defRPr/>
            </a:pPr>
            <a:r>
              <a:rPr lang="it-IT" sz="1400" dirty="0">
                <a:solidFill>
                  <a:schemeClr val="accent6"/>
                </a:solidFill>
              </a:rPr>
              <a:t>spese per web marketing</a:t>
            </a:r>
          </a:p>
          <a:p>
            <a:pPr marL="263519" indent="-263519">
              <a:buFont typeface="Wingdings" panose="05000000000000000000" pitchFamily="2" charset="2"/>
              <a:buChar char="ü"/>
              <a:defRPr/>
            </a:pPr>
            <a:r>
              <a:rPr lang="it-IT" sz="1400" dirty="0">
                <a:solidFill>
                  <a:schemeClr val="accent6"/>
                </a:solidFill>
              </a:rPr>
              <a:t>spese per comunicazione</a:t>
            </a:r>
          </a:p>
          <a:p>
            <a:pPr marL="263519" indent="-263519">
              <a:buFont typeface="Wingdings" panose="05000000000000000000" pitchFamily="2" charset="2"/>
              <a:buChar char="ü"/>
              <a:defRPr/>
            </a:pPr>
            <a:r>
              <a:rPr lang="it-IT" sz="1400" dirty="0">
                <a:solidFill>
                  <a:schemeClr val="accent6"/>
                </a:solidFill>
              </a:rPr>
              <a:t>formazione del personale interno adibito alla gestione/funzionamento della piattaforma.</a:t>
            </a:r>
          </a:p>
        </p:txBody>
      </p:sp>
      <p:sp>
        <p:nvSpPr>
          <p:cNvPr id="9" name="Triangolo isoscele 8"/>
          <p:cNvSpPr/>
          <p:nvPr/>
        </p:nvSpPr>
        <p:spPr>
          <a:xfrm rot="5400000">
            <a:off x="8757" y="1466562"/>
            <a:ext cx="576705" cy="279909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defRPr/>
            </a:pPr>
            <a:endParaRPr lang="it-IT" sz="1351">
              <a:solidFill>
                <a:srgbClr val="FFFEFD"/>
              </a:solidFill>
              <a:latin typeface="Arial" panose="020B0604020202020204"/>
            </a:endParaRPr>
          </a:p>
        </p:txBody>
      </p:sp>
      <p:sp>
        <p:nvSpPr>
          <p:cNvPr id="10" name="Triangolo isoscele 9"/>
          <p:cNvSpPr/>
          <p:nvPr/>
        </p:nvSpPr>
        <p:spPr>
          <a:xfrm rot="5400000">
            <a:off x="3392456" y="4693800"/>
            <a:ext cx="576705" cy="279909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defRPr/>
            </a:pPr>
            <a:endParaRPr lang="it-IT" sz="1351">
              <a:solidFill>
                <a:srgbClr val="FFFEFD"/>
              </a:solidFill>
              <a:latin typeface="Arial" panose="020B0604020202020204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6478468" y="1381217"/>
            <a:ext cx="553560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783">
              <a:defRPr/>
            </a:pPr>
            <a:r>
              <a:rPr lang="it-IT" sz="1400" b="1" dirty="0">
                <a:solidFill>
                  <a:srgbClr val="005392"/>
                </a:solidFill>
                <a:latin typeface="Arial" panose="020B0604020202020204"/>
              </a:rPr>
              <a:t>B) INVESTIMENTI PER LA PIATTAFORMA PROPRIA OPPURE PER IL MARKET PLACE</a:t>
            </a:r>
          </a:p>
          <a:p>
            <a:pPr defTabSz="685783">
              <a:defRPr/>
            </a:pPr>
            <a:endParaRPr lang="it-IT" sz="1400" b="1" dirty="0">
              <a:solidFill>
                <a:srgbClr val="415364"/>
              </a:solidFill>
              <a:latin typeface="Arial" panose="020B0604020202020204"/>
            </a:endParaRPr>
          </a:p>
          <a:p>
            <a:pPr marL="263519" indent="-263519">
              <a:buFont typeface="Wingdings" panose="05000000000000000000" pitchFamily="2" charset="2"/>
              <a:buChar char="ü"/>
              <a:defRPr/>
            </a:pPr>
            <a:r>
              <a:rPr lang="it-IT" sz="1400" dirty="0">
                <a:solidFill>
                  <a:schemeClr val="accent6"/>
                </a:solidFill>
              </a:rPr>
              <a:t>spese di hosting del dominio della piattaforma</a:t>
            </a:r>
          </a:p>
          <a:p>
            <a:pPr marL="263519" indent="-263519">
              <a:buFont typeface="Wingdings" panose="05000000000000000000" pitchFamily="2" charset="2"/>
              <a:buChar char="ü"/>
              <a:defRPr/>
            </a:pPr>
            <a:r>
              <a:rPr lang="it-IT" sz="1400" dirty="0" err="1">
                <a:solidFill>
                  <a:schemeClr val="accent6"/>
                </a:solidFill>
              </a:rPr>
              <a:t>fee</a:t>
            </a:r>
            <a:r>
              <a:rPr lang="it-IT" sz="1400" dirty="0">
                <a:solidFill>
                  <a:schemeClr val="accent6"/>
                </a:solidFill>
              </a:rPr>
              <a:t> per utilizzo della piattaforma oppure di un market </a:t>
            </a:r>
            <a:r>
              <a:rPr lang="it-IT" sz="1400" dirty="0" err="1">
                <a:solidFill>
                  <a:schemeClr val="accent6"/>
                </a:solidFill>
              </a:rPr>
              <a:t>place</a:t>
            </a:r>
            <a:r>
              <a:rPr lang="it-IT" sz="1400" dirty="0">
                <a:solidFill>
                  <a:schemeClr val="accent6"/>
                </a:solidFill>
              </a:rPr>
              <a:t> </a:t>
            </a:r>
          </a:p>
          <a:p>
            <a:pPr marL="263519" indent="-263519">
              <a:buFont typeface="Wingdings" panose="05000000000000000000" pitchFamily="2" charset="2"/>
              <a:buChar char="ü"/>
              <a:defRPr/>
            </a:pPr>
            <a:r>
              <a:rPr lang="it-IT" sz="1400" dirty="0">
                <a:solidFill>
                  <a:schemeClr val="accent6"/>
                </a:solidFill>
              </a:rPr>
              <a:t>spese per investimenti in sicurezza dei dati e della piattaforma</a:t>
            </a:r>
          </a:p>
          <a:p>
            <a:pPr marL="263519" indent="-263519">
              <a:buFont typeface="Wingdings" panose="05000000000000000000" pitchFamily="2" charset="2"/>
              <a:buChar char="ü"/>
              <a:defRPr/>
            </a:pPr>
            <a:r>
              <a:rPr lang="it-IT" sz="1400" dirty="0">
                <a:solidFill>
                  <a:schemeClr val="accent6"/>
                </a:solidFill>
              </a:rPr>
              <a:t>aggiunta di contenuti e soluzioni grafiche </a:t>
            </a:r>
          </a:p>
          <a:p>
            <a:pPr marL="263519" indent="-263519">
              <a:buFont typeface="Wingdings" panose="05000000000000000000" pitchFamily="2" charset="2"/>
              <a:buChar char="ü"/>
              <a:defRPr/>
            </a:pPr>
            <a:r>
              <a:rPr lang="it-IT" sz="1400" dirty="0">
                <a:solidFill>
                  <a:schemeClr val="accent6"/>
                </a:solidFill>
              </a:rPr>
              <a:t>spese per lo sviluppo del monitoraggio accessi alla piattaforma</a:t>
            </a:r>
          </a:p>
          <a:p>
            <a:pPr marL="263519" indent="-263519">
              <a:buFont typeface="Wingdings" panose="05000000000000000000" pitchFamily="2" charset="2"/>
              <a:buChar char="ü"/>
              <a:defRPr/>
            </a:pPr>
            <a:r>
              <a:rPr lang="it-IT" sz="1400" dirty="0">
                <a:solidFill>
                  <a:schemeClr val="accent6"/>
                </a:solidFill>
              </a:rPr>
              <a:t>spese per lo sviluppo di analisi e tracciamento dati di navigazione</a:t>
            </a:r>
          </a:p>
          <a:p>
            <a:pPr marL="263519" indent="-263519">
              <a:buFont typeface="Wingdings" panose="05000000000000000000" pitchFamily="2" charset="2"/>
              <a:buChar char="ü"/>
              <a:defRPr/>
            </a:pPr>
            <a:r>
              <a:rPr lang="it-IT" sz="1400" dirty="0">
                <a:solidFill>
                  <a:schemeClr val="accent6"/>
                </a:solidFill>
              </a:rPr>
              <a:t>consulenze finalizzate allo sviluppo e/o alla modifica della piattaforma</a:t>
            </a:r>
          </a:p>
          <a:p>
            <a:pPr marL="263519" indent="-263519">
              <a:buFont typeface="Wingdings" panose="05000000000000000000" pitchFamily="2" charset="2"/>
              <a:buChar char="ü"/>
              <a:defRPr/>
            </a:pPr>
            <a:r>
              <a:rPr lang="it-IT" sz="1400" dirty="0">
                <a:solidFill>
                  <a:schemeClr val="accent6"/>
                </a:solidFill>
              </a:rPr>
              <a:t>registrazione, omologazione e tutela del marchio</a:t>
            </a:r>
          </a:p>
          <a:p>
            <a:pPr marL="263519" indent="-263519">
              <a:buFont typeface="Wingdings" panose="05000000000000000000" pitchFamily="2" charset="2"/>
              <a:buChar char="ü"/>
              <a:defRPr/>
            </a:pPr>
            <a:r>
              <a:rPr lang="it-IT" sz="1400" dirty="0">
                <a:solidFill>
                  <a:schemeClr val="accent6"/>
                </a:solidFill>
              </a:rPr>
              <a:t>spese per certificazioni internazionali di prodotto.</a:t>
            </a:r>
          </a:p>
        </p:txBody>
      </p:sp>
      <p:sp>
        <p:nvSpPr>
          <p:cNvPr id="12" name="Triangolo isoscele 11"/>
          <p:cNvSpPr/>
          <p:nvPr/>
        </p:nvSpPr>
        <p:spPr>
          <a:xfrm rot="5400000">
            <a:off x="5974865" y="1466560"/>
            <a:ext cx="576705" cy="279909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defRPr/>
            </a:pPr>
            <a:endParaRPr lang="it-IT" sz="1351">
              <a:solidFill>
                <a:srgbClr val="FFFEFD"/>
              </a:solidFill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92511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Connettore 1 69">
            <a:extLst>
              <a:ext uri="{FF2B5EF4-FFF2-40B4-BE49-F238E27FC236}">
                <a16:creationId xmlns:a16="http://schemas.microsoft.com/office/drawing/2014/main" id="{F9223FB0-A07A-42DD-813B-CF2D0053887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V="1">
            <a:off x="4527535" y="4619787"/>
            <a:ext cx="2880000" cy="0"/>
          </a:xfrm>
          <a:prstGeom prst="line">
            <a:avLst/>
          </a:prstGeom>
          <a:noFill/>
          <a:ln w="12700" cap="rnd" algn="ctr">
            <a:solidFill>
              <a:srgbClr val="00538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" name="Segnaposto testo 25">
            <a:extLst>
              <a:ext uri="{FF2B5EF4-FFF2-40B4-BE49-F238E27FC236}">
                <a16:creationId xmlns:a16="http://schemas.microsoft.com/office/drawing/2014/main" id="{6B995381-B17B-4631-89F9-93B28697404F}"/>
              </a:ext>
            </a:extLst>
          </p:cNvPr>
          <p:cNvSpPr txBox="1">
            <a:spLocks/>
          </p:cNvSpPr>
          <p:nvPr/>
        </p:nvSpPr>
        <p:spPr bwMode="auto">
          <a:xfrm>
            <a:off x="1006475" y="1243655"/>
            <a:ext cx="10407816" cy="1348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 defTabSz="608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19138" indent="-261938" defTabSz="608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98563" indent="-193675" defTabSz="608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06588" indent="-179388" defTabSz="608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513013" indent="-188913" defTabSz="608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970213" indent="-188913" defTabSz="608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427413" indent="-188913" defTabSz="608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884613" indent="-188913" defTabSz="608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341813" indent="-188913" defTabSz="608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810624">
              <a:spcBef>
                <a:spcPct val="20000"/>
              </a:spcBef>
              <a:defRPr/>
            </a:pPr>
            <a:r>
              <a:rPr lang="it-IT" altLang="it-IT" sz="1600" dirty="0">
                <a:solidFill>
                  <a:srgbClr val="415364"/>
                </a:solidFill>
                <a:latin typeface="Arial" panose="020B0604020202020204" pitchFamily="34" charset="0"/>
              </a:rPr>
              <a:t>Intervento per sostenere la partecipazione, anche in Italia, ad un </a:t>
            </a:r>
            <a:r>
              <a:rPr lang="it-IT" altLang="it-IT" sz="1600" b="1" dirty="0">
                <a:solidFill>
                  <a:srgbClr val="415364"/>
                </a:solidFill>
                <a:latin typeface="Arial" panose="020B0604020202020204" pitchFamily="34" charset="0"/>
              </a:rPr>
              <a:t>singolo evento</a:t>
            </a:r>
            <a:r>
              <a:rPr lang="it-IT" altLang="it-IT" sz="1600" dirty="0">
                <a:solidFill>
                  <a:srgbClr val="415364"/>
                </a:solidFill>
                <a:latin typeface="Arial" panose="020B0604020202020204" pitchFamily="34" charset="0"/>
              </a:rPr>
              <a:t>, anche virtuale, di </a:t>
            </a:r>
            <a:r>
              <a:rPr lang="it-IT" altLang="it-IT" sz="1600" b="1" dirty="0">
                <a:solidFill>
                  <a:srgbClr val="415364"/>
                </a:solidFill>
                <a:latin typeface="Arial" panose="020B0604020202020204" pitchFamily="34" charset="0"/>
              </a:rPr>
              <a:t>carattere internazionale </a:t>
            </a:r>
            <a:r>
              <a:rPr lang="it-IT" altLang="it-IT" sz="1600" dirty="0">
                <a:solidFill>
                  <a:srgbClr val="415364"/>
                </a:solidFill>
                <a:latin typeface="Arial" panose="020B0604020202020204" pitchFamily="34" charset="0"/>
              </a:rPr>
              <a:t>tra Fiera, Mostra, Missione imprenditoriale o Missione di sistema, per la promozione di beni e/o servizi prodotti in Italia o a marchio italiano, </a:t>
            </a:r>
            <a:r>
              <a:rPr lang="it-IT" altLang="it-IT" sz="1600" b="1" dirty="0">
                <a:solidFill>
                  <a:srgbClr val="415364"/>
                </a:solidFill>
                <a:latin typeface="Arial" panose="020B0604020202020204" pitchFamily="34" charset="0"/>
              </a:rPr>
              <a:t>destinato per almeno il 30% a spese digitali connesse al progetto</a:t>
            </a:r>
            <a:r>
              <a:rPr lang="it-IT" altLang="it-IT" sz="1600" dirty="0">
                <a:solidFill>
                  <a:srgbClr val="415364"/>
                </a:solidFill>
                <a:latin typeface="Arial" panose="020B0604020202020204" pitchFamily="34" charset="0"/>
              </a:rPr>
              <a:t>. Tale vincolo non si applica nel caso in cui l’evento internazionale riguardi tematiche ecologiche o digitali</a:t>
            </a:r>
            <a:endParaRPr lang="it-IT" altLang="it-IT" sz="1600" i="1" dirty="0">
              <a:solidFill>
                <a:srgbClr val="415364"/>
              </a:solidFill>
              <a:latin typeface="Arial" panose="020B0604020202020204" pitchFamily="34" charset="0"/>
            </a:endParaRPr>
          </a:p>
        </p:txBody>
      </p:sp>
      <p:sp>
        <p:nvSpPr>
          <p:cNvPr id="29" name="Rettangolo 4">
            <a:extLst>
              <a:ext uri="{FF2B5EF4-FFF2-40B4-BE49-F238E27FC236}">
                <a16:creationId xmlns:a16="http://schemas.microsoft.com/office/drawing/2014/main" id="{7225A6CF-FDDB-4F6F-82A1-CE5B5679EC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6363" y="2783856"/>
            <a:ext cx="3321751" cy="733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377">
              <a:spcAft>
                <a:spcPts val="225"/>
              </a:spcAft>
              <a:defRPr/>
            </a:pPr>
            <a:r>
              <a:rPr lang="it-IT" altLang="it-IT" sz="1333" b="1" dirty="0">
                <a:solidFill>
                  <a:srgbClr val="005392"/>
                </a:solidFill>
                <a:latin typeface="Arial" panose="020B0604020202020204"/>
              </a:rPr>
              <a:t>A CHI È DEDICATO</a:t>
            </a:r>
          </a:p>
          <a:p>
            <a:pPr algn="ctr" defTabSz="914377">
              <a:defRPr/>
            </a:pPr>
            <a:r>
              <a:rPr lang="it-IT" altLang="it-IT" sz="1333" dirty="0">
                <a:solidFill>
                  <a:srgbClr val="797979"/>
                </a:solidFill>
                <a:latin typeface="Arial"/>
              </a:rPr>
              <a:t>Alle PMI che abbiano depositato almeno 1 bilancio relativo a 1 esercizio completo</a:t>
            </a:r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C4DC1474-D9A6-4443-B30F-FDC0AB40D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057" y="3906986"/>
            <a:ext cx="3780367" cy="771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377">
              <a:spcAft>
                <a:spcPts val="225"/>
              </a:spcAft>
              <a:defRPr/>
            </a:pPr>
            <a:r>
              <a:rPr lang="it-IT" altLang="it-IT" sz="1333" b="1" dirty="0">
                <a:solidFill>
                  <a:srgbClr val="005392"/>
                </a:solidFill>
                <a:latin typeface="Arial" panose="020B0604020202020204"/>
              </a:rPr>
              <a:t>IMPORTO FINANZIABILE</a:t>
            </a:r>
          </a:p>
          <a:p>
            <a:pPr marL="92066" indent="-92066" algn="ctr" defTabSz="914377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it-IT" sz="1333" dirty="0">
                <a:solidFill>
                  <a:srgbClr val="797979"/>
                </a:solidFill>
                <a:latin typeface="Arial"/>
              </a:rPr>
              <a:t>Fino a € 150.000</a:t>
            </a:r>
          </a:p>
          <a:p>
            <a:pPr marL="92066" indent="-92066" algn="ctr" defTabSz="914377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it-IT" sz="1333" dirty="0">
                <a:solidFill>
                  <a:srgbClr val="797979"/>
                </a:solidFill>
                <a:latin typeface="Arial"/>
              </a:rPr>
              <a:t>Max 15% del fatturato ultimo anno</a:t>
            </a:r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id="{DEC0FADB-17C8-423C-A4CF-8F31DAAD1FE1}"/>
              </a:ext>
            </a:extLst>
          </p:cNvPr>
          <p:cNvSpPr/>
          <p:nvPr/>
        </p:nvSpPr>
        <p:spPr>
          <a:xfrm>
            <a:off x="1687057" y="5144707"/>
            <a:ext cx="3780367" cy="528222"/>
          </a:xfrm>
          <a:prstGeom prst="rect">
            <a:avLst/>
          </a:prstGeom>
        </p:spPr>
        <p:txBody>
          <a:bodyPr lIns="91440" tIns="45720" rIns="91440" bIns="45720">
            <a:spAutoFit/>
          </a:bodyPr>
          <a:lstStyle/>
          <a:p>
            <a:pPr algn="ctr" defTabSz="914377">
              <a:spcAft>
                <a:spcPts val="225"/>
              </a:spcAft>
              <a:defRPr/>
            </a:pPr>
            <a:r>
              <a:rPr lang="it-IT" altLang="it-IT" sz="1333" b="1" dirty="0">
                <a:solidFill>
                  <a:srgbClr val="005392"/>
                </a:solidFill>
                <a:latin typeface="Arial" panose="020B0604020202020204"/>
              </a:rPr>
              <a:t>DURATA DEL FINANZIAMENTO</a:t>
            </a:r>
          </a:p>
          <a:p>
            <a:pPr algn="ctr" defTabSz="914377">
              <a:defRPr/>
            </a:pPr>
            <a:r>
              <a:rPr lang="it-IT" altLang="it-IT" sz="1333" dirty="0">
                <a:solidFill>
                  <a:srgbClr val="797979"/>
                </a:solidFill>
                <a:latin typeface="Arial" panose="020B0604020202020204" pitchFamily="34" charset="0"/>
              </a:rPr>
              <a:t>4 anni, di cui 1 di preammortamento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idx="13"/>
          </p:nvPr>
        </p:nvSpPr>
        <p:spPr>
          <a:xfrm>
            <a:off x="334434" y="357719"/>
            <a:ext cx="11523133" cy="378869"/>
          </a:xfrm>
        </p:spPr>
        <p:txBody>
          <a:bodyPr/>
          <a:lstStyle/>
          <a:p>
            <a:r>
              <a:rPr lang="it-IT" dirty="0" smtClean="0"/>
              <a:t>3. Partecipazione delle PMI a fiere e altri eventi di carattere internazionale</a:t>
            </a:r>
            <a:endParaRPr lang="it-IT" dirty="0"/>
          </a:p>
        </p:txBody>
      </p:sp>
      <p:sp>
        <p:nvSpPr>
          <p:cNvPr id="21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608DA0FE-9C19-F746-8419-6700E348BF78}" type="slidenum">
              <a:rPr lang="it-IT"/>
              <a:pPr defTabSz="914377"/>
              <a:t>8</a:t>
            </a:fld>
            <a:endParaRPr lang="it-IT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CB8AE001-6839-4DC6-827E-F42764EFF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6340" y="2713423"/>
            <a:ext cx="4209833" cy="2387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>
            <a:spAutoFit/>
          </a:bodyPr>
          <a:lstStyle>
            <a:defPPr>
              <a:defRPr lang="it-IT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377">
              <a:spcAft>
                <a:spcPts val="300"/>
              </a:spcAft>
              <a:defRPr/>
            </a:pPr>
            <a:r>
              <a:rPr lang="it-IT" altLang="it-IT" sz="1333" b="1" dirty="0">
                <a:solidFill>
                  <a:srgbClr val="005392"/>
                </a:solidFill>
                <a:latin typeface="Arial" panose="020B0604020202020204"/>
              </a:rPr>
              <a:t>SPESE FINANZIABILI </a:t>
            </a:r>
          </a:p>
          <a:p>
            <a:pPr algn="ctr" defTabSz="914377">
              <a:defRPr/>
            </a:pPr>
            <a:r>
              <a:rPr lang="it-IT" altLang="it-IT" sz="1333" b="1" dirty="0">
                <a:solidFill>
                  <a:srgbClr val="797979"/>
                </a:solidFill>
                <a:latin typeface="Arial" panose="020B0604020202020204" pitchFamily="34" charset="0"/>
              </a:rPr>
              <a:t>Almeno il 30% del finanziamento deve essere destinato a «Spese digitali connesse alla partecipazione alla fiera/mostra»;</a:t>
            </a:r>
            <a:r>
              <a:rPr lang="it-IT" altLang="it-IT" sz="1333" dirty="0">
                <a:solidFill>
                  <a:srgbClr val="797979"/>
                </a:solidFill>
                <a:latin typeface="Arial" panose="020B0604020202020204" pitchFamily="34" charset="0"/>
              </a:rPr>
              <a:t> la restante parte del finanziamento potrà riguardare spese per area espositiva, spese logistiche, spese promozionali, spese per consulenze connesse alla partecipazione all’evento. Nel caso in cui l’evento sia di carattere ecologico o digitale non è necessario rispettare la quota del 30% di spese digitali. </a:t>
            </a:r>
            <a:r>
              <a:rPr lang="it-IT" altLang="it-IT" sz="1333" b="1" dirty="0">
                <a:solidFill>
                  <a:srgbClr val="797979"/>
                </a:solidFill>
                <a:latin typeface="Arial" panose="020B0604020202020204" pitchFamily="34" charset="0"/>
              </a:rPr>
              <a:t>Tutte le spese dovranno essere conformi al principio DNSH</a:t>
            </a:r>
            <a:endParaRPr lang="it-IT" altLang="it-IT" sz="1333" dirty="0">
              <a:solidFill>
                <a:srgbClr val="797979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CB8AE001-6839-4DC6-827E-F42764EFF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6340" y="5129662"/>
            <a:ext cx="4209833" cy="746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>
            <a:spAutoFit/>
          </a:bodyPr>
          <a:lstStyle>
            <a:defPPr>
              <a:defRPr lang="it-IT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377">
              <a:spcAft>
                <a:spcPts val="300"/>
              </a:spcAft>
              <a:defRPr/>
            </a:pPr>
            <a:r>
              <a:rPr lang="it-IT" altLang="it-IT" sz="1333" b="1" dirty="0">
                <a:solidFill>
                  <a:srgbClr val="005392"/>
                </a:solidFill>
                <a:latin typeface="Arial" panose="020B0604020202020204"/>
              </a:rPr>
              <a:t>EROGAZIONE</a:t>
            </a:r>
          </a:p>
          <a:p>
            <a:pPr algn="ctr" defTabSz="914377">
              <a:defRPr/>
            </a:pPr>
            <a:r>
              <a:rPr lang="it-IT" altLang="it-IT" sz="1333" dirty="0">
                <a:solidFill>
                  <a:srgbClr val="797979"/>
                </a:solidFill>
                <a:latin typeface="Arial" panose="020B0604020202020204" pitchFamily="34" charset="0"/>
              </a:rPr>
              <a:t>Prima tranche pari al 50% a titolo di anticipo; seconda erogazione a saldo dell’importo rendicontato </a:t>
            </a:r>
          </a:p>
        </p:txBody>
      </p:sp>
      <p:pic>
        <p:nvPicPr>
          <p:cNvPr id="13" name="Immagine 12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759" y="1572007"/>
            <a:ext cx="597824" cy="597824"/>
          </a:xfrm>
          <a:prstGeom prst="rect">
            <a:avLst/>
          </a:prstGeom>
        </p:spPr>
      </p:pic>
      <p:pic>
        <p:nvPicPr>
          <p:cNvPr id="19" name="Immagine 18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9662" y="2743454"/>
            <a:ext cx="575943" cy="575943"/>
          </a:xfrm>
          <a:prstGeom prst="rect">
            <a:avLst/>
          </a:prstGeom>
        </p:spPr>
      </p:pic>
      <p:pic>
        <p:nvPicPr>
          <p:cNvPr id="20" name="Immagine 19"/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5951" y="4011974"/>
            <a:ext cx="619653" cy="619653"/>
          </a:xfrm>
          <a:prstGeom prst="rect">
            <a:avLst/>
          </a:prstGeom>
        </p:spPr>
      </p:pic>
      <p:pic>
        <p:nvPicPr>
          <p:cNvPr id="22" name="Immagine 21"/>
          <p:cNvPicPr>
            <a:picLocks noChangeAspect="1"/>
          </p:cNvPicPr>
          <p:nvPr/>
        </p:nvPicPr>
        <p:blipFill>
          <a:blip r:embed="rId5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2756" y="5214378"/>
            <a:ext cx="360981" cy="360981"/>
          </a:xfrm>
          <a:prstGeom prst="rect">
            <a:avLst/>
          </a:prstGeom>
        </p:spPr>
      </p:pic>
      <p:pic>
        <p:nvPicPr>
          <p:cNvPr id="23" name="Immagine 22"/>
          <p:cNvPicPr>
            <a:picLocks noChangeAspect="1"/>
          </p:cNvPicPr>
          <p:nvPr/>
        </p:nvPicPr>
        <p:blipFill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53" y="5116062"/>
            <a:ext cx="470265" cy="470265"/>
          </a:xfrm>
          <a:prstGeom prst="rect">
            <a:avLst/>
          </a:prstGeom>
        </p:spPr>
      </p:pic>
      <p:pic>
        <p:nvPicPr>
          <p:cNvPr id="24" name="Immagine 23"/>
          <p:cNvPicPr>
            <a:picLocks noChangeAspect="1"/>
          </p:cNvPicPr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9117" y="2798779"/>
            <a:ext cx="460888" cy="460888"/>
          </a:xfrm>
          <a:prstGeom prst="rect">
            <a:avLst/>
          </a:prstGeom>
        </p:spPr>
      </p:pic>
      <p:sp>
        <p:nvSpPr>
          <p:cNvPr id="18" name="Rettangolo 17"/>
          <p:cNvSpPr/>
          <p:nvPr/>
        </p:nvSpPr>
        <p:spPr>
          <a:xfrm>
            <a:off x="2986617" y="6336002"/>
            <a:ext cx="6096000" cy="28995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914377">
              <a:lnSpc>
                <a:spcPct val="107000"/>
              </a:lnSpc>
              <a:spcAft>
                <a:spcPts val="1067"/>
              </a:spcAft>
            </a:pPr>
            <a:r>
              <a:rPr lang="it-IT" sz="1200" i="1" dirty="0">
                <a:solidFill>
                  <a:srgbClr val="41536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 termini e condizioni delle Circolari operative su simest.it</a:t>
            </a:r>
          </a:p>
        </p:txBody>
      </p:sp>
    </p:spTree>
    <p:extLst>
      <p:ext uri="{BB962C8B-B14F-4D97-AF65-F5344CB8AC3E}">
        <p14:creationId xmlns:p14="http://schemas.microsoft.com/office/powerpoint/2010/main" val="336022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testo 11"/>
          <p:cNvSpPr>
            <a:spLocks noGrp="1"/>
          </p:cNvSpPr>
          <p:nvPr>
            <p:ph type="body" idx="13"/>
          </p:nvPr>
        </p:nvSpPr>
        <p:spPr>
          <a:xfrm>
            <a:off x="334433" y="357720"/>
            <a:ext cx="11415607" cy="359832"/>
          </a:xfrm>
        </p:spPr>
        <p:txBody>
          <a:bodyPr/>
          <a:lstStyle/>
          <a:p>
            <a:r>
              <a:rPr lang="it-IT" dirty="0"/>
              <a:t>3. Partecipazione delle PMI a fiere e altri eventi di carattere internazionale</a:t>
            </a:r>
          </a:p>
          <a:p>
            <a:endParaRPr lang="it-IT" dirty="0"/>
          </a:p>
        </p:txBody>
      </p:sp>
      <p:sp>
        <p:nvSpPr>
          <p:cNvPr id="21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fld id="{608DA0FE-9C19-F746-8419-6700E348BF78}" type="slidenum">
              <a:rPr lang="it-IT"/>
              <a:pPr defTabSz="914377"/>
              <a:t>9</a:t>
            </a:fld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it-IT" smtClean="0"/>
              <a:t>Spese finanziabili 1/2</a:t>
            </a:r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513131" y="1802511"/>
            <a:ext cx="572562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783">
              <a:spcAft>
                <a:spcPts val="1200"/>
              </a:spcAft>
              <a:defRPr/>
            </a:pPr>
            <a:r>
              <a:rPr lang="it-IT" sz="1400" b="1" dirty="0">
                <a:solidFill>
                  <a:srgbClr val="005392"/>
                </a:solidFill>
                <a:latin typeface="Arial" panose="020B0604020202020204"/>
              </a:rPr>
              <a:t>SPESE DIGITALI CONNESSE ALLA PARTECIPAZIONE ALLA FIERA/MOSTRA (≥ 30%)</a:t>
            </a:r>
            <a:endParaRPr lang="it-IT" sz="1400" b="1" dirty="0">
              <a:solidFill>
                <a:srgbClr val="415364"/>
              </a:solidFill>
              <a:latin typeface="Arial" panose="020B0604020202020204"/>
            </a:endParaRPr>
          </a:p>
          <a:p>
            <a:pPr marL="285744" indent="-285744" defTabSz="685783">
              <a:buFont typeface="Wingdings" panose="05000000000000000000" pitchFamily="2" charset="2"/>
              <a:buChar char="ü"/>
            </a:pPr>
            <a:r>
              <a:rPr lang="it-IT" sz="1400" dirty="0" err="1">
                <a:solidFill>
                  <a:srgbClr val="797979"/>
                </a:solidFill>
                <a:latin typeface="Arial" panose="020B0604020202020204"/>
              </a:rPr>
              <a:t>fee</a:t>
            </a:r>
            <a:r>
              <a:rPr lang="it-IT" sz="1400" dirty="0">
                <a:solidFill>
                  <a:srgbClr val="797979"/>
                </a:solidFill>
                <a:latin typeface="Arial" panose="020B0604020202020204"/>
              </a:rPr>
              <a:t> di iscrizione alla manifestazione virtuale, compresi i costi per l’elaborazione del contenuto virtuale (es. stand virtuali, presentazione dell’azienda, cataloghi virtuali, eventi live streaming, </a:t>
            </a:r>
            <a:r>
              <a:rPr lang="it-IT" sz="1400" dirty="0" err="1">
                <a:solidFill>
                  <a:srgbClr val="797979"/>
                </a:solidFill>
                <a:latin typeface="Arial" panose="020B0604020202020204"/>
              </a:rPr>
              <a:t>webinar</a:t>
            </a:r>
            <a:r>
              <a:rPr lang="it-IT" sz="1400" dirty="0">
                <a:solidFill>
                  <a:srgbClr val="797979"/>
                </a:solidFill>
                <a:latin typeface="Arial" panose="020B0604020202020204"/>
              </a:rPr>
              <a:t>)</a:t>
            </a:r>
            <a:endParaRPr lang="it-IT" sz="2000" dirty="0">
              <a:solidFill>
                <a:srgbClr val="797979"/>
              </a:solidFill>
              <a:latin typeface="Arial" panose="020B0604020202020204"/>
            </a:endParaRPr>
          </a:p>
          <a:p>
            <a:pPr marL="285744" indent="-285744" defTabSz="685783">
              <a:buFont typeface="Wingdings" panose="05000000000000000000" pitchFamily="2" charset="2"/>
              <a:buChar char="ü"/>
            </a:pPr>
            <a:r>
              <a:rPr lang="it-IT" sz="1400" dirty="0">
                <a:solidFill>
                  <a:srgbClr val="797979"/>
                </a:solidFill>
                <a:latin typeface="Arial" panose="020B0604020202020204"/>
              </a:rPr>
              <a:t>spese per integrazione e sviluppo digitale di piattaforme CRM;</a:t>
            </a:r>
            <a:endParaRPr lang="it-IT" sz="2000" dirty="0">
              <a:solidFill>
                <a:srgbClr val="797979"/>
              </a:solidFill>
              <a:latin typeface="Arial" panose="020B0604020202020204"/>
            </a:endParaRPr>
          </a:p>
          <a:p>
            <a:pPr marL="285744" indent="-285744" defTabSz="685783">
              <a:buFont typeface="Wingdings" panose="05000000000000000000" pitchFamily="2" charset="2"/>
              <a:buChar char="ü"/>
            </a:pPr>
            <a:r>
              <a:rPr lang="it-IT" sz="1400" dirty="0">
                <a:solidFill>
                  <a:srgbClr val="797979"/>
                </a:solidFill>
                <a:latin typeface="Arial" panose="020B0604020202020204"/>
              </a:rPr>
              <a:t>spese di web design (es. </a:t>
            </a:r>
            <a:r>
              <a:rPr lang="it-IT" sz="1400" dirty="0" err="1">
                <a:solidFill>
                  <a:srgbClr val="797979"/>
                </a:solidFill>
                <a:latin typeface="Arial" panose="020B0604020202020204"/>
              </a:rPr>
              <a:t>landing</a:t>
            </a:r>
            <a:r>
              <a:rPr lang="it-IT" sz="1400" dirty="0">
                <a:solidFill>
                  <a:srgbClr val="797979"/>
                </a:solidFill>
                <a:latin typeface="Arial" panose="020B0604020202020204"/>
              </a:rPr>
              <a:t> page, pagina dedicate all’evento) e integrazione/innovazione di contenuti/funzionalità digitali anche su piattaforme già esistenti;</a:t>
            </a:r>
            <a:endParaRPr lang="it-IT" sz="2000" dirty="0">
              <a:solidFill>
                <a:srgbClr val="797979"/>
              </a:solidFill>
              <a:latin typeface="Arial" panose="020B0604020202020204"/>
            </a:endParaRPr>
          </a:p>
          <a:p>
            <a:pPr marL="285744" indent="-285744" defTabSz="685783">
              <a:buFont typeface="Wingdings" panose="05000000000000000000" pitchFamily="2" charset="2"/>
              <a:buChar char="ü"/>
            </a:pPr>
            <a:r>
              <a:rPr lang="it-IT" sz="1400" dirty="0">
                <a:solidFill>
                  <a:srgbClr val="797979"/>
                </a:solidFill>
                <a:latin typeface="Arial" panose="020B0604020202020204"/>
              </a:rPr>
              <a:t>spese </a:t>
            </a:r>
            <a:r>
              <a:rPr lang="it-IT" sz="1400" dirty="0" err="1">
                <a:solidFill>
                  <a:srgbClr val="797979"/>
                </a:solidFill>
                <a:latin typeface="Arial" panose="020B0604020202020204"/>
              </a:rPr>
              <a:t>consulenziali</a:t>
            </a:r>
            <a:r>
              <a:rPr lang="it-IT" sz="1400" dirty="0">
                <a:solidFill>
                  <a:srgbClr val="797979"/>
                </a:solidFill>
                <a:latin typeface="Arial" panose="020B0604020202020204"/>
              </a:rPr>
              <a:t> in ambito digitale (es. </a:t>
            </a:r>
            <a:r>
              <a:rPr lang="it-IT" sz="1400" dirty="0" err="1">
                <a:solidFill>
                  <a:srgbClr val="797979"/>
                </a:solidFill>
                <a:latin typeface="Arial" panose="020B0604020202020204"/>
              </a:rPr>
              <a:t>digital</a:t>
            </a:r>
            <a:r>
              <a:rPr lang="it-IT" sz="1400" dirty="0">
                <a:solidFill>
                  <a:srgbClr val="797979"/>
                </a:solidFill>
                <a:latin typeface="Arial" panose="020B0604020202020204"/>
              </a:rPr>
              <a:t> manager, social media manager, </a:t>
            </a:r>
            <a:r>
              <a:rPr lang="it-IT" sz="1400" dirty="0" err="1">
                <a:solidFill>
                  <a:srgbClr val="797979"/>
                </a:solidFill>
                <a:latin typeface="Arial" panose="020B0604020202020204"/>
              </a:rPr>
              <a:t>digital</a:t>
            </a:r>
            <a:r>
              <a:rPr lang="it-IT" sz="1400" dirty="0">
                <a:solidFill>
                  <a:srgbClr val="797979"/>
                </a:solidFill>
                <a:latin typeface="Arial" panose="020B0604020202020204"/>
              </a:rPr>
              <a:t> </a:t>
            </a:r>
            <a:r>
              <a:rPr lang="it-IT" sz="1400" dirty="0" err="1">
                <a:solidFill>
                  <a:srgbClr val="797979"/>
                </a:solidFill>
                <a:latin typeface="Arial" panose="020B0604020202020204"/>
              </a:rPr>
              <a:t>maketing</a:t>
            </a:r>
            <a:r>
              <a:rPr lang="it-IT" sz="1400" dirty="0">
                <a:solidFill>
                  <a:srgbClr val="797979"/>
                </a:solidFill>
                <a:latin typeface="Arial" panose="020B0604020202020204"/>
              </a:rPr>
              <a:t> manager);</a:t>
            </a:r>
            <a:endParaRPr lang="it-IT" sz="2000" dirty="0">
              <a:solidFill>
                <a:srgbClr val="797979"/>
              </a:solidFill>
              <a:latin typeface="Arial" panose="020B0604020202020204"/>
            </a:endParaRPr>
          </a:p>
          <a:p>
            <a:pPr marL="285744" indent="-285744" defTabSz="685783">
              <a:buFont typeface="Wingdings" panose="05000000000000000000" pitchFamily="2" charset="2"/>
              <a:buChar char="ü"/>
            </a:pPr>
            <a:r>
              <a:rPr lang="it-IT" sz="1400" dirty="0">
                <a:solidFill>
                  <a:srgbClr val="797979"/>
                </a:solidFill>
                <a:latin typeface="Arial" panose="020B0604020202020204"/>
              </a:rPr>
              <a:t>spese per </a:t>
            </a:r>
            <a:r>
              <a:rPr lang="it-IT" sz="1400" dirty="0" err="1">
                <a:solidFill>
                  <a:srgbClr val="797979"/>
                </a:solidFill>
                <a:latin typeface="Arial" panose="020B0604020202020204"/>
              </a:rPr>
              <a:t>digital</a:t>
            </a:r>
            <a:r>
              <a:rPr lang="it-IT" sz="1400" dirty="0">
                <a:solidFill>
                  <a:srgbClr val="797979"/>
                </a:solidFill>
                <a:latin typeface="Arial" panose="020B0604020202020204"/>
              </a:rPr>
              <a:t> marketing (es. banner video, banner sul sito ufficiale della fiera/mostra, newsletter, social network);</a:t>
            </a:r>
            <a:endParaRPr lang="it-IT" sz="2000" dirty="0">
              <a:solidFill>
                <a:srgbClr val="797979"/>
              </a:solidFill>
              <a:latin typeface="Arial" panose="020B0604020202020204"/>
            </a:endParaRPr>
          </a:p>
          <a:p>
            <a:pPr marL="285744" indent="-285744" defTabSz="685783">
              <a:buFont typeface="Wingdings" panose="05000000000000000000" pitchFamily="2" charset="2"/>
              <a:buChar char="ü"/>
            </a:pPr>
            <a:r>
              <a:rPr lang="it-IT" sz="1400" dirty="0">
                <a:solidFill>
                  <a:srgbClr val="797979"/>
                </a:solidFill>
                <a:latin typeface="Arial" panose="020B0604020202020204"/>
              </a:rPr>
              <a:t>servizi di traduzione ed interpretariato online;</a:t>
            </a:r>
            <a:endParaRPr lang="it-IT" sz="2000" dirty="0">
              <a:solidFill>
                <a:srgbClr val="797979"/>
              </a:solidFill>
              <a:latin typeface="Arial" panose="020B0604020202020204"/>
            </a:endParaRPr>
          </a:p>
        </p:txBody>
      </p:sp>
      <p:sp>
        <p:nvSpPr>
          <p:cNvPr id="9" name="Triangolo isoscele 8"/>
          <p:cNvSpPr/>
          <p:nvPr/>
        </p:nvSpPr>
        <p:spPr>
          <a:xfrm rot="5400000">
            <a:off x="84825" y="1852644"/>
            <a:ext cx="576705" cy="279909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83">
              <a:defRPr/>
            </a:pPr>
            <a:endParaRPr lang="it-IT" sz="1351">
              <a:solidFill>
                <a:srgbClr val="FFFEFD"/>
              </a:solidFill>
              <a:latin typeface="Arial" panose="020B0604020202020204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8018497" y="2261126"/>
            <a:ext cx="3275635" cy="2990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77">
              <a:lnSpc>
                <a:spcPct val="107000"/>
              </a:lnSpc>
              <a:spcAft>
                <a:spcPts val="800"/>
              </a:spcAft>
            </a:pPr>
            <a:r>
              <a:rPr lang="it-IT" sz="1600" b="1" dirty="0">
                <a:solidFill>
                  <a:srgbClr val="41536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Nel caso in cui l’evento internazionale riguardi tematiche ecologiche o digitali, il vincolo del 30% minimo non si applica. Il carattere ecologico o digitale dovrà essere attestato mediante Dichiarazione dell’organizzatore dell’evento fornito a SIMEST in sede di rendicontazione delle spese</a:t>
            </a:r>
            <a:endParaRPr lang="it-IT" sz="2400" dirty="0">
              <a:solidFill>
                <a:srgbClr val="415364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6414319" y="2812678"/>
            <a:ext cx="54937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783"/>
            <a:r>
              <a:rPr lang="it-IT" sz="7200" b="1" dirty="0">
                <a:solidFill>
                  <a:srgbClr val="415364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&gt;</a:t>
            </a:r>
            <a:endParaRPr lang="it-IT" sz="7200" dirty="0">
              <a:solidFill>
                <a:srgbClr val="415364"/>
              </a:solidFill>
              <a:latin typeface="Arial" panose="020B0604020202020204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175" y="2233143"/>
            <a:ext cx="898240" cy="898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36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nuovo cdp">
  <a:themeElements>
    <a:clrScheme name="Personalizzato 1">
      <a:dk1>
        <a:srgbClr val="415364"/>
      </a:dk1>
      <a:lt1>
        <a:srgbClr val="FFFEFD"/>
      </a:lt1>
      <a:dk2>
        <a:srgbClr val="A4A5A4"/>
      </a:dk2>
      <a:lt2>
        <a:srgbClr val="B5C8E5"/>
      </a:lt2>
      <a:accent1>
        <a:srgbClr val="415364"/>
      </a:accent1>
      <a:accent2>
        <a:srgbClr val="005392"/>
      </a:accent2>
      <a:accent3>
        <a:srgbClr val="5F85B1"/>
      </a:accent3>
      <a:accent4>
        <a:srgbClr val="B5C8E5"/>
      </a:accent4>
      <a:accent5>
        <a:srgbClr val="A4A5A4"/>
      </a:accent5>
      <a:accent6>
        <a:srgbClr val="797979"/>
      </a:accent6>
      <a:hlink>
        <a:srgbClr val="005392"/>
      </a:hlink>
      <a:folHlink>
        <a:srgbClr val="0096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b">
        <a:norm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emanuovo cdp" id="{E7373223-18D4-4D4E-BE5B-8D36DD82C50D}" vid="{FD202F77-C07F-4722-A5B1-04D99BF0896B}"/>
    </a:ext>
  </a:extLst>
</a:theme>
</file>

<file path=ppt/theme/theme2.xml><?xml version="1.0" encoding="utf-8"?>
<a:theme xmlns:a="http://schemas.openxmlformats.org/drawingml/2006/main" name="1_Simest">
  <a:themeElements>
    <a:clrScheme name="Personalizzato 6">
      <a:dk1>
        <a:srgbClr val="001548"/>
      </a:dk1>
      <a:lt1>
        <a:sysClr val="window" lastClr="FFFFFF"/>
      </a:lt1>
      <a:dk2>
        <a:srgbClr val="C90026"/>
      </a:dk2>
      <a:lt2>
        <a:srgbClr val="D9D9D9"/>
      </a:lt2>
      <a:accent1>
        <a:srgbClr val="830C23"/>
      </a:accent1>
      <a:accent2>
        <a:srgbClr val="0C5D4F"/>
      </a:accent2>
      <a:accent3>
        <a:srgbClr val="747474"/>
      </a:accent3>
      <a:accent4>
        <a:srgbClr val="000000"/>
      </a:accent4>
      <a:accent5>
        <a:srgbClr val="4D4D4D"/>
      </a:accent5>
      <a:accent6>
        <a:srgbClr val="BFBFBF"/>
      </a:accent6>
      <a:hlink>
        <a:srgbClr val="005392"/>
      </a:hlink>
      <a:folHlink>
        <a:srgbClr val="00539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Tema di Office">
  <a:themeElements>
    <a:clrScheme name="Personalizzato 1">
      <a:dk1>
        <a:srgbClr val="415364"/>
      </a:dk1>
      <a:lt1>
        <a:srgbClr val="FFFEFD"/>
      </a:lt1>
      <a:dk2>
        <a:srgbClr val="A4A5A4"/>
      </a:dk2>
      <a:lt2>
        <a:srgbClr val="B5C8E5"/>
      </a:lt2>
      <a:accent1>
        <a:srgbClr val="415364"/>
      </a:accent1>
      <a:accent2>
        <a:srgbClr val="005392"/>
      </a:accent2>
      <a:accent3>
        <a:srgbClr val="5F85B1"/>
      </a:accent3>
      <a:accent4>
        <a:srgbClr val="B5C8E5"/>
      </a:accent4>
      <a:accent5>
        <a:srgbClr val="A4A5A4"/>
      </a:accent5>
      <a:accent6>
        <a:srgbClr val="797979"/>
      </a:accent6>
      <a:hlink>
        <a:srgbClr val="005392"/>
      </a:hlink>
      <a:folHlink>
        <a:srgbClr val="0096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b">
        <a:norm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i Office">
  <a:themeElements>
    <a:clrScheme name="Personalizzato 1">
      <a:dk1>
        <a:srgbClr val="415364"/>
      </a:dk1>
      <a:lt1>
        <a:srgbClr val="FFFEFD"/>
      </a:lt1>
      <a:dk2>
        <a:srgbClr val="A4A5A4"/>
      </a:dk2>
      <a:lt2>
        <a:srgbClr val="B5C8E5"/>
      </a:lt2>
      <a:accent1>
        <a:srgbClr val="415364"/>
      </a:accent1>
      <a:accent2>
        <a:srgbClr val="005392"/>
      </a:accent2>
      <a:accent3>
        <a:srgbClr val="5F85B1"/>
      </a:accent3>
      <a:accent4>
        <a:srgbClr val="B5C8E5"/>
      </a:accent4>
      <a:accent5>
        <a:srgbClr val="A4A5A4"/>
      </a:accent5>
      <a:accent6>
        <a:srgbClr val="797979"/>
      </a:accent6>
      <a:hlink>
        <a:srgbClr val="005392"/>
      </a:hlink>
      <a:folHlink>
        <a:srgbClr val="0096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b">
        <a:norm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7_Tema di Office">
  <a:themeElements>
    <a:clrScheme name="Personalizzato 1">
      <a:dk1>
        <a:srgbClr val="415364"/>
      </a:dk1>
      <a:lt1>
        <a:srgbClr val="FFFEFD"/>
      </a:lt1>
      <a:dk2>
        <a:srgbClr val="A4A5A4"/>
      </a:dk2>
      <a:lt2>
        <a:srgbClr val="B5C8E5"/>
      </a:lt2>
      <a:accent1>
        <a:srgbClr val="415364"/>
      </a:accent1>
      <a:accent2>
        <a:srgbClr val="005392"/>
      </a:accent2>
      <a:accent3>
        <a:srgbClr val="5F85B1"/>
      </a:accent3>
      <a:accent4>
        <a:srgbClr val="B5C8E5"/>
      </a:accent4>
      <a:accent5>
        <a:srgbClr val="A4A5A4"/>
      </a:accent5>
      <a:accent6>
        <a:srgbClr val="797979"/>
      </a:accent6>
      <a:hlink>
        <a:srgbClr val="005392"/>
      </a:hlink>
      <a:folHlink>
        <a:srgbClr val="0096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b">
        <a:norm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Temanuovo cdp">
  <a:themeElements>
    <a:clrScheme name="Personalizzato 1">
      <a:dk1>
        <a:srgbClr val="415364"/>
      </a:dk1>
      <a:lt1>
        <a:srgbClr val="FFFEFD"/>
      </a:lt1>
      <a:dk2>
        <a:srgbClr val="A4A5A4"/>
      </a:dk2>
      <a:lt2>
        <a:srgbClr val="B5C8E5"/>
      </a:lt2>
      <a:accent1>
        <a:srgbClr val="415364"/>
      </a:accent1>
      <a:accent2>
        <a:srgbClr val="005392"/>
      </a:accent2>
      <a:accent3>
        <a:srgbClr val="5F85B1"/>
      </a:accent3>
      <a:accent4>
        <a:srgbClr val="B5C8E5"/>
      </a:accent4>
      <a:accent5>
        <a:srgbClr val="A4A5A4"/>
      </a:accent5>
      <a:accent6>
        <a:srgbClr val="797979"/>
      </a:accent6>
      <a:hlink>
        <a:srgbClr val="005392"/>
      </a:hlink>
      <a:folHlink>
        <a:srgbClr val="0096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b">
        <a:norm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emanuovo cdp" id="{E7373223-18D4-4D4E-BE5B-8D36DD82C50D}" vid="{FD202F77-C07F-4722-A5B1-04D99BF0896B}"/>
    </a:ext>
  </a:extLst>
</a:theme>
</file>

<file path=ppt/theme/theme7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Temanuovo cdp</Template>
  <TotalTime>4126</TotalTime>
  <Words>2108</Words>
  <Application>Microsoft Office PowerPoint</Application>
  <PresentationFormat>Widescreen</PresentationFormat>
  <Paragraphs>179</Paragraphs>
  <Slides>11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6</vt:i4>
      </vt:variant>
      <vt:variant>
        <vt:lpstr>Titoli diapositive</vt:lpstr>
      </vt:variant>
      <vt:variant>
        <vt:i4>11</vt:i4>
      </vt:variant>
    </vt:vector>
  </HeadingPairs>
  <TitlesOfParts>
    <vt:vector size="23" baseType="lpstr">
      <vt:lpstr>Arial</vt:lpstr>
      <vt:lpstr>Bressay</vt:lpstr>
      <vt:lpstr>Bressay Trial</vt:lpstr>
      <vt:lpstr>Calibri</vt:lpstr>
      <vt:lpstr>Times New Roman</vt:lpstr>
      <vt:lpstr>Wingdings</vt:lpstr>
      <vt:lpstr>Temanuovo cdp</vt:lpstr>
      <vt:lpstr>1_Simest</vt:lpstr>
      <vt:lpstr>1_Tema di Office</vt:lpstr>
      <vt:lpstr>2_Tema di Office</vt:lpstr>
      <vt:lpstr>7_Tema di Office</vt:lpstr>
      <vt:lpstr>2_Temanuovo cdp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Products and services for the international expansion  of enterprises</dc:title>
  <dc:creator>Ferrero, Cristina</dc:creator>
  <cp:lastModifiedBy>Trischitta, Manuela</cp:lastModifiedBy>
  <cp:revision>562</cp:revision>
  <cp:lastPrinted>2019-12-02T16:32:26Z</cp:lastPrinted>
  <dcterms:created xsi:type="dcterms:W3CDTF">2019-07-15T14:05:53Z</dcterms:created>
  <dcterms:modified xsi:type="dcterms:W3CDTF">2022-04-20T10:10:28Z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e62b6ef-db1a-4e15-b1cb-16e3a6a11a3f_Enabled">
    <vt:lpwstr>true</vt:lpwstr>
  </property>
  <property fmtid="{D5CDD505-2E9C-101B-9397-08002B2CF9AE}" pid="3" name="MSIP_Label_be62b6ef-db1a-4e15-b1cb-16e3a6a11a3f_SetDate">
    <vt:lpwstr>2021-11-24T10:44:47Z</vt:lpwstr>
  </property>
  <property fmtid="{D5CDD505-2E9C-101B-9397-08002B2CF9AE}" pid="4" name="MSIP_Label_be62b6ef-db1a-4e15-b1cb-16e3a6a11a3f_Method">
    <vt:lpwstr>Privileged</vt:lpwstr>
  </property>
  <property fmtid="{D5CDD505-2E9C-101B-9397-08002B2CF9AE}" pid="5" name="MSIP_Label_be62b6ef-db1a-4e15-b1cb-16e3a6a11a3f_Name">
    <vt:lpwstr>sace_0002</vt:lpwstr>
  </property>
  <property fmtid="{D5CDD505-2E9C-101B-9397-08002B2CF9AE}" pid="6" name="MSIP_Label_be62b6ef-db1a-4e15-b1cb-16e3a6a11a3f_SiteId">
    <vt:lpwstr>91443f7c-eefc-48b6-9946-a96937f65fc0</vt:lpwstr>
  </property>
  <property fmtid="{D5CDD505-2E9C-101B-9397-08002B2CF9AE}" pid="7" name="MSIP_Label_be62b6ef-db1a-4e15-b1cb-16e3a6a11a3f_ActionId">
    <vt:lpwstr>ebba057e-7467-4fcb-a1f4-b3f69afbecc4</vt:lpwstr>
  </property>
  <property fmtid="{D5CDD505-2E9C-101B-9397-08002B2CF9AE}" pid="8" name="MSIP_Label_be62b6ef-db1a-4e15-b1cb-16e3a6a11a3f_ContentBits">
    <vt:lpwstr>0</vt:lpwstr>
  </property>
</Properties>
</file>