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6"/>
  </p:notesMasterIdLst>
  <p:sldIdLst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274" r:id="rId20"/>
    <p:sldId id="275" r:id="rId21"/>
    <p:sldId id="276" r:id="rId22"/>
    <p:sldId id="273" r:id="rId23"/>
    <p:sldId id="278" r:id="rId24"/>
    <p:sldId id="279" r:id="rId25"/>
  </p:sldIdLst>
  <p:sldSz cx="9144000" cy="6858000" type="screen4x3"/>
  <p:notesSz cx="6805613" cy="9944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FC9598-1486-4C04-BFF7-1B4AC05D02ED}" v="1" dt="2023-10-03T11:31:05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Dameri" userId="778e8636-f766-48fa-81c7-605a6f80a3b8" providerId="ADAL" clId="{ABFC9598-1486-4C04-BFF7-1B4AC05D02ED}"/>
    <pc:docChg chg="custSel modSld">
      <pc:chgData name="Andrea Dameri" userId="778e8636-f766-48fa-81c7-605a6f80a3b8" providerId="ADAL" clId="{ABFC9598-1486-4C04-BFF7-1B4AC05D02ED}" dt="2023-10-03T11:31:31.490" v="0" actId="478"/>
      <pc:docMkLst>
        <pc:docMk/>
      </pc:docMkLst>
      <pc:sldChg chg="delSp mod">
        <pc:chgData name="Andrea Dameri" userId="778e8636-f766-48fa-81c7-605a6f80a3b8" providerId="ADAL" clId="{ABFC9598-1486-4C04-BFF7-1B4AC05D02ED}" dt="2023-10-03T11:31:31.490" v="0" actId="478"/>
        <pc:sldMkLst>
          <pc:docMk/>
          <pc:sldMk cId="4072465826" sldId="277"/>
        </pc:sldMkLst>
        <pc:graphicFrameChg chg="del">
          <ac:chgData name="Andrea Dameri" userId="778e8636-f766-48fa-81c7-605a6f80a3b8" providerId="ADAL" clId="{ABFC9598-1486-4C04-BFF7-1B4AC05D02ED}" dt="2023-10-03T11:31:31.490" v="0" actId="478"/>
          <ac:graphicFrameMkLst>
            <pc:docMk/>
            <pc:sldMk cId="4072465826" sldId="277"/>
            <ac:graphicFrameMk id="4" creationId="{855F0E2E-2D62-5FB9-FF90-3CFE0C55A9E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1F5AD-7C4A-47F9-B52A-69CC6209278B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7C8D1-B97E-4650-BABB-455791104D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21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613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017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181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534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726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115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570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153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3461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6557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82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437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659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313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07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711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338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3351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84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7C8D1-B97E-4650-BABB-455791104DA1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397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2CAEB3D-0CE7-4ACB-BC5E-21B71520B2C4}" type="datetimeFigureOut">
              <a:rPr lang="it-IT" smtClean="0"/>
              <a:t>03/10/2023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7B3DE6-37C4-4809-8102-A293EDE78AC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easter.it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hyperlink" Target="mailto:aster@confesercenti.it" TargetMode="External"/><Relationship Id="rId4" Type="http://schemas.openxmlformats.org/officeDocument/2006/relationships/hyperlink" Target="mailto:info@enteaster.i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enteaster.i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teaster.it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easter.it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Donna che firma un contratto">
            <a:extLst>
              <a:ext uri="{FF2B5EF4-FFF2-40B4-BE49-F238E27FC236}">
                <a16:creationId xmlns:a16="http://schemas.microsoft.com/office/drawing/2014/main" id="{D14F0077-0BFE-421D-5D01-19F0368B77C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4" r="7706" b="3"/>
          <a:stretch/>
        </p:blipFill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noFill/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</p:pic>
      <p:sp>
        <p:nvSpPr>
          <p:cNvPr id="2" name="Sottotitolo 1">
            <a:extLst>
              <a:ext uri="{FF2B5EF4-FFF2-40B4-BE49-F238E27FC236}">
                <a16:creationId xmlns:a16="http://schemas.microsoft.com/office/drawing/2014/main" id="{C2FAEE6A-E417-5F26-736F-9F9861D96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71680" y="1625393"/>
            <a:ext cx="3694114" cy="2163020"/>
          </a:xfrm>
        </p:spPr>
        <p:txBody>
          <a:bodyPr anchor="b">
            <a:normAutofit/>
          </a:bodyPr>
          <a:lstStyle/>
          <a:p>
            <a:r>
              <a:rPr lang="it-IT" sz="2400"/>
              <a:t>Martedì 3 ottobre 2023.</a:t>
            </a:r>
          </a:p>
          <a:p>
            <a:r>
              <a:rPr lang="it-IT" sz="2400"/>
              <a:t>Grand Hotel Savoia, via Arsenale di terra 5 - Genova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9344FE6E-9011-7946-D735-EA488FB1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83" y="4656543"/>
            <a:ext cx="8050422" cy="1152127"/>
          </a:xfrm>
        </p:spPr>
        <p:txBody>
          <a:bodyPr anchor="b">
            <a:normAutofit/>
          </a:bodyPr>
          <a:lstStyle/>
          <a:p>
            <a:pPr marL="182880" indent="0">
              <a:lnSpc>
                <a:spcPct val="90000"/>
              </a:lnSpc>
              <a:buNone/>
            </a:pPr>
            <a:r>
              <a:rPr lang="it-IT" sz="3600" b="1" i="0" u="none" strike="noStrike" baseline="0"/>
              <a:t>WELFARE CONTRATTUALE</a:t>
            </a:r>
            <a:br>
              <a:rPr lang="it-IT" sz="3600" b="1" i="0" u="none" strike="noStrike" baseline="0"/>
            </a:br>
            <a:r>
              <a:rPr lang="it-IT" sz="3600" b="0" i="0" u="none" strike="noStrike" baseline="0"/>
              <a:t>una risposta per lavoratori e imprese</a:t>
            </a:r>
            <a:endParaRPr lang="it-IT" sz="3600"/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61C0CFC5-CAE3-4FDD-0754-D3B7C7564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123" y="872956"/>
            <a:ext cx="1939227" cy="752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465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971600" y="404664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600"/>
              <a:t>ASTER : CCNL TURISMO</a:t>
            </a:r>
            <a:endParaRPr lang="it-IT" sz="3600"/>
          </a:p>
        </p:txBody>
      </p:sp>
      <p:sp>
        <p:nvSpPr>
          <p:cNvPr id="3" name="Rettangolo 2"/>
          <p:cNvSpPr/>
          <p:nvPr/>
        </p:nvSpPr>
        <p:spPr>
          <a:xfrm>
            <a:off x="669941" y="169168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000"/>
              <a:t>L’obbligatorietà per le imprese che applicano tale contratto nasce con l’inserimento del Capo IX, riferito ad Aster, nel Titolo VI – Trattamento economico. </a:t>
            </a:r>
          </a:p>
          <a:p>
            <a:pPr algn="ctr"/>
            <a:r>
              <a:rPr lang="it-IT" altLang="it-IT" sz="2000"/>
              <a:t>L’azienda che ometta il versamento delle quote è tenuta ad erogare al lavoratore un elemento distinto della retribuzione non assorbibile di importo pari ad </a:t>
            </a:r>
            <a:r>
              <a:rPr lang="it-IT" altLang="it-IT" sz="2000" b="1" u="sng"/>
              <a:t>€ 16,00 lordi</a:t>
            </a:r>
            <a:r>
              <a:rPr lang="it-IT" altLang="it-IT" sz="2000"/>
              <a:t>, da corrispondere per </a:t>
            </a:r>
            <a:r>
              <a:rPr lang="it-IT" altLang="it-IT" sz="2000" b="1" u="sng"/>
              <a:t>14 mensilità (OSSIA 224,00 € lordi annui) </a:t>
            </a:r>
            <a:r>
              <a:rPr lang="it-IT" altLang="it-IT" sz="2000"/>
              <a:t>e che rientra nella retribuzione di fatto, fermo restando il diritto del lavoratore al risarcimento del maggior danno subito.</a:t>
            </a:r>
          </a:p>
          <a:p>
            <a:pPr algn="ctr"/>
            <a:r>
              <a:rPr lang="it-IT" altLang="it-IT" sz="2000" i="1"/>
              <a:t>La corresponsione di indennità sostitutive non esonera il datore di lavoro dall’obbligo di garantire al lavoratore le prestazioni sanitarie (art 163/ 2018).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051720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011508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5887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71600" y="248863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600"/>
              <a:t>Regime contributivo e fiscale</a:t>
            </a:r>
            <a:endParaRPr lang="it-IT" sz="36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3528" y="1421420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2940" lvl="1" indent="-342900" algn="just">
              <a:lnSpc>
                <a:spcPct val="90000"/>
              </a:lnSpc>
            </a:pPr>
            <a:endParaRPr lang="it-IT" altLang="it-IT" sz="1400">
              <a:solidFill>
                <a:srgbClr val="17202F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605790" lvl="1" indent="-285750" algn="just">
              <a:lnSpc>
                <a:spcPct val="90000"/>
              </a:lnSpc>
            </a:pPr>
            <a:r>
              <a:rPr lang="it-IT" altLang="it-IT" sz="1800">
                <a:solidFill>
                  <a:srgbClr val="17202F"/>
                </a:solidFill>
                <a:cs typeface="Times New Roman" pitchFamily="18" charset="0"/>
              </a:rPr>
              <a:t>I contributi versati a Ente ASTER, come previsto dall’art. 6 del Dlgs 314 del 2 settembre 1997, sono esclusi dalla base imponibile e assoggettati esclusivamente al contributo di solidarietà del 10%</a:t>
            </a:r>
            <a:endParaRPr lang="it-IT" altLang="it-IT">
              <a:solidFill>
                <a:srgbClr val="17202F"/>
              </a:solidFill>
              <a:cs typeface="Times New Roman" pitchFamily="18" charset="0"/>
            </a:endParaRPr>
          </a:p>
          <a:p>
            <a:pPr lvl="1" algn="just"/>
            <a:r>
              <a:rPr lang="it-IT" sz="1800">
                <a:solidFill>
                  <a:schemeClr val="tx1"/>
                </a:solidFill>
              </a:rPr>
              <a:t>L’art. 51, comma 2, </a:t>
            </a:r>
            <a:r>
              <a:rPr lang="it-IT" sz="1800" err="1">
                <a:solidFill>
                  <a:schemeClr val="tx1"/>
                </a:solidFill>
              </a:rPr>
              <a:t>lett</a:t>
            </a:r>
            <a:r>
              <a:rPr lang="it-IT" sz="1800">
                <a:solidFill>
                  <a:schemeClr val="tx1"/>
                </a:solidFill>
              </a:rPr>
              <a:t>. a), del D.P.R. 22 dicembre 1986, n. 917, concernente la determinazione del reddito di lavoro dipendente, stabilisce che non concorrono a formare il reddito, “i contributi di assistenza sanitaria versati dal datore di lavoro o dal lavoratore ad enti o casse aventi esclusivamente fine assistenziale, in conformità a disposizioni di contratto o di accordo o di regolamento aziendale che operino negli ambiti di intervento stabiliti con il Decreto del Ministro della salute del 31 marzo 2008”, nel limite ivi stabilito di euro 3.615,20.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016350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7247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71600" y="332656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600"/>
              <a:t>Regolamento</a:t>
            </a:r>
            <a:endParaRPr lang="it-IT" sz="36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</a:pPr>
            <a:endParaRPr lang="it-IT" altLang="it-IT"/>
          </a:p>
          <a:p>
            <a:pPr marL="609600" indent="-609600" algn="ctr">
              <a:buNone/>
            </a:pPr>
            <a:r>
              <a:rPr lang="it-IT" altLang="it-IT" sz="2800"/>
              <a:t>Approvato dal Comitato Esecutivo il 20 luglio 2006 definisce le fasi operative e di versamento con modifiche successive</a:t>
            </a:r>
            <a:r>
              <a:rPr lang="it-IT" altLang="it-IT" sz="1400"/>
              <a:t> </a:t>
            </a:r>
            <a:r>
              <a:rPr lang="it-IT" altLang="it-IT" sz="2800"/>
              <a:t>riportate sul sito</a:t>
            </a:r>
            <a:r>
              <a:rPr lang="it-IT" altLang="it-IT" sz="2800" b="1"/>
              <a:t> www.enteaster.it</a:t>
            </a:r>
          </a:p>
          <a:p>
            <a:pPr marL="609600" indent="-609600" algn="ctr">
              <a:buNone/>
            </a:pPr>
            <a:r>
              <a:rPr lang="it-IT" altLang="it-IT" sz="2800"/>
              <a:t>Deliberato anche il regolamento su sistema di Governance di Aster a seguito di accordo tra parti sociali del 26 luglio 2010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104440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77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71600" y="404664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600"/>
              <a:t>Modalità di adesione attraverso il sito:</a:t>
            </a:r>
            <a:br>
              <a:rPr lang="it-IT" altLang="it-IT" sz="2800"/>
            </a:br>
            <a:r>
              <a:rPr lang="it-IT" altLang="it-IT" sz="2800"/>
              <a:t> </a:t>
            </a:r>
            <a:r>
              <a:rPr lang="it-IT" altLang="it-IT" sz="2800" i="1" u="sng">
                <a:solidFill>
                  <a:srgbClr val="0070C0"/>
                </a:solidFill>
                <a:effectLst/>
              </a:rPr>
              <a:t>www.enteaster.it</a:t>
            </a:r>
            <a:endParaRPr lang="it-IT" sz="2800" i="1" u="sng">
              <a:solidFill>
                <a:srgbClr val="0070C0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1033" y="961728"/>
            <a:ext cx="8229600" cy="4391075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it-IT" altLang="it-IT"/>
          </a:p>
          <a:p>
            <a:pPr marL="609600" indent="-609600">
              <a:buFontTx/>
              <a:buAutoNum type="arabicPeriod"/>
            </a:pPr>
            <a:r>
              <a:rPr lang="it-IT" altLang="it-IT" sz="2000"/>
              <a:t>Modalità di registrazione nell’area riservata del sito come Associazione/Centri Servizio/Professionisti: seguire le procedure conseguenti richieste in automatico dal sito;</a:t>
            </a:r>
          </a:p>
          <a:p>
            <a:pPr marL="609600" indent="-609600">
              <a:buFontTx/>
              <a:buAutoNum type="arabicPeriod"/>
            </a:pPr>
            <a:endParaRPr lang="it-IT" altLang="it-IT" sz="1050"/>
          </a:p>
          <a:p>
            <a:pPr marL="609600" indent="-609600">
              <a:buFontTx/>
              <a:buAutoNum type="arabicPeriod"/>
            </a:pPr>
            <a:r>
              <a:rPr lang="it-IT" altLang="it-IT" sz="2000"/>
              <a:t>Modalità di registrazione nell’area riservata del sito come Azienda: seguire le procedure conseguenti richieste in automatico dal sito.</a:t>
            </a:r>
          </a:p>
          <a:p>
            <a:pPr marL="609600" indent="-609600" algn="ctr">
              <a:buNone/>
            </a:pPr>
            <a:r>
              <a:rPr lang="it-IT" altLang="it-IT" sz="2000" b="1">
                <a:solidFill>
                  <a:srgbClr val="000000"/>
                </a:solidFill>
                <a:latin typeface="TTE33DAA58t00" charset="0"/>
              </a:rPr>
              <a:t>L’iscrizione, all’Ente, dell’azienda e dei rispettivi dipendenti, può</a:t>
            </a:r>
          </a:p>
          <a:p>
            <a:pPr marL="609600" indent="-609600" algn="ctr">
              <a:buNone/>
            </a:pPr>
            <a:r>
              <a:rPr lang="it-IT" altLang="it-IT" sz="2000" b="1">
                <a:solidFill>
                  <a:srgbClr val="000000"/>
                </a:solidFill>
                <a:latin typeface="TTE33DAA58t00" charset="0"/>
              </a:rPr>
              <a:t>essere effettuata attraverso l’invio di file, elaborati seguendo il</a:t>
            </a:r>
          </a:p>
          <a:p>
            <a:pPr marL="609600" indent="-609600" algn="ctr">
              <a:buNone/>
            </a:pPr>
            <a:r>
              <a:rPr lang="it-IT" altLang="it-IT" sz="2000" b="1">
                <a:solidFill>
                  <a:srgbClr val="000000"/>
                </a:solidFill>
                <a:latin typeface="TTE33DAA58t00" charset="0"/>
              </a:rPr>
              <a:t>tracciato record indicato nel sito </a:t>
            </a:r>
            <a:r>
              <a:rPr lang="it-IT" altLang="it-IT" sz="2000" b="1">
                <a:solidFill>
                  <a:srgbClr val="0000FF"/>
                </a:solidFill>
                <a:latin typeface="TTE33DAA58t00" charset="0"/>
              </a:rPr>
              <a:t>www.enteaster.it </a:t>
            </a:r>
            <a:r>
              <a:rPr lang="it-IT" altLang="it-IT" sz="2000" b="1">
                <a:solidFill>
                  <a:srgbClr val="000000"/>
                </a:solidFill>
                <a:latin typeface="TTE33DAA58t00" charset="0"/>
              </a:rPr>
              <a:t>, nella sezione Help Desk, o attraverso la registrazione manuale.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988626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535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71600" y="284147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600"/>
              <a:t>Modalità di adesione attraverso il sito:</a:t>
            </a:r>
            <a:br>
              <a:rPr lang="it-IT" altLang="it-IT" sz="2800"/>
            </a:br>
            <a:r>
              <a:rPr lang="it-IT" altLang="it-IT" sz="2800"/>
              <a:t> </a:t>
            </a:r>
            <a:r>
              <a:rPr lang="it-IT" altLang="it-IT" sz="2800" i="1" u="sng">
                <a:solidFill>
                  <a:srgbClr val="0070C0"/>
                </a:solidFill>
                <a:effectLst/>
              </a:rPr>
              <a:t>www.enteaster.it</a:t>
            </a:r>
            <a:endParaRPr lang="it-IT" sz="2800" i="1" u="sng">
              <a:solidFill>
                <a:srgbClr val="0070C0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2054" y="1412776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</a:pPr>
            <a:endParaRPr lang="it-IT" altLang="it-IT" sz="2000" b="1">
              <a:solidFill>
                <a:srgbClr val="000000"/>
              </a:solidFill>
              <a:latin typeface="TTE33DAA58t00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27584" y="1412776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000">
                <a:latin typeface="TTE33DAA58t00" charset="0"/>
              </a:rPr>
              <a:t>All’atto dell’iscrizione è dovuta dal datore di lavoro una quota costitutiva </a:t>
            </a:r>
            <a:r>
              <a:rPr lang="it-IT" altLang="it-IT" sz="2000">
                <a:latin typeface="TTE164D600t00" charset="0"/>
              </a:rPr>
              <a:t>una tantum.</a:t>
            </a:r>
          </a:p>
          <a:p>
            <a:endParaRPr lang="it-IT" altLang="it-IT" sz="2000">
              <a:latin typeface="TTE164D600t00" charset="0"/>
            </a:endParaRPr>
          </a:p>
          <a:p>
            <a:r>
              <a:rPr lang="it-IT" altLang="it-IT" sz="2000">
                <a:solidFill>
                  <a:srgbClr val="000000"/>
                </a:solidFill>
                <a:latin typeface="TTE33DAA58t00" charset="0"/>
              </a:rPr>
              <a:t>Le quote costitutive una tantum dovranno essere versate per tutti i</a:t>
            </a:r>
          </a:p>
          <a:p>
            <a:r>
              <a:rPr lang="it-IT" altLang="it-IT" sz="2000">
                <a:solidFill>
                  <a:srgbClr val="000000"/>
                </a:solidFill>
                <a:latin typeface="TTE33DAA58t00" charset="0"/>
              </a:rPr>
              <a:t>dipendenti in forza, mediante bonifico su c/c intestato all’Ente, il</a:t>
            </a:r>
          </a:p>
          <a:p>
            <a:r>
              <a:rPr lang="it-IT" altLang="it-IT" sz="2000">
                <a:solidFill>
                  <a:srgbClr val="000000"/>
                </a:solidFill>
                <a:latin typeface="TTE33DAA58t00" charset="0"/>
              </a:rPr>
              <a:t>quale deve essere scaricato dal sito  </a:t>
            </a:r>
          </a:p>
          <a:p>
            <a:pPr algn="ctr"/>
            <a:r>
              <a:rPr lang="it-IT" altLang="it-IT" sz="2400" u="sng">
                <a:solidFill>
                  <a:srgbClr val="0000FF"/>
                </a:solidFill>
                <a:latin typeface="TTE33DAA58t00" charset="0"/>
              </a:rPr>
              <a:t>www.enteaster.it </a:t>
            </a:r>
          </a:p>
          <a:p>
            <a:r>
              <a:rPr lang="it-IT" altLang="it-IT" sz="2000">
                <a:solidFill>
                  <a:srgbClr val="000000"/>
                </a:solidFill>
                <a:latin typeface="TTE33DAA58t00" charset="0"/>
              </a:rPr>
              <a:t>nella pagina delle scadenze, cliccando sulla scritta:</a:t>
            </a:r>
          </a:p>
          <a:p>
            <a:endParaRPr lang="it-IT" altLang="it-IT" sz="2000">
              <a:solidFill>
                <a:srgbClr val="000000"/>
              </a:solidFill>
              <a:latin typeface="TTE33DAA58t00" charset="0"/>
            </a:endParaRPr>
          </a:p>
          <a:p>
            <a:pPr algn="ctr"/>
            <a:r>
              <a:rPr lang="it-IT" altLang="it-IT" sz="2000">
                <a:solidFill>
                  <a:srgbClr val="000000"/>
                </a:solidFill>
                <a:latin typeface="TTE33DAA58t00" charset="0"/>
              </a:rPr>
              <a:t> “</a:t>
            </a:r>
            <a:r>
              <a:rPr lang="it-IT" altLang="it-IT" sz="2000">
                <a:solidFill>
                  <a:srgbClr val="FF0000"/>
                </a:solidFill>
                <a:latin typeface="TTE33DAA58t00" charset="0"/>
              </a:rPr>
              <a:t>STAMPA BONIFICO</a:t>
            </a:r>
            <a:r>
              <a:rPr lang="it-IT" altLang="it-IT" sz="2000">
                <a:solidFill>
                  <a:srgbClr val="000000"/>
                </a:solidFill>
                <a:latin typeface="TTE33DAA58t00" charset="0"/>
              </a:rPr>
              <a:t>”</a:t>
            </a:r>
          </a:p>
          <a:p>
            <a:pPr algn="ctr"/>
            <a:endParaRPr lang="it-IT" altLang="it-IT" sz="2000">
              <a:solidFill>
                <a:srgbClr val="000000"/>
              </a:solidFill>
              <a:latin typeface="TTE33DAA58t00" charset="0"/>
            </a:endParaRPr>
          </a:p>
          <a:p>
            <a:pPr algn="ctr"/>
            <a:r>
              <a:rPr lang="it-IT" altLang="it-IT" sz="2000">
                <a:solidFill>
                  <a:srgbClr val="000000"/>
                </a:solidFill>
                <a:latin typeface="TTE33DAA58t00" charset="0"/>
              </a:rPr>
              <a:t>A seguito dell’iscrizione, l’azienda potrà versare i contributi mensili tramite F24 inserendo il codice </a:t>
            </a:r>
            <a:r>
              <a:rPr lang="it-IT" altLang="it-IT" sz="2000" b="1">
                <a:solidFill>
                  <a:srgbClr val="000000"/>
                </a:solidFill>
                <a:latin typeface="TTE33DAA58t00" charset="0"/>
              </a:rPr>
              <a:t>1AST.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020759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861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71600" y="404664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600"/>
              <a:t>Modalità di adesione attraverso il sito:</a:t>
            </a:r>
            <a:br>
              <a:rPr lang="it-IT" altLang="it-IT" sz="2800"/>
            </a:br>
            <a:r>
              <a:rPr lang="it-IT" altLang="it-IT" sz="2800"/>
              <a:t> </a:t>
            </a:r>
            <a:r>
              <a:rPr lang="it-IT" altLang="it-IT" sz="2800" i="1" u="sng">
                <a:solidFill>
                  <a:srgbClr val="0070C0"/>
                </a:solidFill>
                <a:effectLst/>
              </a:rPr>
              <a:t>www.enteaster.it</a:t>
            </a:r>
            <a:endParaRPr lang="it-IT" sz="2800" i="1" u="sng">
              <a:solidFill>
                <a:srgbClr val="0070C0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2054" y="1412776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</a:pPr>
            <a:endParaRPr lang="it-IT" altLang="it-IT" sz="2000" b="1">
              <a:solidFill>
                <a:srgbClr val="000000"/>
              </a:solidFill>
              <a:latin typeface="TTE33DAA58t00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2054" y="1649461"/>
            <a:ext cx="4038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it-IT" altLang="it-IT" sz="240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it-IT" altLang="it-IT" sz="2400">
                <a:latin typeface="Times New Roman" pitchFamily="18" charset="0"/>
              </a:rPr>
              <a:t>Per ogni altro dettaglio sulla modalità di iscrizione leggere il Regolamento scaricabile dal sito</a:t>
            </a:r>
            <a:br>
              <a:rPr lang="it-IT" altLang="it-IT" sz="2400">
                <a:latin typeface="Times New Roman" pitchFamily="18" charset="0"/>
              </a:rPr>
            </a:br>
            <a:endParaRPr lang="it-IT" altLang="it-IT" sz="240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it-IT" altLang="it-IT" sz="24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hlinkClick r:id="rId3"/>
              </a:rPr>
              <a:t>www.enteaster.it</a:t>
            </a:r>
            <a:r>
              <a:rPr lang="it-IT" altLang="it-IT" sz="24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endParaRPr lang="it-IT" altLang="it-IT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it-IT" altLang="it-IT" sz="2400">
                <a:latin typeface="Times New Roman" pitchFamily="18" charset="0"/>
              </a:rPr>
              <a:t>   Dal 12/01/2015 il pagamento del contributo può essere effettuato </a:t>
            </a:r>
            <a:r>
              <a:rPr lang="it-IT" altLang="it-IT" sz="2400" b="1">
                <a:latin typeface="Times New Roman" pitchFamily="18" charset="0"/>
              </a:rPr>
              <a:t>mensilmente</a:t>
            </a:r>
            <a:r>
              <a:rPr lang="it-IT" altLang="it-IT" sz="2400">
                <a:latin typeface="Times New Roman" pitchFamily="18" charset="0"/>
              </a:rPr>
              <a:t> in F24. </a:t>
            </a:r>
          </a:p>
          <a:p>
            <a:pPr algn="ctr">
              <a:buFontTx/>
              <a:buNone/>
            </a:pPr>
            <a:r>
              <a:rPr lang="it-IT" altLang="it-IT" sz="2400">
                <a:latin typeface="Times New Roman" pitchFamily="18" charset="0"/>
              </a:rPr>
              <a:t>  L’azienda può richiedere di versare anche con frequenza </a:t>
            </a:r>
            <a:r>
              <a:rPr lang="it-IT" altLang="it-IT" sz="2400" b="1">
                <a:solidFill>
                  <a:schemeClr val="tx1"/>
                </a:solidFill>
                <a:latin typeface="Times New Roman" pitchFamily="18" charset="0"/>
              </a:rPr>
              <a:t>annuale </a:t>
            </a:r>
            <a:r>
              <a:rPr lang="it-IT" altLang="it-IT" sz="2400">
                <a:solidFill>
                  <a:schemeClr val="tx1"/>
                </a:solidFill>
                <a:latin typeface="Times New Roman" pitchFamily="18" charset="0"/>
              </a:rPr>
              <a:t>tramite</a:t>
            </a:r>
            <a:r>
              <a:rPr lang="it-IT" altLang="it-IT" sz="2400" b="1">
                <a:solidFill>
                  <a:schemeClr val="tx1"/>
                </a:solidFill>
                <a:latin typeface="Times New Roman" pitchFamily="18" charset="0"/>
              </a:rPr>
              <a:t> bonifico</a:t>
            </a:r>
            <a:r>
              <a:rPr lang="it-IT" altLang="it-IT" sz="2400">
                <a:latin typeface="Times New Roman" pitchFamily="18" charset="0"/>
              </a:rPr>
              <a:t> inviando una e-mail specifica a :</a:t>
            </a:r>
          </a:p>
          <a:p>
            <a:pPr algn="ctr">
              <a:buFontTx/>
              <a:buNone/>
            </a:pPr>
            <a:r>
              <a:rPr lang="it-IT" altLang="it-IT" sz="2400">
                <a:latin typeface="Times New Roman" pitchFamily="18" charset="0"/>
                <a:hlinkClick r:id="rId4"/>
              </a:rPr>
              <a:t>info@enteaster.it</a:t>
            </a:r>
            <a:endParaRPr lang="it-IT" altLang="it-IT" sz="240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it-IT" altLang="it-IT" sz="2400">
                <a:latin typeface="Times New Roman" pitchFamily="18" charset="0"/>
                <a:hlinkClick r:id="rId5"/>
              </a:rPr>
              <a:t>aster@confesercenti.it</a:t>
            </a:r>
            <a:endParaRPr lang="it-IT" altLang="it-IT" sz="240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it-IT" altLang="it-IT" sz="2400">
              <a:latin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398" y="6119155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96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90414"/>
            <a:ext cx="7572375" cy="5934075"/>
          </a:xfrm>
          <a:prstGeom prst="rect">
            <a:avLst/>
          </a:prstGeom>
        </p:spPr>
      </p:pic>
      <p:sp>
        <p:nvSpPr>
          <p:cNvPr id="5" name="Rettangolo arrotondato 4"/>
          <p:cNvSpPr/>
          <p:nvPr/>
        </p:nvSpPr>
        <p:spPr>
          <a:xfrm>
            <a:off x="1511750" y="4975799"/>
            <a:ext cx="432048" cy="144016"/>
          </a:xfrm>
          <a:prstGeom prst="roundRect">
            <a:avLst/>
          </a:prstGeom>
          <a:noFill/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>
            <a:stCxn id="5" idx="0"/>
          </p:cNvCxnSpPr>
          <p:nvPr/>
        </p:nvCxnSpPr>
        <p:spPr>
          <a:xfrm flipV="1">
            <a:off x="1727774" y="3501008"/>
            <a:ext cx="0" cy="14747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511750" y="2362234"/>
            <a:ext cx="2448272" cy="1138773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b="1">
                <a:latin typeface="Arial" panose="020B0604020202020204" pitchFamily="34" charset="0"/>
                <a:cs typeface="Arial" panose="020B0604020202020204" pitchFamily="34" charset="0"/>
              </a:rPr>
              <a:t>La Causale Contributo da inserire è:</a:t>
            </a:r>
          </a:p>
          <a:p>
            <a:pPr algn="ctr"/>
            <a:r>
              <a:rPr lang="it-IT" sz="4000" b="1">
                <a:solidFill>
                  <a:schemeClr val="tx1"/>
                </a:solidFill>
              </a:rPr>
              <a:t>1AST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943845" y="118914"/>
            <a:ext cx="6512511" cy="571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600"/>
              <a:t>Come si deve compilare l’F24 :</a:t>
            </a:r>
            <a:br>
              <a:rPr lang="it-IT" altLang="it-IT" sz="2800"/>
            </a:br>
            <a:endParaRPr lang="it-IT" sz="2800" i="1" u="sng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4520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943845" y="118914"/>
            <a:ext cx="6512511" cy="571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600"/>
              <a:t>Come iscrivere i dipendenti:</a:t>
            </a:r>
            <a:br>
              <a:rPr lang="it-IT" altLang="it-IT" sz="2800"/>
            </a:br>
            <a:endParaRPr lang="it-IT" sz="2800" i="1" u="sng">
              <a:solidFill>
                <a:srgbClr val="0070C0"/>
              </a:solidFill>
              <a:effectLst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83568" y="836711"/>
            <a:ext cx="7859216" cy="5289451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it-IT" altLang="it-IT" sz="2400">
                <a:latin typeface="Times New Roman" pitchFamily="18" charset="0"/>
              </a:rPr>
              <a:t>   Per poter iscrivere i dipendenti è necessario, ma non  sufficiente, inviare i flussi Uniemens all’INPS.</a:t>
            </a:r>
          </a:p>
          <a:p>
            <a:pPr>
              <a:buFontTx/>
              <a:buNone/>
            </a:pPr>
            <a:r>
              <a:rPr lang="it-IT" altLang="it-IT" sz="2400">
                <a:latin typeface="Times New Roman" pitchFamily="18" charset="0"/>
              </a:rPr>
              <a:t>Per la vera e propria iscrizione, i dipendenti devono essere registrati sul sito di ASTER, attraverso una delle modalità già accennate in precedenza:</a:t>
            </a:r>
          </a:p>
          <a:p>
            <a:pPr algn="ctr">
              <a:buFontTx/>
              <a:buNone/>
            </a:pPr>
            <a:endParaRPr lang="it-IT" altLang="it-IT" sz="900">
              <a:latin typeface="Times New Roman" pitchFamily="18" charset="0"/>
            </a:endParaRPr>
          </a:p>
          <a:p>
            <a:pPr marL="502920" indent="-457200">
              <a:buFont typeface="+mj-lt"/>
              <a:buAutoNum type="arabicPeriod"/>
            </a:pPr>
            <a:r>
              <a:rPr lang="it-IT" altLang="it-IT" sz="2400">
                <a:latin typeface="Times New Roman" pitchFamily="18" charset="0"/>
              </a:rPr>
              <a:t>Compilando manualmente i dati sul sito;</a:t>
            </a:r>
          </a:p>
          <a:p>
            <a:pPr marL="502920" indent="-457200">
              <a:buFont typeface="+mj-lt"/>
              <a:buAutoNum type="arabicPeriod"/>
            </a:pPr>
            <a:endParaRPr lang="it-IT" altLang="it-IT" sz="900">
              <a:latin typeface="Times New Roman" pitchFamily="18" charset="0"/>
            </a:endParaRPr>
          </a:p>
          <a:p>
            <a:pPr marL="502920" indent="-457200">
              <a:buFont typeface="+mj-lt"/>
              <a:buAutoNum type="arabicPeriod"/>
            </a:pPr>
            <a:r>
              <a:rPr lang="it-IT" altLang="it-IT" sz="2400">
                <a:latin typeface="Times New Roman" pitchFamily="18" charset="0"/>
              </a:rPr>
              <a:t>Inviando, all’indirizzo email </a:t>
            </a:r>
            <a:r>
              <a:rPr lang="it-IT" altLang="it-IT" sz="2400">
                <a:latin typeface="Times New Roman" pitchFamily="18" charset="0"/>
                <a:hlinkClick r:id="rId3"/>
              </a:rPr>
              <a:t>info@enteaster.it</a:t>
            </a:r>
            <a:r>
              <a:rPr lang="it-IT" altLang="it-IT" sz="2400">
                <a:latin typeface="Times New Roman" pitchFamily="18" charset="0"/>
              </a:rPr>
              <a:t>,  un file in formato </a:t>
            </a:r>
            <a:r>
              <a:rPr lang="it-IT" altLang="it-IT" sz="2400">
                <a:solidFill>
                  <a:schemeClr val="tx1"/>
                </a:solidFill>
                <a:latin typeface="Times New Roman" pitchFamily="18" charset="0"/>
              </a:rPr>
              <a:t>.txt </a:t>
            </a:r>
            <a:r>
              <a:rPr lang="it-IT" altLang="it-IT" sz="2400">
                <a:latin typeface="Times New Roman" pitchFamily="18" charset="0"/>
              </a:rPr>
              <a:t>compilato seguendo i tracciati record, scaricabili nell’area Help Desk del sito </a:t>
            </a:r>
            <a:r>
              <a:rPr lang="it-IT" altLang="it-IT" sz="2400">
                <a:latin typeface="Times New Roman" pitchFamily="18" charset="0"/>
                <a:hlinkClick r:id="rId4"/>
              </a:rPr>
              <a:t>www.enteaster.it</a:t>
            </a:r>
            <a:r>
              <a:rPr lang="it-IT" altLang="it-IT" sz="2400">
                <a:latin typeface="Times New Roman" pitchFamily="18" charset="0"/>
              </a:rPr>
              <a:t> (Molti software aziendali già contengono delle procedure automatiche per creare questi file).</a:t>
            </a:r>
          </a:p>
        </p:txBody>
      </p:sp>
    </p:spTree>
    <p:extLst>
      <p:ext uri="{BB962C8B-B14F-4D97-AF65-F5344CB8AC3E}">
        <p14:creationId xmlns:p14="http://schemas.microsoft.com/office/powerpoint/2010/main" val="455435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55576" y="2168333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/>
              <a:t>all’interno di </a:t>
            </a:r>
            <a:r>
              <a:rPr lang="it-IT">
                <a:solidFill>
                  <a:srgbClr val="00B0F0"/>
                </a:solidFill>
              </a:rPr>
              <a:t>&lt;DenunciaIndividuale&gt; </a:t>
            </a:r>
            <a:r>
              <a:rPr lang="it-IT"/>
              <a:t>,  </a:t>
            </a:r>
            <a:r>
              <a:rPr lang="it-IT">
                <a:solidFill>
                  <a:srgbClr val="00B0F0"/>
                </a:solidFill>
              </a:rPr>
              <a:t>&lt;DatiRetributivi&gt;</a:t>
            </a:r>
            <a:r>
              <a:rPr lang="it-IT"/>
              <a:t>, </a:t>
            </a:r>
            <a:r>
              <a:rPr lang="it-IT">
                <a:solidFill>
                  <a:srgbClr val="00B0F0"/>
                </a:solidFill>
              </a:rPr>
              <a:t>&lt;DatiParticolari&gt;</a:t>
            </a:r>
            <a:r>
              <a:rPr lang="it-IT"/>
              <a:t>, bisogna valorizzare l’elemento </a:t>
            </a:r>
            <a:r>
              <a:rPr lang="it-IT">
                <a:solidFill>
                  <a:srgbClr val="00B0F0"/>
                </a:solidFill>
              </a:rPr>
              <a:t>&lt;ConvBilat&gt; </a:t>
            </a:r>
            <a:r>
              <a:rPr lang="it-IT"/>
              <a:t>inserendo nell’elemento </a:t>
            </a:r>
            <a:r>
              <a:rPr lang="it-IT">
                <a:solidFill>
                  <a:srgbClr val="00B0F0"/>
                </a:solidFill>
              </a:rPr>
              <a:t>&lt;Conv&gt; </a:t>
            </a:r>
            <a:r>
              <a:rPr lang="it-IT"/>
              <a:t>,</a:t>
            </a:r>
            <a:r>
              <a:rPr lang="it-IT">
                <a:solidFill>
                  <a:srgbClr val="00B0F0"/>
                </a:solidFill>
              </a:rPr>
              <a:t> </a:t>
            </a:r>
            <a:r>
              <a:rPr lang="it-IT"/>
              <a:t>in corrispondenza di </a:t>
            </a:r>
            <a:r>
              <a:rPr lang="it-IT">
                <a:solidFill>
                  <a:srgbClr val="00B0F0"/>
                </a:solidFill>
              </a:rPr>
              <a:t>&lt;CodConv&gt; </a:t>
            </a:r>
            <a:r>
              <a:rPr lang="it-IT"/>
              <a:t>, il valore </a:t>
            </a:r>
            <a:r>
              <a:rPr lang="it-IT" b="1"/>
              <a:t>“</a:t>
            </a:r>
            <a:r>
              <a:rPr lang="it-IT" b="1">
                <a:solidFill>
                  <a:srgbClr val="FF0000"/>
                </a:solidFill>
              </a:rPr>
              <a:t>1AST</a:t>
            </a:r>
            <a:r>
              <a:rPr lang="it-IT" b="1"/>
              <a:t>” </a:t>
            </a:r>
            <a:r>
              <a:rPr lang="it-IT"/>
              <a:t>e, in corrispondenza dell’elemento </a:t>
            </a:r>
            <a:r>
              <a:rPr lang="it-IT">
                <a:solidFill>
                  <a:srgbClr val="00B0F0"/>
                </a:solidFill>
              </a:rPr>
              <a:t>&lt;Importo&gt;</a:t>
            </a:r>
            <a:r>
              <a:rPr lang="it-IT"/>
              <a:t>,</a:t>
            </a:r>
            <a:r>
              <a:rPr lang="it-IT">
                <a:solidFill>
                  <a:srgbClr val="00B0F0"/>
                </a:solidFill>
              </a:rPr>
              <a:t> </a:t>
            </a:r>
            <a:r>
              <a:rPr lang="it-IT"/>
              <a:t>l’importo, a livello individuale, del versamento effettuato nel mod.F24 con il corrispondente codice.</a:t>
            </a:r>
          </a:p>
          <a:p>
            <a:r>
              <a:rPr lang="it-IT"/>
              <a:t>L’elemento </a:t>
            </a:r>
            <a:r>
              <a:rPr lang="it-IT">
                <a:solidFill>
                  <a:srgbClr val="00B0F0"/>
                </a:solidFill>
              </a:rPr>
              <a:t>&lt;Importo&gt; </a:t>
            </a:r>
            <a:r>
              <a:rPr lang="it-IT"/>
              <a:t>contiene l’attributo </a:t>
            </a:r>
            <a:r>
              <a:rPr lang="it-IT">
                <a:solidFill>
                  <a:srgbClr val="00B0F0"/>
                </a:solidFill>
              </a:rPr>
              <a:t>&lt;Periodo&gt; </a:t>
            </a:r>
            <a:r>
              <a:rPr lang="it-IT"/>
              <a:t>in corrispondenza del quale va indicato il mese di competenza del versamento effettuato con F24, espresso nella forma “AAAA-MM”.</a:t>
            </a: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943845" y="118914"/>
            <a:ext cx="6512511" cy="571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600"/>
              <a:t>Come compilare il flusso Uniemens:</a:t>
            </a:r>
            <a:br>
              <a:rPr lang="it-IT" altLang="it-IT" sz="2800"/>
            </a:br>
            <a:endParaRPr lang="it-IT" sz="2800" i="1" u="sng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5215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3062" y="188640"/>
            <a:ext cx="8064896" cy="1143000"/>
          </a:xfrm>
        </p:spPr>
        <p:txBody>
          <a:bodyPr/>
          <a:lstStyle/>
          <a:p>
            <a:pPr algn="ctr"/>
            <a:r>
              <a:rPr lang="it-IT" altLang="it-IT" sz="3600"/>
              <a:t>Piani sanitari e Strutture in convenzione</a:t>
            </a:r>
            <a:endParaRPr lang="it-IT" sz="3600"/>
          </a:p>
        </p:txBody>
      </p:sp>
      <p:sp>
        <p:nvSpPr>
          <p:cNvPr id="3" name="Rettangolo 2"/>
          <p:cNvSpPr/>
          <p:nvPr/>
        </p:nvSpPr>
        <p:spPr>
          <a:xfrm>
            <a:off x="683568" y="1484784"/>
            <a:ext cx="754388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100"/>
              <a:t>Sul sito </a:t>
            </a:r>
            <a:r>
              <a:rPr lang="it-IT" altLang="it-IT" sz="2100">
                <a:hlinkClick r:id="rId3"/>
              </a:rPr>
              <a:t>www.enteaster.it</a:t>
            </a:r>
            <a:r>
              <a:rPr lang="it-IT" altLang="it-IT" sz="2100"/>
              <a:t> trovate:</a:t>
            </a:r>
          </a:p>
          <a:p>
            <a:endParaRPr lang="it-IT" altLang="it-IT" sz="21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100"/>
              <a:t>Guide sul nomenclatore (prestazioni in copertura);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1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100"/>
              <a:t>Elenco delle strutture in convenzione;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1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100"/>
              <a:t>Numero verde di UNISALUTE per la prenotazione delle prestazioni da parte del lavoratore in copertura assicurativa;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1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100"/>
              <a:t>Area riservata per richieste di rimborsi online;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altLang="it-IT" sz="21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100"/>
              <a:t>Modulo da compilare e da inviare ad ASTER per poter richiedere i rimborsi.</a:t>
            </a:r>
          </a:p>
        </p:txBody>
      </p:sp>
    </p:spTree>
    <p:extLst>
      <p:ext uri="{BB962C8B-B14F-4D97-AF65-F5344CB8AC3E}">
        <p14:creationId xmlns:p14="http://schemas.microsoft.com/office/powerpoint/2010/main" val="237240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9836" y="108566"/>
            <a:ext cx="4192359" cy="1143000"/>
          </a:xfrm>
        </p:spPr>
        <p:txBody>
          <a:bodyPr/>
          <a:lstStyle/>
          <a:p>
            <a:pPr marL="0" indent="0">
              <a:buNone/>
            </a:pPr>
            <a:r>
              <a:rPr lang="it-IT"/>
              <a:t>Cos’è ASTER?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1053848" y="1116147"/>
            <a:ext cx="6832848" cy="4392488"/>
          </a:xfrm>
        </p:spPr>
        <p:txBody>
          <a:bodyPr/>
          <a:lstStyle/>
          <a:p>
            <a:pPr marL="45720" indent="0" algn="just">
              <a:buNone/>
            </a:pPr>
            <a:r>
              <a:rPr lang="it-IT" sz="2400"/>
              <a:t>Aster è l’Ente di Assistenza Sanitaria Integrativa per i dipendenti delle aziende del commercio dei servizi e del turismo costituito tra:</a:t>
            </a:r>
          </a:p>
          <a:p>
            <a:pPr marL="45720" indent="0">
              <a:buNone/>
            </a:pPr>
            <a:r>
              <a:rPr lang="it-IT"/>
              <a:t>                     </a:t>
            </a:r>
          </a:p>
          <a:p>
            <a:pPr marL="45720" indent="0">
              <a:buNone/>
            </a:pPr>
            <a:r>
              <a:rPr lang="it-IT"/>
              <a:t>                           </a:t>
            </a:r>
          </a:p>
          <a:p>
            <a:pPr marL="45720" indent="0">
              <a:buNone/>
            </a:pPr>
            <a:r>
              <a:rPr lang="it-IT"/>
              <a:t>                           </a:t>
            </a:r>
          </a:p>
          <a:p>
            <a:pPr marL="45720" indent="0">
              <a:buNone/>
            </a:pPr>
            <a:r>
              <a:rPr lang="it-IT"/>
              <a:t>                            e </a:t>
            </a:r>
          </a:p>
          <a:p>
            <a:pPr marL="45720" indent="0">
              <a:buNone/>
            </a:pPr>
            <a:endParaRPr lang="it-IT"/>
          </a:p>
          <a:p>
            <a:pPr marL="45720" indent="0">
              <a:buNone/>
            </a:pPr>
            <a:endParaRPr lang="it-IT"/>
          </a:p>
          <a:p>
            <a:pPr marL="45720" indent="0">
              <a:buNone/>
            </a:pPr>
            <a:endParaRPr lang="it-IT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11888"/>
            <a:ext cx="1368425" cy="5302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77374"/>
            <a:ext cx="2115684" cy="1322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arentesi graffa aperta 4"/>
          <p:cNvSpPr/>
          <p:nvPr/>
        </p:nvSpPr>
        <p:spPr>
          <a:xfrm>
            <a:off x="3995936" y="2685485"/>
            <a:ext cx="720080" cy="2520280"/>
          </a:xfrm>
          <a:prstGeom prst="leftBrace">
            <a:avLst>
              <a:gd name="adj1" fmla="val 14380"/>
              <a:gd name="adj2" fmla="val 4188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37613"/>
            <a:ext cx="1539889" cy="465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838" y="2705566"/>
            <a:ext cx="1115553" cy="94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426492"/>
            <a:ext cx="1180359" cy="66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467544" y="5373215"/>
            <a:ext cx="824437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/>
              <a:t>Iscritto all’Anagrafe dei Fondi sanitari costituita presso il Ministero della Salute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890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AC38E4-50D8-8F1D-8AB4-4DF18DF39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4509120"/>
            <a:ext cx="6512511" cy="1721128"/>
          </a:xfrm>
        </p:spPr>
        <p:txBody>
          <a:bodyPr/>
          <a:lstStyle/>
          <a:p>
            <a:r>
              <a:rPr lang="it-IT"/>
              <a:t>Prestazioni gestite da ASTER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0EF127-456F-E8D7-4DC3-84AE2BDC74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1289" y="404664"/>
            <a:ext cx="6512511" cy="38015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it-IT" sz="1800"/>
              <a:t>Ente ASTER garantisce il rimborso in forma diretta, delle seguenti prestazioni: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ticket sanitari;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pacchetto maternità;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assistenza alla persona non autosufficiente;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assistenza ai parenti non autosufficienti;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prevenzione per iscritto con sindrome di Down;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vaccino antinfluenzale;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vaccino anti-pneumococcico;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800"/>
              <a:t> lenti da vista.</a:t>
            </a:r>
          </a:p>
        </p:txBody>
      </p:sp>
    </p:spTree>
    <p:extLst>
      <p:ext uri="{BB962C8B-B14F-4D97-AF65-F5344CB8AC3E}">
        <p14:creationId xmlns:p14="http://schemas.microsoft.com/office/powerpoint/2010/main" val="1535420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AC38E4-50D8-8F1D-8AB4-4DF18DF39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653136"/>
            <a:ext cx="7334200" cy="1721128"/>
          </a:xfrm>
        </p:spPr>
        <p:txBody>
          <a:bodyPr/>
          <a:lstStyle/>
          <a:p>
            <a:r>
              <a:rPr lang="it-IT" sz="4400"/>
              <a:t>Prestazioni gestite da UNISALUTE per ASTER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0EF127-456F-E8D7-4DC3-84AE2BDC74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43608" y="332656"/>
            <a:ext cx="6512511" cy="417646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it-IT" sz="1900"/>
              <a:t>Ente ASTER garantisce tramite UniSalute le seguenti prestazioni:</a:t>
            </a:r>
            <a:endParaRPr lang="it-IT" sz="1400"/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ricovero in istituto di cura per intervento chirurgico;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1400"/>
              <a:t>trasporto sanitario per intervento chirurgico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1400"/>
              <a:t>intervento chirurgico ambulatoriale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1400"/>
              <a:t>neonati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1400"/>
              <a:t>indennità sostitutiva per ricovero per intervento chirurgico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diagnostica di immagine: radiologia tradizionale;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visite specialistiche;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protesi e ausili medici ortopedici;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trattamenti fisioterapici riabilitativi;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prestazioni odontoiatriche particolari;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prestazioni di implantologia;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avulsione (estrazione denti);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prestazioni diagnostiche particolari (prevenzione);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1600"/>
              <a:t>monitor salute e visite specialistiche e accertamenti diagnostici per patologie croniche (telemedicina).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6637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74" y="6046822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619672" y="23841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it-IT"/>
              <a:t>Le Fonti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195736" y="1196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aphicFrame>
        <p:nvGraphicFramePr>
          <p:cNvPr id="7" name="Group 6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80070124"/>
              </p:ext>
            </p:extLst>
          </p:nvPr>
        </p:nvGraphicFramePr>
        <p:xfrm>
          <a:off x="506831" y="1534484"/>
          <a:ext cx="8229600" cy="3676650"/>
        </p:xfrm>
        <a:graphic>
          <a:graphicData uri="http://schemas.openxmlformats.org/drawingml/2006/table">
            <a:tbl>
              <a:tblPr/>
              <a:tblGrid>
                <a:gridCol w="426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99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CCNL Terziario Distribuzione e Servizi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CCNL Turismo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66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Articolo 104 Testo Unico 12 dicembre 2019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Accordo del 22 luglio 2003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Stesura 2006 articolo 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Accordo di rinnovo 31 luglio 2007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Accordo di rinnovo 4 marzo 2010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Accordo di rinnovo 18 luglio 2018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4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6512511" cy="1143000"/>
          </a:xfrm>
        </p:spPr>
        <p:txBody>
          <a:bodyPr/>
          <a:lstStyle/>
          <a:p>
            <a:pPr algn="ctr"/>
            <a:r>
              <a:rPr lang="it-IT" altLang="it-IT"/>
              <a:t>Una Tantum</a:t>
            </a:r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489956"/>
              </p:ext>
            </p:extLst>
          </p:nvPr>
        </p:nvGraphicFramePr>
        <p:xfrm>
          <a:off x="683568" y="1844824"/>
          <a:ext cx="8064500" cy="3536950"/>
        </p:xfrm>
        <a:graphic>
          <a:graphicData uri="http://schemas.openxmlformats.org/drawingml/2006/table">
            <a:tbl>
              <a:tblPr/>
              <a:tblGrid>
                <a:gridCol w="418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1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6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CCNL Terziario</a:t>
                      </a:r>
                      <a:r>
                        <a:rPr kumimoji="0" lang="it-IT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Distribuzione Servizi</a:t>
                      </a: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CCNL Turismo</a:t>
                      </a:r>
                      <a:endParaRPr kumimoji="0" lang="it-IT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795" marB="467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it-IT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Times New Roman" pitchFamily="18" charset="0"/>
                        </a:rPr>
                        <a:t>30,00 € </a:t>
                      </a: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Times New Roman" pitchFamily="18" charset="0"/>
                        </a:rPr>
                        <a:t>per ciascun lavoratore a tempo indeterminato, con contratto a tempo pieno o parziale in forza al momento dell’iscrizione ad ASTER.</a:t>
                      </a:r>
                      <a:endParaRPr kumimoji="0" lang="it-IT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Times New Roman" pitchFamily="18" charset="0"/>
                      </a:endParaRPr>
                    </a:p>
                  </a:txBody>
                  <a:tcPr marL="90000" marR="90000" marT="46795" marB="467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15,00 € </a:t>
                      </a: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per ciascun lavoratore assunto con contratto a tempo pieno;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8,00 € </a:t>
                      </a:r>
                      <a:r>
                        <a:rPr kumimoji="0" 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per ciascun lavoratore assunto con contratto a tempo parziale;</a:t>
                      </a:r>
                    </a:p>
                  </a:txBody>
                  <a:tcPr marL="90000" marR="90000" marT="46795" marB="467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74" y="6046822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01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755576" y="548680"/>
            <a:ext cx="7416824" cy="1143000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200"/>
              <a:t>ASTER CCNL TDS art. 104</a:t>
            </a:r>
            <a:endParaRPr lang="it-IT" sz="32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lnSpc>
                <a:spcPct val="90000"/>
              </a:lnSpc>
              <a:buFontTx/>
              <a:buNone/>
            </a:pPr>
            <a:endParaRPr lang="it-IT" altLang="it-IT"/>
          </a:p>
          <a:p>
            <a:pPr lvl="2">
              <a:lnSpc>
                <a:spcPct val="90000"/>
              </a:lnSpc>
            </a:pPr>
            <a:r>
              <a:rPr lang="it-IT" altLang="it-IT"/>
              <a:t>Dall’ 1 marzo 2011 la quota una tantum viene erogata esclusivamente dalle aziende che per la prima volta iscrivano i propri lavoratori ad Aster.</a:t>
            </a:r>
          </a:p>
          <a:p>
            <a:pPr marL="640080" lvl="2" indent="0">
              <a:lnSpc>
                <a:spcPct val="90000"/>
              </a:lnSpc>
              <a:buNone/>
            </a:pPr>
            <a:endParaRPr lang="it-IT" altLang="it-IT"/>
          </a:p>
          <a:p>
            <a:pPr lvl="2">
              <a:lnSpc>
                <a:spcPct val="90000"/>
              </a:lnSpc>
            </a:pPr>
            <a:r>
              <a:rPr lang="it-IT" altLang="it-IT"/>
              <a:t>La quota una tantum è pertanto legata alle aziende di nuova iscrizione e non ai lavoratori di nuova iscrizione.</a:t>
            </a:r>
          </a:p>
          <a:p>
            <a:pPr marL="640080" lvl="2" indent="0">
              <a:lnSpc>
                <a:spcPct val="90000"/>
              </a:lnSpc>
              <a:buNone/>
            </a:pPr>
            <a:endParaRPr lang="it-IT" altLang="it-IT"/>
          </a:p>
          <a:p>
            <a:pPr lvl="2">
              <a:lnSpc>
                <a:spcPct val="90000"/>
              </a:lnSpc>
            </a:pPr>
            <a:r>
              <a:rPr lang="it-IT" altLang="it-IT"/>
              <a:t>Es : le aziende che </a:t>
            </a:r>
            <a:r>
              <a:rPr lang="it-IT" altLang="it-IT" u="sng"/>
              <a:t>si iscriveranno per la prima volta</a:t>
            </a:r>
            <a:r>
              <a:rPr lang="it-IT" altLang="it-IT"/>
              <a:t> ad Aster pagheranno la quota UT di 30,00 € per ciascun lavoratore in forza all’azienda in quel momento.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74" y="6046822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03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560840" cy="1143000"/>
          </a:xfrm>
        </p:spPr>
        <p:txBody>
          <a:bodyPr/>
          <a:lstStyle/>
          <a:p>
            <a:pPr algn="ctr"/>
            <a:r>
              <a:rPr lang="it-IT" altLang="it-IT" sz="2800">
                <a:effectLst/>
              </a:rPr>
              <a:t>Quota contributiva CCNL Turismo per lavoratori a tempo determinato</a:t>
            </a:r>
            <a:endParaRPr lang="it-IT" sz="2800">
              <a:effectLst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55576" y="2132856"/>
            <a:ext cx="7560840" cy="3473450"/>
          </a:xfrm>
        </p:spPr>
        <p:txBody>
          <a:bodyPr>
            <a:normAutofit fontScale="92500" lnSpcReduction="10000"/>
          </a:bodyPr>
          <a:lstStyle/>
          <a:p>
            <a:pPr marL="609600" indent="-609600" algn="just" eaLnBrk="1" hangingPunct="1">
              <a:buFontTx/>
              <a:buNone/>
            </a:pPr>
            <a:endParaRPr lang="it-IT" altLang="it-IT" i="1"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AutoNum type="arabicPeriod"/>
            </a:pPr>
            <a:r>
              <a:rPr lang="it-IT" altLang="it-IT" sz="2600">
                <a:cs typeface="Times New Roman" pitchFamily="18" charset="0"/>
              </a:rPr>
              <a:t>E’ consentita l’iscrizione di lavoratori dipendenti assunti con contratto a tempo determinato di durata iniziale superiore a tre mesi su richiesta del lavoratore  all’azienda.</a:t>
            </a:r>
          </a:p>
          <a:p>
            <a:pPr marL="609600" indent="-609600" algn="just" eaLnBrk="1" hangingPunct="1">
              <a:buFontTx/>
              <a:buAutoNum type="arabicPeriod"/>
            </a:pPr>
            <a:endParaRPr lang="it-IT" altLang="it-IT" sz="800">
              <a:cs typeface="Times New Roman" pitchFamily="18" charset="0"/>
            </a:endParaRPr>
          </a:p>
          <a:p>
            <a:pPr marL="609600" indent="-609600" algn="just" eaLnBrk="1" hangingPunct="1">
              <a:buFontTx/>
              <a:buAutoNum type="arabicPeriod"/>
            </a:pPr>
            <a:r>
              <a:rPr lang="it-IT" altLang="it-IT" sz="2600">
                <a:cs typeface="Times New Roman" pitchFamily="18" charset="0"/>
              </a:rPr>
              <a:t>Il lavoratore assume a proprio carico l’intero onere relativo ai periodi dell’anno non lavorati ed autorizza la trattenuta del relativo importo dalle competenze di fine rapporto</a:t>
            </a:r>
            <a:r>
              <a:rPr lang="it-IT" altLang="it-IT">
                <a:cs typeface="Times New Roman" pitchFamily="18" charset="0"/>
              </a:rPr>
              <a:t>. </a:t>
            </a:r>
            <a:endParaRPr lang="it-IT" altLang="it-IT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37312"/>
            <a:ext cx="1368425" cy="5302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05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</p:spPr>
        <p:txBody>
          <a:bodyPr/>
          <a:lstStyle/>
          <a:p>
            <a:pPr algn="ctr"/>
            <a:r>
              <a:rPr lang="it-IT" altLang="it-IT"/>
              <a:t>Quota contributiva</a:t>
            </a:r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54662"/>
              </p:ext>
            </p:extLst>
          </p:nvPr>
        </p:nvGraphicFramePr>
        <p:xfrm>
          <a:off x="971600" y="1556792"/>
          <a:ext cx="7777162" cy="3796303"/>
        </p:xfrm>
        <a:graphic>
          <a:graphicData uri="http://schemas.openxmlformats.org/drawingml/2006/table">
            <a:tbl>
              <a:tblPr/>
              <a:tblGrid>
                <a:gridCol w="4033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4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CCNL Terziario</a:t>
                      </a:r>
                      <a:r>
                        <a:rPr kumimoji="0" lang="it-IT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Distribuzione Servizi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CCNL Turismo</a:t>
                      </a:r>
                      <a:endParaRPr kumimoji="0" lang="it-IT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76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12,00 € mensili obbligatori (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144,00 € annui</a:t>
                      </a:r>
                      <a:r>
                        <a:rPr kumimoji="0" lang="it-IT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)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 per ciascun lavoratore assunto a tempo indeterminato o con contratto di apprendistato, sia se assunto a tempo pieno  che a tempo parziale;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 Di questi, 2,00 €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kumimoji="0" lang="it-IT" sz="18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mensili </a:t>
                      </a:r>
                      <a:r>
                        <a:rPr kumimoji="0" lang="it-IT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(24,00 € annui) sono a carico dei dipendenti.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Dal 01/01/2019 12,00 € </a:t>
                      </a:r>
                      <a:r>
                        <a:rPr kumimoji="0" lang="it-IT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mensili (144,00 euro annui) per ciascun lavoratore assunto con contratto a tempo pieno e con contratto a tempo parziale.</a:t>
                      </a:r>
                      <a:endParaRPr kumimoji="0" lang="it-IT" sz="22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46806" marB="468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11888"/>
            <a:ext cx="1368425" cy="53022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512511" cy="1143000"/>
          </a:xfrm>
        </p:spPr>
        <p:txBody>
          <a:bodyPr/>
          <a:lstStyle/>
          <a:p>
            <a:pPr algn="ctr"/>
            <a:r>
              <a:rPr lang="it-IT" altLang="it-IT" sz="3200"/>
              <a:t>ASTER CCNL TDS Art. 104</a:t>
            </a:r>
            <a:endParaRPr lang="it-IT" sz="320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0032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it-IT" altLang="it-IT" sz="2400" b="1"/>
          </a:p>
          <a:p>
            <a:pPr algn="ctr">
              <a:buFontTx/>
              <a:buNone/>
            </a:pPr>
            <a:r>
              <a:rPr lang="it-IT" altLang="it-IT" sz="3200" b="1"/>
              <a:t>Cogenza Aster</a:t>
            </a:r>
          </a:p>
          <a:p>
            <a:pPr algn="ctr">
              <a:buFontTx/>
              <a:buNone/>
            </a:pPr>
            <a:r>
              <a:rPr lang="it-IT" altLang="it-IT" sz="2400" b="1">
                <a:ea typeface="Cambria" pitchFamily="18" charset="0"/>
                <a:cs typeface="Cambria" pitchFamily="18" charset="0"/>
              </a:rPr>
              <a:t>l’azienda che ometta il versamento delle quote è tenuta </a:t>
            </a:r>
            <a:r>
              <a:rPr lang="it-IT" altLang="it-IT" sz="2400">
                <a:ea typeface="Cambria" pitchFamily="18" charset="0"/>
                <a:cs typeface="Cambria" pitchFamily="18" charset="0"/>
              </a:rPr>
              <a:t>ad erogare al lavoratore un </a:t>
            </a:r>
            <a:r>
              <a:rPr lang="it-IT" altLang="it-IT" sz="2400" i="1" u="sng">
                <a:ea typeface="Cambria" pitchFamily="18" charset="0"/>
                <a:cs typeface="Cambria" pitchFamily="18" charset="0"/>
              </a:rPr>
              <a:t>elemento distinto della retribuzione </a:t>
            </a:r>
            <a:r>
              <a:rPr lang="it-IT" altLang="it-IT" sz="2400">
                <a:ea typeface="Cambria" pitchFamily="18" charset="0"/>
                <a:cs typeface="Cambria" pitchFamily="18" charset="0"/>
              </a:rPr>
              <a:t>non assorbibile di importo pari ad </a:t>
            </a:r>
            <a:r>
              <a:rPr lang="it-IT" altLang="it-IT" sz="2400" b="1" i="1" u="sng">
                <a:ea typeface="Cambria" pitchFamily="18" charset="0"/>
                <a:cs typeface="Cambria" pitchFamily="18" charset="0"/>
              </a:rPr>
              <a:t>€ 16,00 lordi</a:t>
            </a:r>
            <a:r>
              <a:rPr lang="it-IT" altLang="it-IT" sz="2400">
                <a:ea typeface="Cambria" pitchFamily="18" charset="0"/>
                <a:cs typeface="Cambria" pitchFamily="18" charset="0"/>
              </a:rPr>
              <a:t>, da corrispondere per </a:t>
            </a:r>
            <a:r>
              <a:rPr lang="it-IT" altLang="it-IT" sz="2400" b="1" u="sng">
                <a:ea typeface="Cambria" pitchFamily="18" charset="0"/>
                <a:cs typeface="Cambria" pitchFamily="18" charset="0"/>
              </a:rPr>
              <a:t>14 mensilità</a:t>
            </a:r>
            <a:r>
              <a:rPr lang="it-IT" altLang="it-IT" sz="2400">
                <a:ea typeface="Cambria" pitchFamily="18" charset="0"/>
                <a:cs typeface="Cambria" pitchFamily="18" charset="0"/>
              </a:rPr>
              <a:t> e che rientra nella retribuzione di fatto, di cui all’art.208.</a:t>
            </a:r>
            <a:r>
              <a:rPr lang="it-IT" altLang="it-IT"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itchFamily="18" charset="0"/>
                <a:cs typeface="Cambria" pitchFamily="18" charset="0"/>
              </a:rPr>
              <a:t>(</a:t>
            </a:r>
            <a:r>
              <a:rPr lang="it-IT" altLang="it-IT" sz="24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itchFamily="18" charset="0"/>
                <a:cs typeface="Cambria" pitchFamily="18" charset="0"/>
              </a:rPr>
              <a:t>OSSIA 224,00 € lordi annui).</a:t>
            </a:r>
          </a:p>
          <a:p>
            <a:pPr marL="45720" indent="0">
              <a:buNone/>
            </a:pPr>
            <a:endParaRPr lang="it-IT" altLang="it-IT" sz="1800">
              <a:ea typeface="Cambria" pitchFamily="18" charset="0"/>
              <a:cs typeface="Cambri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74" y="6046822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842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971600" y="404664"/>
            <a:ext cx="7056784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200"/>
              <a:t>ASTER CCNL TDS Art. 104 dichiarazione a verbale n.2</a:t>
            </a:r>
            <a:endParaRPr lang="it-IT" sz="3200"/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457200" y="17008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it-IT" altLang="it-IT" sz="2400" b="1"/>
              <a:t>Cogenza Aster</a:t>
            </a:r>
          </a:p>
          <a:p>
            <a:pPr algn="ctr">
              <a:buFontTx/>
              <a:buNone/>
            </a:pPr>
            <a:r>
              <a:rPr lang="it-IT" altLang="it-IT" sz="2000" b="1">
                <a:ea typeface="Cambria" pitchFamily="18" charset="0"/>
                <a:cs typeface="Cambria" pitchFamily="18" charset="0"/>
              </a:rPr>
              <a:t>     Nella determinazione della parte normativa/economica del presente CCNL si è tenuto conto dell’incidenza delle quote e dei contributi per il finanziamento dell’Ente ASTER. Il trattamento economico complessivo risulta comprensivo di tali quote e contributi, che sono da considerarsi parte integrante del trattamento economico. Il contributo, pari a 10,00 €, nonché la quota una tantum di 30,00 €, concordati in occasione del rinnovo del CCNL del 6 luglio 2004, sono </a:t>
            </a:r>
            <a:r>
              <a:rPr lang="it-IT" altLang="it-IT" sz="2000" b="1" u="sng">
                <a:ea typeface="Cambria" pitchFamily="18" charset="0"/>
                <a:cs typeface="Cambria" pitchFamily="18" charset="0"/>
              </a:rPr>
              <a:t>sostitutivi di un equivalente aumento contrattuale</a:t>
            </a:r>
            <a:r>
              <a:rPr lang="it-IT" altLang="it-IT" sz="2000" b="1">
                <a:ea typeface="Cambria" pitchFamily="18" charset="0"/>
                <a:cs typeface="Cambria" pitchFamily="18" charset="0"/>
              </a:rPr>
              <a:t> ed assumono valenza normativa per tutti coloro che applicano il presente CCNL. </a:t>
            </a:r>
            <a:endParaRPr lang="it-IT" altLang="it-IT" sz="2000" b="1"/>
          </a:p>
          <a:p>
            <a:pPr algn="ctr">
              <a:buFontTx/>
              <a:buNone/>
            </a:pPr>
            <a:endParaRPr lang="it-IT" altLang="it-IT" sz="2000" b="1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130" y="5805264"/>
            <a:ext cx="1484914" cy="576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686837"/>
      </p:ext>
    </p:extLst>
  </p:cSld>
  <p:clrMapOvr>
    <a:masterClrMapping/>
  </p:clrMapOvr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57EE075D1F8E94A885EB2397CD60C8D" ma:contentTypeVersion="11" ma:contentTypeDescription="Creare un nuovo documento." ma:contentTypeScope="" ma:versionID="6032c1b6be6e4733349d7610ba086efd">
  <xsd:schema xmlns:xsd="http://www.w3.org/2001/XMLSchema" xmlns:xs="http://www.w3.org/2001/XMLSchema" xmlns:p="http://schemas.microsoft.com/office/2006/metadata/properties" xmlns:ns2="6e0f81bc-75ea-4cab-a55b-c708af5476bf" xmlns:ns3="db7c3e62-ad25-4cc7-aea2-6c00a8691644" targetNamespace="http://schemas.microsoft.com/office/2006/metadata/properties" ma:root="true" ma:fieldsID="62052ae6cb182513ec721706471e86f1" ns2:_="" ns3:_="">
    <xsd:import namespace="6e0f81bc-75ea-4cab-a55b-c708af5476bf"/>
    <xsd:import namespace="db7c3e62-ad25-4cc7-aea2-6c00a869164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f81bc-75ea-4cab-a55b-c708af5476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c3e62-ad25-4cc7-aea2-6c00a8691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6BE359-8212-4E62-A250-6A9754866F8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0AB782-C2C7-46B2-92C4-AC7FF1D17611}">
  <ds:schemaRefs>
    <ds:schemaRef ds:uri="6e0f81bc-75ea-4cab-a55b-c708af5476bf"/>
    <ds:schemaRef ds:uri="db7c3e62-ad25-4cc7-aea2-6c00a869164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078527A-35F8-4A24-B790-A240213DF6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TM10001115[[fn=Pacco]]</Template>
  <TotalTime>1</TotalTime>
  <Words>1612</Words>
  <Application>Microsoft Office PowerPoint</Application>
  <PresentationFormat>Presentazione su schermo (4:3)</PresentationFormat>
  <Paragraphs>162</Paragraphs>
  <Slides>21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32" baseType="lpstr">
      <vt:lpstr>Arial</vt:lpstr>
      <vt:lpstr>Arial Black</vt:lpstr>
      <vt:lpstr>Calibri</vt:lpstr>
      <vt:lpstr>Courier New</vt:lpstr>
      <vt:lpstr>Georgia</vt:lpstr>
      <vt:lpstr>Times New Roman</vt:lpstr>
      <vt:lpstr>Trebuchet MS</vt:lpstr>
      <vt:lpstr>TTE164D600t00</vt:lpstr>
      <vt:lpstr>TTE33DAA58t00</vt:lpstr>
      <vt:lpstr>Wingdings</vt:lpstr>
      <vt:lpstr>Elica</vt:lpstr>
      <vt:lpstr>WELFARE CONTRATTUALE una risposta per lavoratori e imprese</vt:lpstr>
      <vt:lpstr>Cos’è ASTER?</vt:lpstr>
      <vt:lpstr>Le Fonti</vt:lpstr>
      <vt:lpstr>Una Tantum</vt:lpstr>
      <vt:lpstr>Presentazione standard di PowerPoint</vt:lpstr>
      <vt:lpstr>Quota contributiva CCNL Turismo per lavoratori a tempo determinato</vt:lpstr>
      <vt:lpstr>Quota contributiva</vt:lpstr>
      <vt:lpstr>ASTER CCNL TDS Art. 104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Piani sanitari e Strutture in convenzione</vt:lpstr>
      <vt:lpstr>Prestazioni gestite da ASTER</vt:lpstr>
      <vt:lpstr>Prestazioni gestite da UNISALUTE per ASTER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 di assistenza sanitaria integrativa per i dipendenti dalle aziende del commercio del turismo e dei servizi</dc:title>
  <dc:creator>MAGNIFICO</dc:creator>
  <cp:lastModifiedBy>Andrea Dameri</cp:lastModifiedBy>
  <cp:revision>4</cp:revision>
  <cp:lastPrinted>2016-10-20T16:25:06Z</cp:lastPrinted>
  <dcterms:created xsi:type="dcterms:W3CDTF">2013-06-17T12:23:51Z</dcterms:created>
  <dcterms:modified xsi:type="dcterms:W3CDTF">2023-10-03T11:31:34Z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0x010100D57EE075D1F8E94A885EB2397CD60C8D</vt:lpwstr>
  </property>
</Properties>
</file>