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6" r:id="rId3"/>
    <p:sldId id="661" r:id="rId4"/>
    <p:sldId id="662" r:id="rId5"/>
    <p:sldId id="315" r:id="rId6"/>
    <p:sldId id="620" r:id="rId7"/>
    <p:sldId id="634" r:id="rId8"/>
    <p:sldId id="636" r:id="rId9"/>
    <p:sldId id="321" r:id="rId10"/>
    <p:sldId id="322" r:id="rId11"/>
    <p:sldId id="647" r:id="rId12"/>
    <p:sldId id="641" r:id="rId13"/>
    <p:sldId id="663" r:id="rId14"/>
    <p:sldId id="631" r:id="rId15"/>
    <p:sldId id="633" r:id="rId16"/>
    <p:sldId id="266" r:id="rId17"/>
    <p:sldId id="483" r:id="rId18"/>
    <p:sldId id="375" r:id="rId19"/>
    <p:sldId id="484" r:id="rId20"/>
    <p:sldId id="642" r:id="rId21"/>
    <p:sldId id="606" r:id="rId22"/>
    <p:sldId id="539" r:id="rId23"/>
    <p:sldId id="582" r:id="rId24"/>
    <p:sldId id="544" r:id="rId25"/>
    <p:sldId id="282" r:id="rId26"/>
    <p:sldId id="541" r:id="rId27"/>
    <p:sldId id="607" r:id="rId28"/>
    <p:sldId id="612" r:id="rId29"/>
    <p:sldId id="296" r:id="rId30"/>
    <p:sldId id="613" r:id="rId31"/>
    <p:sldId id="614" r:id="rId32"/>
    <p:sldId id="310" r:id="rId33"/>
    <p:sldId id="615"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F09"/>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79" autoAdjust="0"/>
  </p:normalViewPr>
  <p:slideViewPr>
    <p:cSldViewPr snapToGrid="0">
      <p:cViewPr varScale="1">
        <p:scale>
          <a:sx n="59" d="100"/>
          <a:sy n="59" d="100"/>
        </p:scale>
        <p:origin x="7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576D6-5AD7-4C49-860B-1C4CE9CE6EA1}" type="datetimeFigureOut">
              <a:rPr lang="it-IT" smtClean="0"/>
              <a:t>28/09/2023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C1F9B-3328-48E9-94E6-0236E2A3525B}" type="slidenum">
              <a:rPr lang="it-IT" smtClean="0"/>
              <a:t>‹N›</a:t>
            </a:fld>
            <a:endParaRPr lang="it-IT"/>
          </a:p>
        </p:txBody>
      </p:sp>
    </p:spTree>
    <p:extLst>
      <p:ext uri="{BB962C8B-B14F-4D97-AF65-F5344CB8AC3E}">
        <p14:creationId xmlns:p14="http://schemas.microsoft.com/office/powerpoint/2010/main" val="30173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C0C1F9B-3328-48E9-94E6-0236E2A3525B}" type="slidenum">
              <a:rPr lang="it-IT" smtClean="0"/>
              <a:t>9</a:t>
            </a:fld>
            <a:endParaRPr lang="it-IT"/>
          </a:p>
        </p:txBody>
      </p:sp>
    </p:spTree>
    <p:extLst>
      <p:ext uri="{BB962C8B-B14F-4D97-AF65-F5344CB8AC3E}">
        <p14:creationId xmlns:p14="http://schemas.microsoft.com/office/powerpoint/2010/main" val="93616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D7E113-2478-DEF3-A91B-D7485A28E28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6B66D4B-58AD-2FBF-341C-8D1F4B799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158725E-6C96-7263-1A4C-AFA55D8CA262}"/>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5" name="Segnaposto piè di pagina 4">
            <a:extLst>
              <a:ext uri="{FF2B5EF4-FFF2-40B4-BE49-F238E27FC236}">
                <a16:creationId xmlns:a16="http://schemas.microsoft.com/office/drawing/2014/main" id="{604FA979-DDC0-00DD-E8E8-F39895C98E9B}"/>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2144EEC0-0B46-297D-F9C9-1C634AD3817E}"/>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284607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1D82F9-EA6A-214D-7B02-23BC41E0B48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EB15BD6-3D49-31C2-79F1-6D2E56ED86E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4C3E33A-B9ED-A974-6A43-4F6D0727EB9E}"/>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5" name="Segnaposto piè di pagina 4">
            <a:extLst>
              <a:ext uri="{FF2B5EF4-FFF2-40B4-BE49-F238E27FC236}">
                <a16:creationId xmlns:a16="http://schemas.microsoft.com/office/drawing/2014/main" id="{33E7AB12-7275-A7FC-7431-5076ADCD8C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AEE841-0F09-CBAC-29EC-DAFD5E5A5AB7}"/>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236254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C9D129-9E37-36C1-5A8B-11C59826E32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F4AF26-60C5-B9BA-7DF8-D92D5D024C9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417946-3A36-46AB-8670-9CF0FEE6E27A}"/>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5" name="Segnaposto piè di pagina 4">
            <a:extLst>
              <a:ext uri="{FF2B5EF4-FFF2-40B4-BE49-F238E27FC236}">
                <a16:creationId xmlns:a16="http://schemas.microsoft.com/office/drawing/2014/main" id="{60575190-818E-1E2B-5EEE-6C3BB2B063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272374-0640-A97D-EEFD-602BC250E0D8}"/>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95640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6E3627-1162-CCE0-F2BA-8AFF2DCAB51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874303A-8B02-8C5D-C782-2465DA4D2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E499EE0-0A0F-2727-E62A-AE58C1D45622}"/>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5" name="Segnaposto piè di pagina 4">
            <a:extLst>
              <a:ext uri="{FF2B5EF4-FFF2-40B4-BE49-F238E27FC236}">
                <a16:creationId xmlns:a16="http://schemas.microsoft.com/office/drawing/2014/main" id="{24B3D7D0-F545-468A-CC2C-BF2916B1AB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020AFF-C653-3085-36CA-7EBF897BFBB1}"/>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142560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0CD241-96BC-8173-B567-46D732D7F5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7C3DB8-AE7D-8BE2-4704-E1D6598C45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872B101-178A-9A9F-8B04-41EABB6B432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83EF3F9-8943-28E9-34D5-46B65EF33988}"/>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6" name="Segnaposto piè di pagina 5">
            <a:extLst>
              <a:ext uri="{FF2B5EF4-FFF2-40B4-BE49-F238E27FC236}">
                <a16:creationId xmlns:a16="http://schemas.microsoft.com/office/drawing/2014/main" id="{467CDCDE-A8F0-E450-C9B3-9A662D25F2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C47D69B-D9D8-20B9-B1B0-F280EF5A4F46}"/>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328142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7CF53D-372E-9F38-8CD7-D3C3C40369B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F5558F-EDBA-825F-4356-906C5CC7C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CF951A-BF6B-FDED-4085-0EACA5D6CBC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CC32D1C-4247-69C1-65F7-7018D936F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D6B9DB3-E253-68A3-9F0A-1CCA93CF6EC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BFF13E3-4EFD-BD8F-67D1-EDAA2E032BD5}"/>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8" name="Segnaposto piè di pagina 7">
            <a:extLst>
              <a:ext uri="{FF2B5EF4-FFF2-40B4-BE49-F238E27FC236}">
                <a16:creationId xmlns:a16="http://schemas.microsoft.com/office/drawing/2014/main" id="{86C06E99-0997-D2AC-6C00-76C0C1BF8FC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A51E1FC-5B26-09E2-C15D-9F8AD7B451B5}"/>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361238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1AD273-EB28-688C-4A6C-339FC45901B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6562FC6-2819-1421-336B-96D412457886}"/>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4" name="Segnaposto piè di pagina 3">
            <a:extLst>
              <a:ext uri="{FF2B5EF4-FFF2-40B4-BE49-F238E27FC236}">
                <a16:creationId xmlns:a16="http://schemas.microsoft.com/office/drawing/2014/main" id="{E02EAA8B-3171-8D17-7E9E-7D04BC403AA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17DABF1-BCF1-85EC-A7D3-DD588CCAD82B}"/>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2911349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2D1D4B6-9365-9C2B-30E4-89392DF56BFD}"/>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3" name="Segnaposto piè di pagina 2">
            <a:extLst>
              <a:ext uri="{FF2B5EF4-FFF2-40B4-BE49-F238E27FC236}">
                <a16:creationId xmlns:a16="http://schemas.microsoft.com/office/drawing/2014/main" id="{84180A56-89B6-E13D-FF41-C7490362A71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3518D6A-0312-C81E-2AE8-3E0B62A6B9DA}"/>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43201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8F09E2-9D64-11F5-4BD1-2E2F3953E82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C419C1-5C85-6AB6-FEA4-F21897876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296D05D-E90E-F842-F79B-7716F2F94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07A6391-9E3B-A2B2-A0FA-1F4F60A37DAF}"/>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6" name="Segnaposto piè di pagina 5">
            <a:extLst>
              <a:ext uri="{FF2B5EF4-FFF2-40B4-BE49-F238E27FC236}">
                <a16:creationId xmlns:a16="http://schemas.microsoft.com/office/drawing/2014/main" id="{44BC3266-6FBB-21F9-86A1-92F8C095C8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A3694F-FEBD-41C4-74A9-D12AEF72A0DA}"/>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164117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6D9BD3-74BA-74D4-66AB-B33ED1714D2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73068CF-0E6D-9BBF-F857-6B1B5AB0B7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745FDA0-0F11-E6B6-3871-EA6841BF0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43DD7EF-FFFE-1E73-7832-772ED21C5D33}"/>
              </a:ext>
            </a:extLst>
          </p:cNvPr>
          <p:cNvSpPr>
            <a:spLocks noGrp="1"/>
          </p:cNvSpPr>
          <p:nvPr>
            <p:ph type="dt" sz="half" idx="10"/>
          </p:nvPr>
        </p:nvSpPr>
        <p:spPr/>
        <p:txBody>
          <a:bodyPr/>
          <a:lstStyle/>
          <a:p>
            <a:fld id="{A34076FE-BF97-4E60-8BD6-AE8149C8A532}" type="datetimeFigureOut">
              <a:rPr lang="it-IT" smtClean="0"/>
              <a:t>28/09/2023</a:t>
            </a:fld>
            <a:endParaRPr lang="it-IT"/>
          </a:p>
        </p:txBody>
      </p:sp>
      <p:sp>
        <p:nvSpPr>
          <p:cNvPr id="6" name="Segnaposto piè di pagina 5">
            <a:extLst>
              <a:ext uri="{FF2B5EF4-FFF2-40B4-BE49-F238E27FC236}">
                <a16:creationId xmlns:a16="http://schemas.microsoft.com/office/drawing/2014/main" id="{C56F1CED-7300-83AD-CD2C-8ADBCA38AEE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9B6AFE-D128-9BAF-BC87-F0E9BF225883}"/>
              </a:ext>
            </a:extLst>
          </p:cNvPr>
          <p:cNvSpPr>
            <a:spLocks noGrp="1"/>
          </p:cNvSpPr>
          <p:nvPr>
            <p:ph type="sldNum" sz="quarter" idx="12"/>
          </p:nvPr>
        </p:nvSpPr>
        <p:spPr/>
        <p:txBody>
          <a:bodyPr/>
          <a:lstStyle/>
          <a:p>
            <a:fld id="{0F74C8D8-4F2D-43A3-AB9E-5A596B00E966}" type="slidenum">
              <a:rPr lang="it-IT" smtClean="0"/>
              <a:t>‹N›</a:t>
            </a:fld>
            <a:endParaRPr lang="it-IT"/>
          </a:p>
        </p:txBody>
      </p:sp>
    </p:spTree>
    <p:extLst>
      <p:ext uri="{BB962C8B-B14F-4D97-AF65-F5344CB8AC3E}">
        <p14:creationId xmlns:p14="http://schemas.microsoft.com/office/powerpoint/2010/main" val="1910076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F0B6BB2-9400-2D45-B465-88E48019C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BCAD92-BF89-9076-33C6-1898D57E4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AB4E7A1-1549-6E0C-2771-B23E3BC71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076FE-BF97-4E60-8BD6-AE8149C8A532}" type="datetimeFigureOut">
              <a:rPr lang="it-IT" smtClean="0"/>
              <a:t>28/09/2023</a:t>
            </a:fld>
            <a:endParaRPr lang="it-IT"/>
          </a:p>
        </p:txBody>
      </p:sp>
      <p:sp>
        <p:nvSpPr>
          <p:cNvPr id="5" name="Segnaposto piè di pagina 4">
            <a:extLst>
              <a:ext uri="{FF2B5EF4-FFF2-40B4-BE49-F238E27FC236}">
                <a16:creationId xmlns:a16="http://schemas.microsoft.com/office/drawing/2014/main" id="{C57D88D0-678C-5DEC-994D-EAAAB68CCF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BEC76FF-9861-F2F9-5238-AADF06FEF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4C8D8-4F2D-43A3-AB9E-5A596B00E966}" type="slidenum">
              <a:rPr lang="it-IT" smtClean="0"/>
              <a:t>‹N›</a:t>
            </a:fld>
            <a:endParaRPr lang="it-IT"/>
          </a:p>
        </p:txBody>
      </p:sp>
    </p:spTree>
    <p:extLst>
      <p:ext uri="{BB962C8B-B14F-4D97-AF65-F5344CB8AC3E}">
        <p14:creationId xmlns:p14="http://schemas.microsoft.com/office/powerpoint/2010/main" val="32870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fondofonte.it/wp-content/uploads/2022/06/27_10_2022Allegato-1-info-tab-contribuzione-1.pdf"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ndofonte.it/wp-content/uploads/2022/05/AC-V01.260522.pdf" TargetMode="External"/><Relationship Id="rId2" Type="http://schemas.openxmlformats.org/officeDocument/2006/relationships/hyperlink" Target="https://www.fondofonte.it/wp-content/uploads/2022/06/5_2_MA-V03.1022.pdf"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fondofonte.it/wp-content/uploads/2022/06/5_2_MA-V03.1022.pdf" TargetMode="External"/><Relationship Id="rId1" Type="http://schemas.openxmlformats.org/officeDocument/2006/relationships/slideLayout" Target="../slideLayouts/slideLayout1.xml"/><Relationship Id="rId4" Type="http://schemas.openxmlformats.org/officeDocument/2006/relationships/hyperlink" Target="https://www.fondofonte.it/wp-content/uploads/2022/06/27_10_2022Allegato-1-info-tab-contribuzione-1.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ondofonte.it/wp-content/uploads/2022/07/ACS-V01.280722.pdf" TargetMode="External"/><Relationship Id="rId2" Type="http://schemas.openxmlformats.org/officeDocument/2006/relationships/hyperlink" Target="https://www.fondofonte.it/wp-content/uploads/2022/10/tfr2.pdf"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hyperlink" Target="https://www.fondofonte.it/wp-content/uploads/2022/07/TFRPRE-V01.280722.pdf"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www.fondofonte.it/wp-content/uploads/2022/07/VD-V02.28072022.pdf" TargetMode="External"/><Relationship Id="rId4" Type="http://schemas.openxmlformats.org/officeDocument/2006/relationships/hyperlink" Target="https://www.fondofonte.it/wp-content/uploads/2022/07/ATFRPRE-V01.280722.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fondofonte.it/wp-content/uploads/2021/11/infografica_anticipazioni_def_link.pdf"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hyperlink" Target="https://www.fondofonte.it/modulistica/modulistica-aderenti/richiesta-anticipazione/"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ondofonte.it/wp-content/uploads/2022/07/CDT-V01.28072022.pdf" TargetMode="External"/><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www.fondofonte.it/wp-content/uploads/2022/07/CHANGEWORK_Agosto_2022.pdf" TargetMode="External"/><Relationship Id="rId4" Type="http://schemas.openxmlformats.org/officeDocument/2006/relationships/hyperlink" Target="https://www.fondofonte.it/wp-content/uploads/2021/01/01_2020_trasferimento12.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ndofonte.it/wp-content/uploads/2022/11/infografica_riscatto3.pdf"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hyperlink" Target="https://www.fondofonte.it/wp-content/uploads/2022/04/Modulo_riscatto_def2_09_2022.pdf" TargetMode="External"/><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www.fondofonte.it/wp-content/uploads/2021/10/Modulo_richiesta_riscatto_decesso_aderente.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hyperlink" Target="https://www.fondofonte.it/wp-content/uploads/2021/11/24_11_2021_MODULO-RITA.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prestazioni.mefop.it/fonte"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fondofonte.it/"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protocollo@fondofonte.it" TargetMode="External"/><Relationship Id="rId7"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fondofonte.it/" TargetMode="External"/><Relationship Id="rId4" Type="http://schemas.openxmlformats.org/officeDocument/2006/relationships/hyperlink" Target="mailto:protocollofonte@legalmail.i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fondofonte.it/wp-content/uploads/2022/07/SW-V01.280722.pdf"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5DA8D4A-B4E6-193D-4C2E-77CA50E2D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4257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1429701" y="1173707"/>
            <a:ext cx="9918923" cy="724788"/>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US" sz="2000" b="1" dirty="0">
                <a:solidFill>
                  <a:srgbClr val="F79646"/>
                </a:solidFill>
                <a:latin typeface="Verdana" panose="020B0604030504040204" pitchFamily="34" charset="0"/>
                <a:ea typeface="Verdana" panose="020B0604030504040204" pitchFamily="34" charset="0"/>
                <a:cs typeface="Arial"/>
              </a:rPr>
              <a:t>RENDIMENTO ANNUALE DEI COMPARTI DI INVESTIMENTO </a:t>
            </a: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5" name="CasellaDiTesto 14">
            <a:extLst>
              <a:ext uri="{FF2B5EF4-FFF2-40B4-BE49-F238E27FC236}">
                <a16:creationId xmlns:a16="http://schemas.microsoft.com/office/drawing/2014/main" id="{973463DE-E567-633F-49FA-25157A52758E}"/>
              </a:ext>
            </a:extLst>
          </p:cNvPr>
          <p:cNvSpPr txBox="1"/>
          <p:nvPr/>
        </p:nvSpPr>
        <p:spPr>
          <a:xfrm>
            <a:off x="1025152" y="4509292"/>
            <a:ext cx="10280728" cy="338554"/>
          </a:xfrm>
          <a:prstGeom prst="rect">
            <a:avLst/>
          </a:prstGeom>
          <a:noFill/>
        </p:spPr>
        <p:txBody>
          <a:bodyPr wrap="square">
            <a:spAutoFit/>
          </a:bodyPr>
          <a:lstStyle/>
          <a:p>
            <a:r>
              <a:rPr lang="it-IT" sz="1600" b="1" i="0" dirty="0">
                <a:solidFill>
                  <a:srgbClr val="EB6F09"/>
                </a:solidFill>
                <a:effectLst/>
                <a:latin typeface="Verdana" panose="020B0604030504040204" pitchFamily="34" charset="0"/>
                <a:ea typeface="Verdana" panose="020B0604030504040204" pitchFamily="34" charset="0"/>
              </a:rPr>
              <a:t>AVVERTENZA</a:t>
            </a:r>
            <a:r>
              <a:rPr lang="it-IT" sz="1600" b="0" i="0" dirty="0">
                <a:solidFill>
                  <a:srgbClr val="EB6F09"/>
                </a:solidFill>
                <a:effectLst/>
                <a:latin typeface="Verdana" panose="020B0604030504040204" pitchFamily="34" charset="0"/>
                <a:ea typeface="Verdana" panose="020B0604030504040204" pitchFamily="34" charset="0"/>
              </a:rPr>
              <a:t>: i rendimenti passati non sono necessariamente indicativi di quelli futuri</a:t>
            </a:r>
            <a:endParaRPr lang="it-IT" sz="1600" dirty="0">
              <a:solidFill>
                <a:srgbClr val="EB6F09"/>
              </a:solidFill>
              <a:latin typeface="Verdana" panose="020B0604030504040204" pitchFamily="34" charset="0"/>
              <a:ea typeface="Verdana" panose="020B0604030504040204" pitchFamily="34" charset="0"/>
            </a:endParaRPr>
          </a:p>
        </p:txBody>
      </p:sp>
      <p:grpSp>
        <p:nvGrpSpPr>
          <p:cNvPr id="26" name="Group 341">
            <a:extLst>
              <a:ext uri="{FF2B5EF4-FFF2-40B4-BE49-F238E27FC236}">
                <a16:creationId xmlns:a16="http://schemas.microsoft.com/office/drawing/2014/main" id="{1787B540-4010-749B-8F94-4EFAF6AEBCC8}"/>
              </a:ext>
            </a:extLst>
          </p:cNvPr>
          <p:cNvGrpSpPr/>
          <p:nvPr/>
        </p:nvGrpSpPr>
        <p:grpSpPr>
          <a:xfrm>
            <a:off x="9709171" y="175297"/>
            <a:ext cx="1058219" cy="963380"/>
            <a:chOff x="8789988" y="4592638"/>
            <a:chExt cx="1122362" cy="1123950"/>
          </a:xfrm>
          <a:solidFill>
            <a:schemeClr val="tx2"/>
          </a:solidFill>
        </p:grpSpPr>
        <p:sp>
          <p:nvSpPr>
            <p:cNvPr id="27" name="Freeform 5">
              <a:extLst>
                <a:ext uri="{FF2B5EF4-FFF2-40B4-BE49-F238E27FC236}">
                  <a16:creationId xmlns:a16="http://schemas.microsoft.com/office/drawing/2014/main" id="{107D4FB7-F1FE-EDF3-071B-6EF2D4074209}"/>
                </a:ext>
              </a:extLst>
            </p:cNvPr>
            <p:cNvSpPr>
              <a:spLocks noEditPoints="1"/>
            </p:cNvSpPr>
            <p:nvPr/>
          </p:nvSpPr>
          <p:spPr bwMode="auto">
            <a:xfrm>
              <a:off x="8982075" y="5310188"/>
              <a:ext cx="153987" cy="388937"/>
            </a:xfrm>
            <a:custGeom>
              <a:avLst/>
              <a:gdLst>
                <a:gd name="T0" fmla="*/ 0 w 41"/>
                <a:gd name="T1" fmla="*/ 52 h 103"/>
                <a:gd name="T2" fmla="*/ 0 w 41"/>
                <a:gd name="T3" fmla="*/ 82 h 103"/>
                <a:gd name="T4" fmla="*/ 21 w 41"/>
                <a:gd name="T5" fmla="*/ 103 h 103"/>
                <a:gd name="T6" fmla="*/ 41 w 41"/>
                <a:gd name="T7" fmla="*/ 82 h 103"/>
                <a:gd name="T8" fmla="*/ 41 w 41"/>
                <a:gd name="T9" fmla="*/ 5 h 103"/>
                <a:gd name="T10" fmla="*/ 36 w 41"/>
                <a:gd name="T11" fmla="*/ 0 h 103"/>
                <a:gd name="T12" fmla="*/ 5 w 41"/>
                <a:gd name="T13" fmla="*/ 0 h 103"/>
                <a:gd name="T14" fmla="*/ 0 w 41"/>
                <a:gd name="T15" fmla="*/ 5 h 103"/>
                <a:gd name="T16" fmla="*/ 0 w 41"/>
                <a:gd name="T17" fmla="*/ 52 h 103"/>
                <a:gd name="T18" fmla="*/ 0 w 41"/>
                <a:gd name="T19" fmla="*/ 52 h 103"/>
                <a:gd name="T20" fmla="*/ 0 w 41"/>
                <a:gd name="T21"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03">
                  <a:moveTo>
                    <a:pt x="0" y="52"/>
                  </a:moveTo>
                  <a:cubicBezTo>
                    <a:pt x="0" y="82"/>
                    <a:pt x="0" y="82"/>
                    <a:pt x="0" y="82"/>
                  </a:cubicBezTo>
                  <a:cubicBezTo>
                    <a:pt x="0" y="94"/>
                    <a:pt x="9" y="103"/>
                    <a:pt x="21" y="103"/>
                  </a:cubicBezTo>
                  <a:cubicBezTo>
                    <a:pt x="32" y="103"/>
                    <a:pt x="41" y="94"/>
                    <a:pt x="41" y="82"/>
                  </a:cubicBezTo>
                  <a:cubicBezTo>
                    <a:pt x="41" y="5"/>
                    <a:pt x="41" y="5"/>
                    <a:pt x="41" y="5"/>
                  </a:cubicBezTo>
                  <a:cubicBezTo>
                    <a:pt x="41" y="3"/>
                    <a:pt x="39" y="0"/>
                    <a:pt x="36" y="0"/>
                  </a:cubicBezTo>
                  <a:cubicBezTo>
                    <a:pt x="5" y="0"/>
                    <a:pt x="5" y="0"/>
                    <a:pt x="5" y="0"/>
                  </a:cubicBezTo>
                  <a:cubicBezTo>
                    <a:pt x="3" y="0"/>
                    <a:pt x="0" y="3"/>
                    <a:pt x="0" y="5"/>
                  </a:cubicBezTo>
                  <a:lnTo>
                    <a:pt x="0" y="52"/>
                  </a:lnTo>
                  <a:close/>
                  <a:moveTo>
                    <a:pt x="0" y="52"/>
                  </a:moveTo>
                  <a:cubicBezTo>
                    <a:pt x="0" y="52"/>
                    <a:pt x="0" y="52"/>
                    <a:pt x="0" y="5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8CD6D185-9EC1-C6F1-901C-7E20D5A087E9}"/>
                </a:ext>
              </a:extLst>
            </p:cNvPr>
            <p:cNvSpPr>
              <a:spLocks noEditPoints="1"/>
            </p:cNvSpPr>
            <p:nvPr/>
          </p:nvSpPr>
          <p:spPr bwMode="auto">
            <a:xfrm>
              <a:off x="9078913" y="4943475"/>
              <a:ext cx="38100" cy="90487"/>
            </a:xfrm>
            <a:custGeom>
              <a:avLst/>
              <a:gdLst>
                <a:gd name="T0" fmla="*/ 0 w 10"/>
                <a:gd name="T1" fmla="*/ 24 h 24"/>
                <a:gd name="T2" fmla="*/ 10 w 10"/>
                <a:gd name="T3" fmla="*/ 12 h 24"/>
                <a:gd name="T4" fmla="*/ 0 w 10"/>
                <a:gd name="T5" fmla="*/ 0 h 24"/>
                <a:gd name="T6" fmla="*/ 0 w 10"/>
                <a:gd name="T7" fmla="*/ 24 h 24"/>
                <a:gd name="T8" fmla="*/ 0 w 10"/>
                <a:gd name="T9" fmla="*/ 24 h 24"/>
                <a:gd name="T10" fmla="*/ 0 w 10"/>
                <a:gd name="T11" fmla="*/ 24 h 24"/>
              </a:gdLst>
              <a:ahLst/>
              <a:cxnLst>
                <a:cxn ang="0">
                  <a:pos x="T0" y="T1"/>
                </a:cxn>
                <a:cxn ang="0">
                  <a:pos x="T2" y="T3"/>
                </a:cxn>
                <a:cxn ang="0">
                  <a:pos x="T4" y="T5"/>
                </a:cxn>
                <a:cxn ang="0">
                  <a:pos x="T6" y="T7"/>
                </a:cxn>
                <a:cxn ang="0">
                  <a:pos x="T8" y="T9"/>
                </a:cxn>
                <a:cxn ang="0">
                  <a:pos x="T10" y="T11"/>
                </a:cxn>
              </a:cxnLst>
              <a:rect l="0" t="0" r="r" b="b"/>
              <a:pathLst>
                <a:path w="10" h="24">
                  <a:moveTo>
                    <a:pt x="0" y="24"/>
                  </a:moveTo>
                  <a:cubicBezTo>
                    <a:pt x="6" y="23"/>
                    <a:pt x="10" y="18"/>
                    <a:pt x="10" y="12"/>
                  </a:cubicBezTo>
                  <a:cubicBezTo>
                    <a:pt x="10" y="7"/>
                    <a:pt x="6" y="2"/>
                    <a:pt x="0" y="0"/>
                  </a:cubicBezTo>
                  <a:lnTo>
                    <a:pt x="0" y="24"/>
                  </a:lnTo>
                  <a:close/>
                  <a:moveTo>
                    <a:pt x="0" y="24"/>
                  </a:moveTo>
                  <a:cubicBezTo>
                    <a:pt x="0" y="24"/>
                    <a:pt x="0" y="24"/>
                    <a:pt x="0" y="2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5F7E4E2C-9B32-5065-AA36-D6408467E092}"/>
                </a:ext>
              </a:extLst>
            </p:cNvPr>
            <p:cNvSpPr>
              <a:spLocks noEditPoints="1"/>
            </p:cNvSpPr>
            <p:nvPr/>
          </p:nvSpPr>
          <p:spPr bwMode="auto">
            <a:xfrm>
              <a:off x="9001125" y="4808538"/>
              <a:ext cx="41275" cy="93662"/>
            </a:xfrm>
            <a:custGeom>
              <a:avLst/>
              <a:gdLst>
                <a:gd name="T0" fmla="*/ 0 w 11"/>
                <a:gd name="T1" fmla="*/ 12 h 25"/>
                <a:gd name="T2" fmla="*/ 11 w 11"/>
                <a:gd name="T3" fmla="*/ 25 h 25"/>
                <a:gd name="T4" fmla="*/ 11 w 11"/>
                <a:gd name="T5" fmla="*/ 0 h 25"/>
                <a:gd name="T6" fmla="*/ 0 w 11"/>
                <a:gd name="T7" fmla="*/ 12 h 25"/>
                <a:gd name="T8" fmla="*/ 0 w 11"/>
                <a:gd name="T9" fmla="*/ 12 h 25"/>
                <a:gd name="T10" fmla="*/ 0 w 11"/>
                <a:gd name="T11" fmla="*/ 12 h 25"/>
              </a:gdLst>
              <a:ahLst/>
              <a:cxnLst>
                <a:cxn ang="0">
                  <a:pos x="T0" y="T1"/>
                </a:cxn>
                <a:cxn ang="0">
                  <a:pos x="T2" y="T3"/>
                </a:cxn>
                <a:cxn ang="0">
                  <a:pos x="T4" y="T5"/>
                </a:cxn>
                <a:cxn ang="0">
                  <a:pos x="T6" y="T7"/>
                </a:cxn>
                <a:cxn ang="0">
                  <a:pos x="T8" y="T9"/>
                </a:cxn>
                <a:cxn ang="0">
                  <a:pos x="T10" y="T11"/>
                </a:cxn>
              </a:cxnLst>
              <a:rect l="0" t="0" r="r" b="b"/>
              <a:pathLst>
                <a:path w="11" h="25">
                  <a:moveTo>
                    <a:pt x="0" y="12"/>
                  </a:moveTo>
                  <a:cubicBezTo>
                    <a:pt x="1" y="18"/>
                    <a:pt x="5" y="23"/>
                    <a:pt x="11" y="25"/>
                  </a:cubicBezTo>
                  <a:cubicBezTo>
                    <a:pt x="11" y="0"/>
                    <a:pt x="11" y="0"/>
                    <a:pt x="11" y="0"/>
                  </a:cubicBezTo>
                  <a:cubicBezTo>
                    <a:pt x="5" y="2"/>
                    <a:pt x="1" y="7"/>
                    <a:pt x="0" y="12"/>
                  </a:cubicBezTo>
                  <a:close/>
                  <a:moveTo>
                    <a:pt x="0" y="12"/>
                  </a:moveTo>
                  <a:cubicBezTo>
                    <a:pt x="0" y="12"/>
                    <a:pt x="0" y="12"/>
                    <a:pt x="0" y="1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3F5C87A5-5557-B574-D38B-B3558FE82C52}"/>
                </a:ext>
              </a:extLst>
            </p:cNvPr>
            <p:cNvSpPr>
              <a:spLocks noEditPoints="1"/>
            </p:cNvSpPr>
            <p:nvPr/>
          </p:nvSpPr>
          <p:spPr bwMode="auto">
            <a:xfrm>
              <a:off x="8789988" y="4652963"/>
              <a:ext cx="542925" cy="539750"/>
            </a:xfrm>
            <a:custGeom>
              <a:avLst/>
              <a:gdLst>
                <a:gd name="T0" fmla="*/ 72 w 144"/>
                <a:gd name="T1" fmla="*/ 0 h 143"/>
                <a:gd name="T2" fmla="*/ 0 w 144"/>
                <a:gd name="T3" fmla="*/ 71 h 143"/>
                <a:gd name="T4" fmla="*/ 72 w 144"/>
                <a:gd name="T5" fmla="*/ 143 h 143"/>
                <a:gd name="T6" fmla="*/ 144 w 144"/>
                <a:gd name="T7" fmla="*/ 71 h 143"/>
                <a:gd name="T8" fmla="*/ 72 w 144"/>
                <a:gd name="T9" fmla="*/ 0 h 143"/>
                <a:gd name="T10" fmla="*/ 97 w 144"/>
                <a:gd name="T11" fmla="*/ 89 h 143"/>
                <a:gd name="T12" fmla="*/ 77 w 144"/>
                <a:gd name="T13" fmla="*/ 112 h 143"/>
                <a:gd name="T14" fmla="*/ 77 w 144"/>
                <a:gd name="T15" fmla="*/ 113 h 143"/>
                <a:gd name="T16" fmla="*/ 72 w 144"/>
                <a:gd name="T17" fmla="*/ 118 h 143"/>
                <a:gd name="T18" fmla="*/ 67 w 144"/>
                <a:gd name="T19" fmla="*/ 113 h 143"/>
                <a:gd name="T20" fmla="*/ 67 w 144"/>
                <a:gd name="T21" fmla="*/ 112 h 143"/>
                <a:gd name="T22" fmla="*/ 46 w 144"/>
                <a:gd name="T23" fmla="*/ 89 h 143"/>
                <a:gd name="T24" fmla="*/ 51 w 144"/>
                <a:gd name="T25" fmla="*/ 84 h 143"/>
                <a:gd name="T26" fmla="*/ 56 w 144"/>
                <a:gd name="T27" fmla="*/ 89 h 143"/>
                <a:gd name="T28" fmla="*/ 67 w 144"/>
                <a:gd name="T29" fmla="*/ 101 h 143"/>
                <a:gd name="T30" fmla="*/ 67 w 144"/>
                <a:gd name="T31" fmla="*/ 76 h 143"/>
                <a:gd name="T32" fmla="*/ 46 w 144"/>
                <a:gd name="T33" fmla="*/ 53 h 143"/>
                <a:gd name="T34" fmla="*/ 67 w 144"/>
                <a:gd name="T35" fmla="*/ 31 h 143"/>
                <a:gd name="T36" fmla="*/ 67 w 144"/>
                <a:gd name="T37" fmla="*/ 30 h 143"/>
                <a:gd name="T38" fmla="*/ 72 w 144"/>
                <a:gd name="T39" fmla="*/ 25 h 143"/>
                <a:gd name="T40" fmla="*/ 77 w 144"/>
                <a:gd name="T41" fmla="*/ 30 h 143"/>
                <a:gd name="T42" fmla="*/ 77 w 144"/>
                <a:gd name="T43" fmla="*/ 31 h 143"/>
                <a:gd name="T44" fmla="*/ 97 w 144"/>
                <a:gd name="T45" fmla="*/ 53 h 143"/>
                <a:gd name="T46" fmla="*/ 92 w 144"/>
                <a:gd name="T47" fmla="*/ 59 h 143"/>
                <a:gd name="T48" fmla="*/ 87 w 144"/>
                <a:gd name="T49" fmla="*/ 53 h 143"/>
                <a:gd name="T50" fmla="*/ 77 w 144"/>
                <a:gd name="T51" fmla="*/ 41 h 143"/>
                <a:gd name="T52" fmla="*/ 77 w 144"/>
                <a:gd name="T53" fmla="*/ 67 h 143"/>
                <a:gd name="T54" fmla="*/ 97 w 144"/>
                <a:gd name="T55" fmla="*/ 89 h 143"/>
                <a:gd name="T56" fmla="*/ 97 w 144"/>
                <a:gd name="T57" fmla="*/ 89 h 143"/>
                <a:gd name="T58" fmla="*/ 97 w 144"/>
                <a:gd name="T59" fmla="*/ 8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4" h="143">
                  <a:moveTo>
                    <a:pt x="72" y="0"/>
                  </a:moveTo>
                  <a:cubicBezTo>
                    <a:pt x="32" y="0"/>
                    <a:pt x="0" y="32"/>
                    <a:pt x="0" y="71"/>
                  </a:cubicBezTo>
                  <a:cubicBezTo>
                    <a:pt x="0" y="111"/>
                    <a:pt x="32" y="143"/>
                    <a:pt x="72" y="143"/>
                  </a:cubicBezTo>
                  <a:cubicBezTo>
                    <a:pt x="112" y="143"/>
                    <a:pt x="144" y="111"/>
                    <a:pt x="144" y="71"/>
                  </a:cubicBezTo>
                  <a:cubicBezTo>
                    <a:pt x="144" y="32"/>
                    <a:pt x="112" y="0"/>
                    <a:pt x="72" y="0"/>
                  </a:cubicBezTo>
                  <a:close/>
                  <a:moveTo>
                    <a:pt x="97" y="89"/>
                  </a:moveTo>
                  <a:cubicBezTo>
                    <a:pt x="97" y="101"/>
                    <a:pt x="88" y="110"/>
                    <a:pt x="77" y="112"/>
                  </a:cubicBezTo>
                  <a:cubicBezTo>
                    <a:pt x="77" y="113"/>
                    <a:pt x="77" y="113"/>
                    <a:pt x="77" y="113"/>
                  </a:cubicBezTo>
                  <a:cubicBezTo>
                    <a:pt x="77" y="115"/>
                    <a:pt x="75" y="118"/>
                    <a:pt x="72" y="118"/>
                  </a:cubicBezTo>
                  <a:cubicBezTo>
                    <a:pt x="69" y="118"/>
                    <a:pt x="67" y="115"/>
                    <a:pt x="67" y="113"/>
                  </a:cubicBezTo>
                  <a:cubicBezTo>
                    <a:pt x="67" y="112"/>
                    <a:pt x="67" y="112"/>
                    <a:pt x="67" y="112"/>
                  </a:cubicBezTo>
                  <a:cubicBezTo>
                    <a:pt x="55" y="110"/>
                    <a:pt x="47" y="101"/>
                    <a:pt x="46" y="89"/>
                  </a:cubicBezTo>
                  <a:cubicBezTo>
                    <a:pt x="46" y="87"/>
                    <a:pt x="48" y="84"/>
                    <a:pt x="51" y="84"/>
                  </a:cubicBezTo>
                  <a:cubicBezTo>
                    <a:pt x="54" y="84"/>
                    <a:pt x="56" y="87"/>
                    <a:pt x="56" y="89"/>
                  </a:cubicBezTo>
                  <a:cubicBezTo>
                    <a:pt x="57" y="95"/>
                    <a:pt x="61" y="100"/>
                    <a:pt x="67" y="101"/>
                  </a:cubicBezTo>
                  <a:cubicBezTo>
                    <a:pt x="67" y="76"/>
                    <a:pt x="67" y="76"/>
                    <a:pt x="67" y="76"/>
                  </a:cubicBezTo>
                  <a:cubicBezTo>
                    <a:pt x="55" y="75"/>
                    <a:pt x="47" y="65"/>
                    <a:pt x="46" y="53"/>
                  </a:cubicBezTo>
                  <a:cubicBezTo>
                    <a:pt x="47" y="42"/>
                    <a:pt x="55" y="32"/>
                    <a:pt x="67" y="31"/>
                  </a:cubicBezTo>
                  <a:cubicBezTo>
                    <a:pt x="67" y="30"/>
                    <a:pt x="67" y="30"/>
                    <a:pt x="67" y="30"/>
                  </a:cubicBezTo>
                  <a:cubicBezTo>
                    <a:pt x="67" y="28"/>
                    <a:pt x="69" y="25"/>
                    <a:pt x="72" y="25"/>
                  </a:cubicBezTo>
                  <a:cubicBezTo>
                    <a:pt x="75" y="25"/>
                    <a:pt x="77" y="28"/>
                    <a:pt x="77" y="30"/>
                  </a:cubicBezTo>
                  <a:cubicBezTo>
                    <a:pt x="77" y="31"/>
                    <a:pt x="77" y="31"/>
                    <a:pt x="77" y="31"/>
                  </a:cubicBezTo>
                  <a:cubicBezTo>
                    <a:pt x="88" y="32"/>
                    <a:pt x="97" y="42"/>
                    <a:pt x="97" y="53"/>
                  </a:cubicBezTo>
                  <a:cubicBezTo>
                    <a:pt x="97" y="56"/>
                    <a:pt x="95" y="59"/>
                    <a:pt x="92" y="59"/>
                  </a:cubicBezTo>
                  <a:cubicBezTo>
                    <a:pt x="90" y="59"/>
                    <a:pt x="87" y="56"/>
                    <a:pt x="87" y="53"/>
                  </a:cubicBezTo>
                  <a:cubicBezTo>
                    <a:pt x="87" y="48"/>
                    <a:pt x="83" y="43"/>
                    <a:pt x="77" y="41"/>
                  </a:cubicBezTo>
                  <a:cubicBezTo>
                    <a:pt x="77" y="67"/>
                    <a:pt x="77" y="67"/>
                    <a:pt x="77" y="67"/>
                  </a:cubicBezTo>
                  <a:cubicBezTo>
                    <a:pt x="88" y="68"/>
                    <a:pt x="97" y="78"/>
                    <a:pt x="97" y="89"/>
                  </a:cubicBezTo>
                  <a:close/>
                  <a:moveTo>
                    <a:pt x="97" y="89"/>
                  </a:moveTo>
                  <a:cubicBezTo>
                    <a:pt x="97" y="89"/>
                    <a:pt x="97" y="89"/>
                    <a:pt x="97" y="8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8C95EF10-7169-11FC-40A9-EDADE1C9B4AD}"/>
                </a:ext>
              </a:extLst>
            </p:cNvPr>
            <p:cNvSpPr>
              <a:spLocks noEditPoints="1"/>
            </p:cNvSpPr>
            <p:nvPr/>
          </p:nvSpPr>
          <p:spPr bwMode="auto">
            <a:xfrm>
              <a:off x="9505950" y="5132388"/>
              <a:ext cx="153987" cy="584200"/>
            </a:xfrm>
            <a:custGeom>
              <a:avLst/>
              <a:gdLst>
                <a:gd name="T0" fmla="*/ 41 w 41"/>
                <a:gd name="T1" fmla="*/ 0 h 155"/>
                <a:gd name="T2" fmla="*/ 41 w 41"/>
                <a:gd name="T3" fmla="*/ 150 h 155"/>
                <a:gd name="T4" fmla="*/ 36 w 41"/>
                <a:gd name="T5" fmla="*/ 155 h 155"/>
                <a:gd name="T6" fmla="*/ 5 w 41"/>
                <a:gd name="T7" fmla="*/ 155 h 155"/>
                <a:gd name="T8" fmla="*/ 0 w 41"/>
                <a:gd name="T9" fmla="*/ 150 h 155"/>
                <a:gd name="T10" fmla="*/ 0 w 41"/>
                <a:gd name="T11" fmla="*/ 61 h 155"/>
                <a:gd name="T12" fmla="*/ 41 w 41"/>
                <a:gd name="T13" fmla="*/ 0 h 155"/>
                <a:gd name="T14" fmla="*/ 41 w 41"/>
                <a:gd name="T15" fmla="*/ 0 h 155"/>
                <a:gd name="T16" fmla="*/ 41 w 41"/>
                <a:gd name="T1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55">
                  <a:moveTo>
                    <a:pt x="41" y="0"/>
                  </a:moveTo>
                  <a:cubicBezTo>
                    <a:pt x="41" y="150"/>
                    <a:pt x="41" y="150"/>
                    <a:pt x="41" y="150"/>
                  </a:cubicBezTo>
                  <a:cubicBezTo>
                    <a:pt x="41" y="153"/>
                    <a:pt x="39" y="155"/>
                    <a:pt x="36" y="155"/>
                  </a:cubicBezTo>
                  <a:cubicBezTo>
                    <a:pt x="5" y="155"/>
                    <a:pt x="5" y="155"/>
                    <a:pt x="5" y="155"/>
                  </a:cubicBezTo>
                  <a:cubicBezTo>
                    <a:pt x="2" y="155"/>
                    <a:pt x="0" y="153"/>
                    <a:pt x="0" y="150"/>
                  </a:cubicBezTo>
                  <a:cubicBezTo>
                    <a:pt x="0" y="61"/>
                    <a:pt x="0" y="61"/>
                    <a:pt x="0" y="61"/>
                  </a:cubicBezTo>
                  <a:cubicBezTo>
                    <a:pt x="18" y="45"/>
                    <a:pt x="32" y="24"/>
                    <a:pt x="41" y="0"/>
                  </a:cubicBezTo>
                  <a:close/>
                  <a:moveTo>
                    <a:pt x="41" y="0"/>
                  </a:moveTo>
                  <a:cubicBezTo>
                    <a:pt x="41" y="0"/>
                    <a:pt x="41" y="0"/>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a:extLst>
                <a:ext uri="{FF2B5EF4-FFF2-40B4-BE49-F238E27FC236}">
                  <a16:creationId xmlns:a16="http://schemas.microsoft.com/office/drawing/2014/main" id="{45B297FD-23C0-D812-ECB9-5774536854E1}"/>
                </a:ext>
              </a:extLst>
            </p:cNvPr>
            <p:cNvSpPr>
              <a:spLocks noEditPoints="1"/>
            </p:cNvSpPr>
            <p:nvPr/>
          </p:nvSpPr>
          <p:spPr bwMode="auto">
            <a:xfrm>
              <a:off x="9758363" y="5019675"/>
              <a:ext cx="153987" cy="696912"/>
            </a:xfrm>
            <a:custGeom>
              <a:avLst/>
              <a:gdLst>
                <a:gd name="T0" fmla="*/ 5 w 41"/>
                <a:gd name="T1" fmla="*/ 0 h 185"/>
                <a:gd name="T2" fmla="*/ 36 w 41"/>
                <a:gd name="T3" fmla="*/ 0 h 185"/>
                <a:gd name="T4" fmla="*/ 41 w 41"/>
                <a:gd name="T5" fmla="*/ 5 h 185"/>
                <a:gd name="T6" fmla="*/ 41 w 41"/>
                <a:gd name="T7" fmla="*/ 180 h 185"/>
                <a:gd name="T8" fmla="*/ 36 w 41"/>
                <a:gd name="T9" fmla="*/ 185 h 185"/>
                <a:gd name="T10" fmla="*/ 5 w 41"/>
                <a:gd name="T11" fmla="*/ 185 h 185"/>
                <a:gd name="T12" fmla="*/ 0 w 41"/>
                <a:gd name="T13" fmla="*/ 180 h 185"/>
                <a:gd name="T14" fmla="*/ 0 w 41"/>
                <a:gd name="T15" fmla="*/ 5 h 185"/>
                <a:gd name="T16" fmla="*/ 5 w 41"/>
                <a:gd name="T17" fmla="*/ 0 h 185"/>
                <a:gd name="T18" fmla="*/ 5 w 41"/>
                <a:gd name="T19" fmla="*/ 0 h 185"/>
                <a:gd name="T20" fmla="*/ 5 w 41"/>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85">
                  <a:moveTo>
                    <a:pt x="5" y="0"/>
                  </a:moveTo>
                  <a:cubicBezTo>
                    <a:pt x="36" y="0"/>
                    <a:pt x="36" y="0"/>
                    <a:pt x="36" y="0"/>
                  </a:cubicBezTo>
                  <a:cubicBezTo>
                    <a:pt x="39" y="0"/>
                    <a:pt x="41" y="2"/>
                    <a:pt x="41" y="5"/>
                  </a:cubicBezTo>
                  <a:cubicBezTo>
                    <a:pt x="41" y="180"/>
                    <a:pt x="41" y="180"/>
                    <a:pt x="41" y="180"/>
                  </a:cubicBezTo>
                  <a:cubicBezTo>
                    <a:pt x="41" y="183"/>
                    <a:pt x="39" y="185"/>
                    <a:pt x="36" y="185"/>
                  </a:cubicBezTo>
                  <a:cubicBezTo>
                    <a:pt x="5" y="185"/>
                    <a:pt x="5" y="185"/>
                    <a:pt x="5" y="185"/>
                  </a:cubicBezTo>
                  <a:cubicBezTo>
                    <a:pt x="2" y="185"/>
                    <a:pt x="0" y="183"/>
                    <a:pt x="0" y="180"/>
                  </a:cubicBezTo>
                  <a:cubicBezTo>
                    <a:pt x="0" y="5"/>
                    <a:pt x="0" y="5"/>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348BB33A-7EB2-4F31-E988-5E14B738831D}"/>
                </a:ext>
              </a:extLst>
            </p:cNvPr>
            <p:cNvSpPr>
              <a:spLocks noEditPoints="1"/>
            </p:cNvSpPr>
            <p:nvPr/>
          </p:nvSpPr>
          <p:spPr bwMode="auto">
            <a:xfrm>
              <a:off x="9253538" y="5438775"/>
              <a:ext cx="153987" cy="277812"/>
            </a:xfrm>
            <a:custGeom>
              <a:avLst/>
              <a:gdLst>
                <a:gd name="T0" fmla="*/ 41 w 41"/>
                <a:gd name="T1" fmla="*/ 0 h 74"/>
                <a:gd name="T2" fmla="*/ 41 w 41"/>
                <a:gd name="T3" fmla="*/ 69 h 74"/>
                <a:gd name="T4" fmla="*/ 36 w 41"/>
                <a:gd name="T5" fmla="*/ 74 h 74"/>
                <a:gd name="T6" fmla="*/ 5 w 41"/>
                <a:gd name="T7" fmla="*/ 74 h 74"/>
                <a:gd name="T8" fmla="*/ 0 w 41"/>
                <a:gd name="T9" fmla="*/ 69 h 74"/>
                <a:gd name="T10" fmla="*/ 0 w 41"/>
                <a:gd name="T11" fmla="*/ 17 h 74"/>
                <a:gd name="T12" fmla="*/ 41 w 41"/>
                <a:gd name="T13" fmla="*/ 0 h 74"/>
                <a:gd name="T14" fmla="*/ 41 w 41"/>
                <a:gd name="T15" fmla="*/ 0 h 74"/>
                <a:gd name="T16" fmla="*/ 41 w 41"/>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4">
                  <a:moveTo>
                    <a:pt x="41" y="0"/>
                  </a:moveTo>
                  <a:cubicBezTo>
                    <a:pt x="41" y="69"/>
                    <a:pt x="41" y="69"/>
                    <a:pt x="41" y="69"/>
                  </a:cubicBezTo>
                  <a:cubicBezTo>
                    <a:pt x="41" y="72"/>
                    <a:pt x="39" y="74"/>
                    <a:pt x="36" y="74"/>
                  </a:cubicBezTo>
                  <a:cubicBezTo>
                    <a:pt x="5" y="74"/>
                    <a:pt x="5" y="74"/>
                    <a:pt x="5" y="74"/>
                  </a:cubicBezTo>
                  <a:cubicBezTo>
                    <a:pt x="2" y="74"/>
                    <a:pt x="0" y="72"/>
                    <a:pt x="0" y="69"/>
                  </a:cubicBezTo>
                  <a:cubicBezTo>
                    <a:pt x="0" y="17"/>
                    <a:pt x="0" y="17"/>
                    <a:pt x="0" y="17"/>
                  </a:cubicBezTo>
                  <a:cubicBezTo>
                    <a:pt x="15" y="13"/>
                    <a:pt x="29" y="8"/>
                    <a:pt x="41" y="0"/>
                  </a:cubicBezTo>
                  <a:close/>
                  <a:moveTo>
                    <a:pt x="41" y="0"/>
                  </a:moveTo>
                  <a:cubicBezTo>
                    <a:pt x="41" y="0"/>
                    <a:pt x="41" y="0"/>
                    <a:pt x="4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
              <a:extLst>
                <a:ext uri="{FF2B5EF4-FFF2-40B4-BE49-F238E27FC236}">
                  <a16:creationId xmlns:a16="http://schemas.microsoft.com/office/drawing/2014/main" id="{BB323D97-6898-A3BE-11D5-8CB4D76675CF}"/>
                </a:ext>
              </a:extLst>
            </p:cNvPr>
            <p:cNvSpPr>
              <a:spLocks noEditPoints="1"/>
            </p:cNvSpPr>
            <p:nvPr/>
          </p:nvSpPr>
          <p:spPr bwMode="auto">
            <a:xfrm>
              <a:off x="9215438" y="4592638"/>
              <a:ext cx="561975" cy="879475"/>
            </a:xfrm>
            <a:custGeom>
              <a:avLst/>
              <a:gdLst>
                <a:gd name="T0" fmla="*/ 0 w 149"/>
                <a:gd name="T1" fmla="*/ 191 h 233"/>
                <a:gd name="T2" fmla="*/ 77 w 149"/>
                <a:gd name="T3" fmla="*/ 87 h 233"/>
                <a:gd name="T4" fmla="*/ 77 w 149"/>
                <a:gd name="T5" fmla="*/ 67 h 233"/>
                <a:gd name="T6" fmla="*/ 51 w 149"/>
                <a:gd name="T7" fmla="*/ 67 h 233"/>
                <a:gd name="T8" fmla="*/ 47 w 149"/>
                <a:gd name="T9" fmla="*/ 64 h 233"/>
                <a:gd name="T10" fmla="*/ 47 w 149"/>
                <a:gd name="T11" fmla="*/ 58 h 233"/>
                <a:gd name="T12" fmla="*/ 94 w 149"/>
                <a:gd name="T13" fmla="*/ 2 h 233"/>
                <a:gd name="T14" fmla="*/ 98 w 149"/>
                <a:gd name="T15" fmla="*/ 0 h 233"/>
                <a:gd name="T16" fmla="*/ 101 w 149"/>
                <a:gd name="T17" fmla="*/ 2 h 233"/>
                <a:gd name="T18" fmla="*/ 148 w 149"/>
                <a:gd name="T19" fmla="*/ 58 h 233"/>
                <a:gd name="T20" fmla="*/ 148 w 149"/>
                <a:gd name="T21" fmla="*/ 64 h 233"/>
                <a:gd name="T22" fmla="*/ 144 w 149"/>
                <a:gd name="T23" fmla="*/ 67 h 233"/>
                <a:gd name="T24" fmla="*/ 118 w 149"/>
                <a:gd name="T25" fmla="*/ 67 h 233"/>
                <a:gd name="T26" fmla="*/ 118 w 149"/>
                <a:gd name="T27" fmla="*/ 87 h 233"/>
                <a:gd name="T28" fmla="*/ 0 w 149"/>
                <a:gd name="T29" fmla="*/ 233 h 233"/>
                <a:gd name="T30" fmla="*/ 0 w 149"/>
                <a:gd name="T31" fmla="*/ 191 h 233"/>
                <a:gd name="T32" fmla="*/ 0 w 149"/>
                <a:gd name="T33" fmla="*/ 191 h 233"/>
                <a:gd name="T34" fmla="*/ 0 w 149"/>
                <a:gd name="T35" fmla="*/ 19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233">
                  <a:moveTo>
                    <a:pt x="0" y="191"/>
                  </a:moveTo>
                  <a:cubicBezTo>
                    <a:pt x="46" y="177"/>
                    <a:pt x="77" y="135"/>
                    <a:pt x="77" y="87"/>
                  </a:cubicBezTo>
                  <a:cubicBezTo>
                    <a:pt x="77" y="67"/>
                    <a:pt x="77" y="67"/>
                    <a:pt x="77" y="67"/>
                  </a:cubicBezTo>
                  <a:cubicBezTo>
                    <a:pt x="51" y="67"/>
                    <a:pt x="51" y="67"/>
                    <a:pt x="51" y="67"/>
                  </a:cubicBezTo>
                  <a:cubicBezTo>
                    <a:pt x="49" y="67"/>
                    <a:pt x="47" y="66"/>
                    <a:pt x="47" y="64"/>
                  </a:cubicBezTo>
                  <a:cubicBezTo>
                    <a:pt x="46" y="62"/>
                    <a:pt x="46" y="60"/>
                    <a:pt x="47" y="58"/>
                  </a:cubicBezTo>
                  <a:cubicBezTo>
                    <a:pt x="94" y="2"/>
                    <a:pt x="94" y="2"/>
                    <a:pt x="94" y="2"/>
                  </a:cubicBezTo>
                  <a:cubicBezTo>
                    <a:pt x="95" y="1"/>
                    <a:pt x="96" y="0"/>
                    <a:pt x="98" y="0"/>
                  </a:cubicBezTo>
                  <a:cubicBezTo>
                    <a:pt x="99" y="0"/>
                    <a:pt x="100" y="1"/>
                    <a:pt x="101" y="2"/>
                  </a:cubicBezTo>
                  <a:cubicBezTo>
                    <a:pt x="148" y="58"/>
                    <a:pt x="148" y="58"/>
                    <a:pt x="148" y="58"/>
                  </a:cubicBezTo>
                  <a:cubicBezTo>
                    <a:pt x="149" y="60"/>
                    <a:pt x="149" y="62"/>
                    <a:pt x="148" y="64"/>
                  </a:cubicBezTo>
                  <a:cubicBezTo>
                    <a:pt x="148" y="66"/>
                    <a:pt x="146" y="67"/>
                    <a:pt x="144" y="67"/>
                  </a:cubicBezTo>
                  <a:cubicBezTo>
                    <a:pt x="118" y="67"/>
                    <a:pt x="118" y="67"/>
                    <a:pt x="118" y="67"/>
                  </a:cubicBezTo>
                  <a:cubicBezTo>
                    <a:pt x="118" y="87"/>
                    <a:pt x="118" y="87"/>
                    <a:pt x="118" y="87"/>
                  </a:cubicBezTo>
                  <a:cubicBezTo>
                    <a:pt x="118" y="158"/>
                    <a:pt x="69" y="219"/>
                    <a:pt x="0" y="233"/>
                  </a:cubicBezTo>
                  <a:lnTo>
                    <a:pt x="0" y="191"/>
                  </a:lnTo>
                  <a:close/>
                  <a:moveTo>
                    <a:pt x="0" y="191"/>
                  </a:moveTo>
                  <a:cubicBezTo>
                    <a:pt x="0" y="191"/>
                    <a:pt x="0" y="191"/>
                    <a:pt x="0" y="19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
              <a:extLst>
                <a:ext uri="{FF2B5EF4-FFF2-40B4-BE49-F238E27FC236}">
                  <a16:creationId xmlns:a16="http://schemas.microsoft.com/office/drawing/2014/main" id="{DED37A07-4663-3FFB-959F-58D267DB151E}"/>
                </a:ext>
              </a:extLst>
            </p:cNvPr>
            <p:cNvSpPr>
              <a:spLocks noEditPoints="1"/>
            </p:cNvSpPr>
            <p:nvPr/>
          </p:nvSpPr>
          <p:spPr bwMode="auto">
            <a:xfrm>
              <a:off x="9001125" y="5227638"/>
              <a:ext cx="115887" cy="44450"/>
            </a:xfrm>
            <a:custGeom>
              <a:avLst/>
              <a:gdLst>
                <a:gd name="T0" fmla="*/ 31 w 31"/>
                <a:gd name="T1" fmla="*/ 0 h 12"/>
                <a:gd name="T2" fmla="*/ 31 w 31"/>
                <a:gd name="T3" fmla="*/ 12 h 12"/>
                <a:gd name="T4" fmla="*/ 0 w 31"/>
                <a:gd name="T5" fmla="*/ 12 h 12"/>
                <a:gd name="T6" fmla="*/ 0 w 31"/>
                <a:gd name="T7" fmla="*/ 0 h 12"/>
                <a:gd name="T8" fmla="*/ 31 w 31"/>
                <a:gd name="T9" fmla="*/ 0 h 12"/>
                <a:gd name="T10" fmla="*/ 31 w 31"/>
                <a:gd name="T11" fmla="*/ 0 h 12"/>
                <a:gd name="T12" fmla="*/ 31 w 3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1" h="12">
                  <a:moveTo>
                    <a:pt x="31" y="0"/>
                  </a:moveTo>
                  <a:cubicBezTo>
                    <a:pt x="31" y="12"/>
                    <a:pt x="31" y="12"/>
                    <a:pt x="31" y="12"/>
                  </a:cubicBezTo>
                  <a:cubicBezTo>
                    <a:pt x="0" y="12"/>
                    <a:pt x="0" y="12"/>
                    <a:pt x="0" y="12"/>
                  </a:cubicBezTo>
                  <a:cubicBezTo>
                    <a:pt x="0" y="0"/>
                    <a:pt x="0" y="0"/>
                    <a:pt x="0" y="0"/>
                  </a:cubicBezTo>
                  <a:cubicBezTo>
                    <a:pt x="11" y="2"/>
                    <a:pt x="21" y="2"/>
                    <a:pt x="31" y="0"/>
                  </a:cubicBezTo>
                  <a:close/>
                  <a:moveTo>
                    <a:pt x="31" y="0"/>
                  </a:moveTo>
                  <a:cubicBezTo>
                    <a:pt x="31" y="0"/>
                    <a:pt x="31" y="0"/>
                    <a:pt x="3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 name="Immagine 5">
            <a:extLst>
              <a:ext uri="{FF2B5EF4-FFF2-40B4-BE49-F238E27FC236}">
                <a16:creationId xmlns:a16="http://schemas.microsoft.com/office/drawing/2014/main" id="{04C2AB57-198F-B151-D983-7013B736B393}"/>
              </a:ext>
            </a:extLst>
          </p:cNvPr>
          <p:cNvPicPr>
            <a:picLocks noChangeAspect="1"/>
          </p:cNvPicPr>
          <p:nvPr/>
        </p:nvPicPr>
        <p:blipFill>
          <a:blip r:embed="rId3"/>
          <a:stretch>
            <a:fillRect/>
          </a:stretch>
        </p:blipFill>
        <p:spPr>
          <a:xfrm>
            <a:off x="1336863" y="1633674"/>
            <a:ext cx="9303302" cy="2584928"/>
          </a:xfrm>
          <a:prstGeom prst="rect">
            <a:avLst/>
          </a:prstGeom>
        </p:spPr>
      </p:pic>
    </p:spTree>
    <p:extLst>
      <p:ext uri="{BB962C8B-B14F-4D97-AF65-F5344CB8AC3E}">
        <p14:creationId xmlns:p14="http://schemas.microsoft.com/office/powerpoint/2010/main" val="107407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839961"/>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868419"/>
              <a:ext cx="6592200" cy="373973"/>
            </a:xfrm>
            <a:prstGeom prst="rect">
              <a:avLst/>
            </a:prstGeom>
            <a:noFill/>
          </p:spPr>
          <p:txBody>
            <a:bodyPr wrap="square" rtlCol="0">
              <a:spAutoFit/>
            </a:bodyPr>
            <a:lstStyle/>
            <a:p>
              <a:pPr algn="ctr"/>
              <a:r>
                <a:rPr lang="en-US" sz="2600" b="1" spc="500" dirty="0">
                  <a:solidFill>
                    <a:schemeClr val="bg1"/>
                  </a:solidFill>
                  <a:latin typeface="Verdana" panose="020B0604030504040204" pitchFamily="34" charset="0"/>
                  <a:ea typeface="Verdana" panose="020B0604030504040204" pitchFamily="34" charset="0"/>
                  <a:cs typeface="HelveticaNeueLT Std Bold"/>
                </a:rPr>
                <a:t>I VANTAGGI DELL’ADESIONE</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209340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13489" y="7184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13489" y="11271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5" name="Subtitle 6">
            <a:extLst>
              <a:ext uri="{FF2B5EF4-FFF2-40B4-BE49-F238E27FC236}">
                <a16:creationId xmlns:a16="http://schemas.microsoft.com/office/drawing/2014/main" id="{014ED43D-9B07-4C8B-407C-B488B6EF5BD0}"/>
              </a:ext>
            </a:extLst>
          </p:cNvPr>
          <p:cNvSpPr txBox="1">
            <a:spLocks/>
          </p:cNvSpPr>
          <p:nvPr/>
        </p:nvSpPr>
        <p:spPr>
          <a:xfrm>
            <a:off x="3385225" y="362931"/>
            <a:ext cx="899628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800" b="1" dirty="0">
                <a:solidFill>
                  <a:srgbClr val="F79646"/>
                </a:solidFill>
                <a:latin typeface="Verdana" panose="020B0604030504040204" pitchFamily="34" charset="0"/>
                <a:ea typeface="Verdana" panose="020B0604030504040204" pitchFamily="34" charset="0"/>
                <a:cs typeface="Arial"/>
              </a:rPr>
              <a:t>I VANTAGGI PER L’ISCRITTO</a:t>
            </a:r>
            <a:endParaRPr lang="en-US" sz="2800" b="1" dirty="0">
              <a:solidFill>
                <a:srgbClr val="F79646"/>
              </a:solidFill>
              <a:latin typeface="Verdana" panose="020B0604030504040204" pitchFamily="34" charset="0"/>
              <a:ea typeface="Verdana" panose="020B0604030504040204" pitchFamily="34" charset="0"/>
              <a:cs typeface="Arial"/>
            </a:endParaRPr>
          </a:p>
        </p:txBody>
      </p:sp>
      <p:pic>
        <p:nvPicPr>
          <p:cNvPr id="4" name="Immagine 3">
            <a:extLst>
              <a:ext uri="{FF2B5EF4-FFF2-40B4-BE49-F238E27FC236}">
                <a16:creationId xmlns:a16="http://schemas.microsoft.com/office/drawing/2014/main" id="{174E0D1F-D66E-D9BC-F32E-464D49B52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199D5EC6-B143-A0A0-C256-9667367674F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7" name="Freeform 11">
              <a:extLst>
                <a:ext uri="{FF2B5EF4-FFF2-40B4-BE49-F238E27FC236}">
                  <a16:creationId xmlns:a16="http://schemas.microsoft.com/office/drawing/2014/main" id="{9F165EBE-A12C-CDD3-A4A4-A6E2C8225A3C}"/>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AAB945E4-A7F9-4D02-7B94-D320DCAF81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F5485412-34E0-A568-3D1C-ECB773B1D948}"/>
              </a:ext>
            </a:extLst>
          </p:cNvPr>
          <p:cNvGrpSpPr/>
          <p:nvPr/>
        </p:nvGrpSpPr>
        <p:grpSpPr>
          <a:xfrm>
            <a:off x="9815209" y="3838651"/>
            <a:ext cx="2322945" cy="2969726"/>
            <a:chOff x="3655211" y="227910"/>
            <a:chExt cx="5612614" cy="8538607"/>
          </a:xfrm>
        </p:grpSpPr>
        <p:sp>
          <p:nvSpPr>
            <p:cNvPr id="10" name="Freeform 5">
              <a:extLst>
                <a:ext uri="{FF2B5EF4-FFF2-40B4-BE49-F238E27FC236}">
                  <a16:creationId xmlns:a16="http://schemas.microsoft.com/office/drawing/2014/main" id="{5627258E-485C-7D9A-5321-E131B96F0E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2A8450F-B5FB-6DD3-0402-C247A95DBB7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3" name="CasellaDiTesto 2">
            <a:extLst>
              <a:ext uri="{FF2B5EF4-FFF2-40B4-BE49-F238E27FC236}">
                <a16:creationId xmlns:a16="http://schemas.microsoft.com/office/drawing/2014/main" id="{33801C51-C32F-78C4-33E0-E92F7FEB7BAC}"/>
              </a:ext>
            </a:extLst>
          </p:cNvPr>
          <p:cNvSpPr txBox="1"/>
          <p:nvPr/>
        </p:nvSpPr>
        <p:spPr>
          <a:xfrm>
            <a:off x="1025754" y="1046153"/>
            <a:ext cx="9348332" cy="6035498"/>
          </a:xfrm>
          <a:prstGeom prst="rect">
            <a:avLst/>
          </a:prstGeom>
          <a:noFill/>
        </p:spPr>
        <p:txBody>
          <a:bodyPr wrap="square" rtlCol="0">
            <a:spAutoFit/>
          </a:bodyPr>
          <a:lstStyle/>
          <a:p>
            <a:pPr>
              <a:lnSpc>
                <a:spcPct val="120000"/>
              </a:lnSpc>
            </a:pPr>
            <a:endParaRPr lang="it-IT" sz="16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lnSpc>
                <a:spcPct val="150000"/>
              </a:lnSpc>
              <a:buFont typeface="Wingdings" panose="05000000000000000000" pitchFamily="2" charset="2"/>
              <a:buChar char="q"/>
            </a:pP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 La </a:t>
            </a:r>
            <a:r>
              <a:rPr lang="it-IT" b="1" dirty="0">
                <a:solidFill>
                  <a:srgbClr val="002060"/>
                </a:solidFill>
                <a:latin typeface="Verdana" panose="020B0604030504040204" pitchFamily="34" charset="0"/>
                <a:ea typeface="Verdana" panose="020B0604030504040204" pitchFamily="34" charset="0"/>
                <a:cs typeface="Verdana" panose="020B0604030504040204" pitchFamily="34" charset="0"/>
              </a:rPr>
              <a:t>deducibilità dal reddito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fino al valore di € 5.164,57  dei contributi versati</a:t>
            </a:r>
          </a:p>
          <a:p>
            <a:pPr algn="just">
              <a:lnSpc>
                <a:spcPct val="150000"/>
              </a:lnSpc>
            </a:pP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   (dall’azienda, dall’iscritto e eventuali versamenti aggiuntivi)</a:t>
            </a:r>
          </a:p>
          <a:p>
            <a:pPr algn="just">
              <a:lnSpc>
                <a:spcPct val="150000"/>
              </a:lnSpc>
            </a:pPr>
            <a:r>
              <a:rPr lang="it-IT" b="1" dirty="0">
                <a:solidFill>
                  <a:srgbClr val="FF9900"/>
                </a:solidFill>
                <a:latin typeface="Verdana" panose="020B0604030504040204" pitchFamily="34" charset="0"/>
                <a:ea typeface="Verdana" panose="020B0604030504040204" pitchFamily="34" charset="0"/>
                <a:cs typeface="Verdana" panose="020B0604030504040204" pitchFamily="34" charset="0"/>
              </a:rPr>
              <a:t>N.B. Il risparmio fiscale è immediato in quanto viene riconosciuto direttamente in busta paga</a:t>
            </a: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lgn="just">
              <a:lnSpc>
                <a:spcPct val="150000"/>
              </a:lnSpc>
              <a:buFont typeface="Wingdings" panose="05000000000000000000" pitchFamily="2" charset="2"/>
              <a:buChar char="q"/>
            </a:pP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 Il </a:t>
            </a:r>
            <a:r>
              <a:rPr lang="it-IT" b="1" dirty="0">
                <a:solidFill>
                  <a:srgbClr val="002060"/>
                </a:solidFill>
                <a:latin typeface="Verdana" panose="020B0604030504040204" pitchFamily="34" charset="0"/>
                <a:ea typeface="Verdana" panose="020B0604030504040204" pitchFamily="34" charset="0"/>
                <a:cs typeface="Verdana" panose="020B0604030504040204" pitchFamily="34" charset="0"/>
              </a:rPr>
              <a:t>contributo del datore di lavoro</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 in caso di attivazione della contribuzione a proprio carico</a:t>
            </a:r>
          </a:p>
          <a:p>
            <a:pPr marL="243411" indent="-243411" algn="just">
              <a:lnSpc>
                <a:spcPct val="150000"/>
              </a:lnSpc>
              <a:buFont typeface="Wingdings" panose="05000000000000000000" pitchFamily="2" charset="2"/>
              <a:buChar char="q"/>
            </a:pP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La </a:t>
            </a:r>
            <a:r>
              <a:rPr lang="it-IT" b="1" dirty="0">
                <a:solidFill>
                  <a:srgbClr val="002060"/>
                </a:solidFill>
                <a:latin typeface="Verdana" panose="020B0604030504040204" pitchFamily="34" charset="0"/>
                <a:ea typeface="Verdana" panose="020B0604030504040204" pitchFamily="34" charset="0"/>
                <a:cs typeface="Verdana" panose="020B0604030504040204" pitchFamily="34" charset="0"/>
              </a:rPr>
              <a:t>tassazione agevolata </a:t>
            </a:r>
            <a:r>
              <a:rPr lang="it-IT" b="1">
                <a:solidFill>
                  <a:srgbClr val="002060"/>
                </a:solidFill>
                <a:latin typeface="Verdana" panose="020B0604030504040204" pitchFamily="34" charset="0"/>
                <a:ea typeface="Verdana" panose="020B0604030504040204" pitchFamily="34" charset="0"/>
                <a:cs typeface="Verdana" panose="020B0604030504040204" pitchFamily="34" charset="0"/>
              </a:rPr>
              <a:t>con aliquota max </a:t>
            </a:r>
            <a:r>
              <a:rPr lang="it-IT" b="1" dirty="0">
                <a:solidFill>
                  <a:srgbClr val="002060"/>
                </a:solidFill>
                <a:latin typeface="Verdana" panose="020B0604030504040204" pitchFamily="34" charset="0"/>
                <a:ea typeface="Verdana" panose="020B0604030504040204" pitchFamily="34" charset="0"/>
                <a:cs typeface="Verdana" panose="020B0604030504040204" pitchFamily="34" charset="0"/>
              </a:rPr>
              <a:t>del 20</a:t>
            </a:r>
            <a:r>
              <a:rPr lang="it-IT" b="1">
                <a:solidFill>
                  <a:srgbClr val="002060"/>
                </a:solidFill>
                <a:latin typeface="Verdana" panose="020B0604030504040204" pitchFamily="34" charset="0"/>
                <a:ea typeface="Verdana" panose="020B0604030504040204" pitchFamily="34" charset="0"/>
                <a:cs typeface="Verdana" panose="020B0604030504040204" pitchFamily="34" charset="0"/>
              </a:rPr>
              <a:t>% sui </a:t>
            </a:r>
            <a:r>
              <a:rPr lang="it-IT" b="1" dirty="0">
                <a:solidFill>
                  <a:srgbClr val="002060"/>
                </a:solidFill>
                <a:latin typeface="Verdana" panose="020B0604030504040204" pitchFamily="34" charset="0"/>
                <a:ea typeface="Verdana" panose="020B0604030504040204" pitchFamily="34" charset="0"/>
                <a:cs typeface="Verdana" panose="020B0604030504040204" pitchFamily="34" charset="0"/>
              </a:rPr>
              <a:t>rendimenti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ottenuti dalla gestione del capitale accumulato. Si tratta di una aliquota più bassa di quella applicata sugli investimenti di natura finanziaria</a:t>
            </a:r>
          </a:p>
          <a:p>
            <a:pPr marL="243411" indent="-243411" algn="just">
              <a:lnSpc>
                <a:spcPct val="150000"/>
              </a:lnSpc>
              <a:buFont typeface="Wingdings" panose="05000000000000000000" pitchFamily="2" charset="2"/>
              <a:buChar char="q"/>
            </a:pPr>
            <a:r>
              <a:rPr lang="it-IT" b="1" dirty="0">
                <a:solidFill>
                  <a:srgbClr val="002060"/>
                </a:solidFill>
                <a:latin typeface="Verdana" panose="020B0604030504040204" pitchFamily="34" charset="0"/>
                <a:ea typeface="Verdana" panose="020B0604030504040204" pitchFamily="34" charset="0"/>
                <a:cs typeface="Verdana" panose="020B0604030504040204" pitchFamily="34" charset="0"/>
              </a:rPr>
              <a:t>Trattamento fiscale di favore sulle prestazioni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percepite</a:t>
            </a:r>
          </a:p>
          <a:p>
            <a:pPr algn="just">
              <a:lnSpc>
                <a:spcPct val="150000"/>
              </a:lnSpc>
              <a:buFont typeface="Wingdings" panose="05000000000000000000" pitchFamily="2" charset="2"/>
              <a:buChar char="q"/>
            </a:pP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it-IT" b="1" dirty="0">
                <a:solidFill>
                  <a:srgbClr val="002060"/>
                </a:solidFill>
                <a:latin typeface="Verdana" panose="020B0604030504040204" pitchFamily="34" charset="0"/>
                <a:ea typeface="Verdana" panose="020B0604030504040204" pitchFamily="34" charset="0"/>
                <a:cs typeface="Verdana" panose="020B0604030504040204" pitchFamily="34" charset="0"/>
              </a:rPr>
              <a:t>Impignorabilità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della posizione in fase di accumulo</a:t>
            </a:r>
          </a:p>
          <a:p>
            <a:pPr algn="just">
              <a:lnSpc>
                <a:spcPct val="150000"/>
              </a:lnSpc>
              <a:buFont typeface="Wingdings" panose="05000000000000000000" pitchFamily="2" charset="2"/>
              <a:buChar char="q"/>
            </a:pP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lvl="0" algn="just">
              <a:buClr>
                <a:schemeClr val="accent1"/>
              </a:buClr>
              <a:buSzPct val="133280"/>
            </a:pPr>
            <a:endParaRPr lang="it-IT" sz="1600" b="1" dirty="0">
              <a:solidFill>
                <a:srgbClr val="003366"/>
              </a:solidFill>
              <a:latin typeface="Verdana"/>
              <a:ea typeface="Verdana"/>
              <a:cs typeface="Verdana"/>
              <a:sym typeface="Verdana"/>
              <a:rtl val="0"/>
            </a:endParaRPr>
          </a:p>
        </p:txBody>
      </p:sp>
    </p:spTree>
    <p:extLst>
      <p:ext uri="{BB962C8B-B14F-4D97-AF65-F5344CB8AC3E}">
        <p14:creationId xmlns:p14="http://schemas.microsoft.com/office/powerpoint/2010/main" val="350079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pic>
        <p:nvPicPr>
          <p:cNvPr id="12" name="Immagine 11">
            <a:extLst>
              <a:ext uri="{FF2B5EF4-FFF2-40B4-BE49-F238E27FC236}">
                <a16:creationId xmlns:a16="http://schemas.microsoft.com/office/drawing/2014/main" id="{F49910F0-2663-520F-A4C4-1EE82754F95A}"/>
              </a:ext>
            </a:extLst>
          </p:cNvPr>
          <p:cNvPicPr>
            <a:picLocks noChangeAspect="1"/>
          </p:cNvPicPr>
          <p:nvPr/>
        </p:nvPicPr>
        <p:blipFill>
          <a:blip r:embed="rId2"/>
          <a:stretch>
            <a:fillRect/>
          </a:stretch>
        </p:blipFill>
        <p:spPr>
          <a:xfrm>
            <a:off x="109437" y="0"/>
            <a:ext cx="11811045" cy="6629400"/>
          </a:xfrm>
          <a:prstGeom prst="rect">
            <a:avLst/>
          </a:prstGeom>
        </p:spPr>
      </p:pic>
    </p:spTree>
    <p:extLst>
      <p:ext uri="{BB962C8B-B14F-4D97-AF65-F5344CB8AC3E}">
        <p14:creationId xmlns:p14="http://schemas.microsoft.com/office/powerpoint/2010/main" val="170888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1804113" y="3636089"/>
            <a:ext cx="8310926" cy="1655762"/>
            <a:chOff x="2543955" y="4617005"/>
            <a:chExt cx="7050158" cy="860720"/>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543955" y="4617005"/>
              <a:ext cx="7050158" cy="724571"/>
            </a:xfrm>
            <a:prstGeom prst="rect">
              <a:avLst/>
            </a:prstGeom>
            <a:noFill/>
          </p:spPr>
          <p:txBody>
            <a:bodyPr wrap="square" rtlCol="0">
              <a:spAutoFit/>
            </a:bodyPr>
            <a:lstStyle/>
            <a:p>
              <a:pPr algn="ctr"/>
              <a:endParaRPr lang="en-US" sz="2800" b="1" spc="500" dirty="0">
                <a:solidFill>
                  <a:schemeClr val="bg1"/>
                </a:solidFill>
                <a:latin typeface="Verdana" panose="020B0604030504040204" pitchFamily="34" charset="0"/>
                <a:ea typeface="Verdana" panose="020B0604030504040204" pitchFamily="34" charset="0"/>
                <a:cs typeface="HelveticaNeueLT Std Bold"/>
              </a:endParaRPr>
            </a:p>
            <a:p>
              <a:pPr algn="ctr"/>
              <a:r>
                <a:rPr lang="en-US" sz="2800" b="1" spc="500" dirty="0">
                  <a:solidFill>
                    <a:schemeClr val="bg1"/>
                  </a:solidFill>
                  <a:latin typeface="Verdana" panose="020B0604030504040204" pitchFamily="34" charset="0"/>
                  <a:ea typeface="Verdana" panose="020B0604030504040204" pitchFamily="34" charset="0"/>
                  <a:cs typeface="HelveticaNeueLT Std Bold"/>
                </a:rPr>
                <a:t>MODALITA’ DI ADESIONE</a:t>
              </a:r>
            </a:p>
            <a:p>
              <a:pPr algn="ctr"/>
              <a:r>
                <a:rPr lang="en-US" sz="2800" b="1" spc="500" dirty="0">
                  <a:solidFill>
                    <a:schemeClr val="bg1"/>
                  </a:solidFill>
                  <a:latin typeface="Verdana" panose="020B0604030504040204" pitchFamily="34" charset="0"/>
                  <a:ea typeface="Verdana" panose="020B0604030504040204" pitchFamily="34" charset="0"/>
                  <a:cs typeface="HelveticaNeueLT Std Bold"/>
                </a:rPr>
                <a:t>LAVORATORI DIPENDENTI</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56740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
            <a:extLst>
              <a:ext uri="{FF2B5EF4-FFF2-40B4-BE49-F238E27FC236}">
                <a16:creationId xmlns:a16="http://schemas.microsoft.com/office/drawing/2014/main" id="{81C0BA71-92BA-C69F-D20B-39133F1556FA}"/>
              </a:ext>
            </a:extLst>
          </p:cNvPr>
          <p:cNvGrpSpPr/>
          <p:nvPr/>
        </p:nvGrpSpPr>
        <p:grpSpPr>
          <a:xfrm>
            <a:off x="8719091" y="3209144"/>
            <a:ext cx="3419063" cy="3599234"/>
            <a:chOff x="3655211" y="227910"/>
            <a:chExt cx="5612614" cy="8538607"/>
          </a:xfrm>
        </p:grpSpPr>
        <p:sp>
          <p:nvSpPr>
            <p:cNvPr id="14" name="Freeform 5">
              <a:extLst>
                <a:ext uri="{FF2B5EF4-FFF2-40B4-BE49-F238E27FC236}">
                  <a16:creationId xmlns:a16="http://schemas.microsoft.com/office/drawing/2014/main" id="{50645298-ADA3-617D-1B50-C5C56615CA9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5" name="Freeform 6">
              <a:extLst>
                <a:ext uri="{FF2B5EF4-FFF2-40B4-BE49-F238E27FC236}">
                  <a16:creationId xmlns:a16="http://schemas.microsoft.com/office/drawing/2014/main" id="{BCA1DBCF-EC6F-F3C2-E2C6-6764456C1FF0}"/>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79171" y="77848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47156" y="53329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4513" y="9964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sp>
        <p:nvSpPr>
          <p:cNvPr id="2" name="CasellaDiTesto 1"/>
          <p:cNvSpPr txBox="1"/>
          <p:nvPr/>
        </p:nvSpPr>
        <p:spPr>
          <a:xfrm>
            <a:off x="916183" y="1466771"/>
            <a:ext cx="8808298" cy="1118319"/>
          </a:xfrm>
          <a:prstGeom prst="rect">
            <a:avLst/>
          </a:prstGeom>
          <a:noFill/>
        </p:spPr>
        <p:txBody>
          <a:bodyPr wrap="square" rtlCol="0">
            <a:spAutoFit/>
          </a:bodyPr>
          <a:lstStyle/>
          <a:p>
            <a:pPr lvl="0" algn="just">
              <a:lnSpc>
                <a:spcPct val="150000"/>
              </a:lnSpc>
              <a:buClr>
                <a:srgbClr val="003366"/>
              </a:buClr>
              <a:buSzPct val="25000"/>
            </a:pPr>
            <a:r>
              <a:rPr lang="it-IT" sz="1600" b="1" dirty="0">
                <a:solidFill>
                  <a:srgbClr val="003366"/>
                </a:solidFill>
                <a:latin typeface="Verdana"/>
                <a:ea typeface="Verdana"/>
                <a:cs typeface="Verdana"/>
                <a:sym typeface="Verdana"/>
                <a:rtl val="0"/>
              </a:rPr>
              <a:t>LAVORATORI DI PRIMA OCCUPAZIONE </a:t>
            </a:r>
            <a:r>
              <a:rPr lang="it-IT" sz="1600" b="1" dirty="0">
                <a:solidFill>
                  <a:srgbClr val="FF9900"/>
                </a:solidFill>
                <a:latin typeface="Verdana"/>
                <a:ea typeface="Verdana"/>
                <a:cs typeface="Verdana"/>
                <a:sym typeface="Verdana"/>
                <a:rtl val="0"/>
              </a:rPr>
              <a:t>ANTERIORE</a:t>
            </a:r>
            <a:r>
              <a:rPr lang="it-IT" sz="1600" b="1" dirty="0">
                <a:solidFill>
                  <a:srgbClr val="003366"/>
                </a:solidFill>
                <a:latin typeface="Verdana"/>
                <a:ea typeface="Verdana"/>
                <a:cs typeface="Verdana"/>
                <a:sym typeface="Verdana"/>
                <a:rtl val="0"/>
              </a:rPr>
              <a:t> AL  </a:t>
            </a:r>
            <a:r>
              <a:rPr lang="it-IT" sz="1600" b="1" u="sng" dirty="0">
                <a:solidFill>
                  <a:srgbClr val="003366"/>
                </a:solidFill>
                <a:latin typeface="Verdana"/>
                <a:ea typeface="Verdana"/>
                <a:cs typeface="Verdana"/>
                <a:sym typeface="Verdana"/>
                <a:rtl val="0"/>
              </a:rPr>
              <a:t>29.04.93</a:t>
            </a:r>
            <a:r>
              <a:rPr lang="it-IT" sz="1600" b="1" dirty="0">
                <a:solidFill>
                  <a:srgbClr val="003366"/>
                </a:solidFill>
                <a:latin typeface="Verdana"/>
                <a:ea typeface="Verdana"/>
                <a:cs typeface="Verdana"/>
                <a:sym typeface="Verdana"/>
                <a:rtl val="0"/>
              </a:rPr>
              <a:t>, ISCRIVENDOSI A FON.TE. POSSONO:</a:t>
            </a:r>
          </a:p>
          <a:p>
            <a:pPr lvl="0" algn="just">
              <a:buClr>
                <a:srgbClr val="003366"/>
              </a:buClr>
              <a:buSzPct val="100000"/>
            </a:pPr>
            <a:endParaRPr lang="it-IT" sz="1867" b="1" i="1" dirty="0">
              <a:solidFill>
                <a:srgbClr val="003366"/>
              </a:solidFill>
              <a:latin typeface="Verdana"/>
              <a:ea typeface="Verdana"/>
              <a:cs typeface="Verdana"/>
              <a:sym typeface="Verdana"/>
              <a:rtl val="0"/>
            </a:endParaRPr>
          </a:p>
        </p:txBody>
      </p:sp>
      <p:sp>
        <p:nvSpPr>
          <p:cNvPr id="244" name="Shape 300"/>
          <p:cNvSpPr txBox="1"/>
          <p:nvPr/>
        </p:nvSpPr>
        <p:spPr>
          <a:xfrm>
            <a:off x="916183" y="2496686"/>
            <a:ext cx="7837763" cy="374655"/>
          </a:xfrm>
          <a:prstGeom prst="rect">
            <a:avLst/>
          </a:prstGeom>
          <a:noFill/>
          <a:ln>
            <a:noFill/>
          </a:ln>
        </p:spPr>
        <p:txBody>
          <a:bodyPr lIns="121900" tIns="60933" rIns="121900" bIns="60933" anchor="t" anchorCtr="0">
            <a:noAutofit/>
          </a:bodyPr>
          <a:lstStyle/>
          <a:p>
            <a:pPr algn="just">
              <a:buClr>
                <a:srgbClr val="003366"/>
              </a:buClr>
              <a:buSzPct val="25000"/>
            </a:pPr>
            <a:r>
              <a:rPr lang="it-IT" sz="1600" b="1" dirty="0">
                <a:solidFill>
                  <a:srgbClr val="003366"/>
                </a:solidFill>
                <a:latin typeface="Verdana"/>
                <a:ea typeface="Verdana"/>
                <a:cs typeface="Verdana"/>
                <a:sym typeface="Verdana"/>
                <a:rtl val="0"/>
              </a:rPr>
              <a:t>Versare il 50% o il 100% del TFR maturando.</a:t>
            </a:r>
          </a:p>
        </p:txBody>
      </p:sp>
      <p:sp>
        <p:nvSpPr>
          <p:cNvPr id="253" name="Shape 305"/>
          <p:cNvSpPr/>
          <p:nvPr/>
        </p:nvSpPr>
        <p:spPr>
          <a:xfrm>
            <a:off x="921309" y="3059500"/>
            <a:ext cx="8648495" cy="673482"/>
          </a:xfrm>
          <a:prstGeom prst="rect">
            <a:avLst/>
          </a:prstGeom>
          <a:noFill/>
          <a:ln>
            <a:noFill/>
          </a:ln>
        </p:spPr>
        <p:txBody>
          <a:bodyPr lIns="121900" tIns="60933" rIns="121900" bIns="60933" anchor="t" anchorCtr="0">
            <a:noAutofit/>
          </a:bodyPr>
          <a:lstStyle/>
          <a:p>
            <a:pPr lvl="0" algn="just">
              <a:buClr>
                <a:srgbClr val="003366"/>
              </a:buClr>
              <a:buSzPct val="25000"/>
            </a:pPr>
            <a:r>
              <a:rPr lang="it-IT" sz="1600" b="1" dirty="0">
                <a:solidFill>
                  <a:srgbClr val="003366"/>
                </a:solidFill>
                <a:latin typeface="Verdana"/>
                <a:ea typeface="Verdana"/>
                <a:cs typeface="Verdana"/>
                <a:sym typeface="Verdana"/>
                <a:rtl val="0"/>
              </a:rPr>
              <a:t>LAVORATORI DI PRIMA OCCUPAZIONE </a:t>
            </a:r>
            <a:r>
              <a:rPr lang="it-IT" sz="1600" b="1" dirty="0">
                <a:solidFill>
                  <a:srgbClr val="FF9900"/>
                </a:solidFill>
                <a:latin typeface="Verdana"/>
                <a:ea typeface="Verdana"/>
                <a:cs typeface="Verdana"/>
                <a:sym typeface="Verdana"/>
                <a:rtl val="0"/>
              </a:rPr>
              <a:t>SUCCESSIVA </a:t>
            </a:r>
            <a:r>
              <a:rPr lang="it-IT" sz="1600" b="1" dirty="0">
                <a:solidFill>
                  <a:srgbClr val="003366"/>
                </a:solidFill>
                <a:latin typeface="Verdana"/>
                <a:ea typeface="Verdana"/>
                <a:cs typeface="Verdana"/>
                <a:sym typeface="Verdana"/>
                <a:rtl val="0"/>
              </a:rPr>
              <a:t>AL </a:t>
            </a:r>
            <a:r>
              <a:rPr lang="it-IT" sz="1600" b="1" u="sng" dirty="0">
                <a:solidFill>
                  <a:srgbClr val="003366"/>
                </a:solidFill>
                <a:latin typeface="Verdana"/>
                <a:ea typeface="Verdana"/>
                <a:cs typeface="Verdana"/>
                <a:sym typeface="Verdana"/>
                <a:rtl val="0"/>
              </a:rPr>
              <a:t>28.04.93</a:t>
            </a:r>
            <a:r>
              <a:rPr lang="it-IT" sz="1600" b="1" dirty="0">
                <a:solidFill>
                  <a:srgbClr val="003366"/>
                </a:solidFill>
                <a:latin typeface="Verdana"/>
                <a:ea typeface="Verdana"/>
                <a:cs typeface="Verdana"/>
                <a:sym typeface="Verdana"/>
                <a:rtl val="0"/>
              </a:rPr>
              <a:t>, ISCRIVENDOSI A FON.TE. POSSONO :</a:t>
            </a:r>
          </a:p>
        </p:txBody>
      </p:sp>
      <p:sp>
        <p:nvSpPr>
          <p:cNvPr id="254" name="Freeform 5">
            <a:extLst>
              <a:ext uri="{FF2B5EF4-FFF2-40B4-BE49-F238E27FC236}">
                <a16:creationId xmlns:a16="http://schemas.microsoft.com/office/drawing/2014/main" id="{CAD7B588-26B2-4CBD-BB2D-9E88490BCE5A}"/>
              </a:ext>
            </a:extLst>
          </p:cNvPr>
          <p:cNvSpPr>
            <a:spLocks/>
          </p:cNvSpPr>
          <p:nvPr/>
        </p:nvSpPr>
        <p:spPr bwMode="auto">
          <a:xfrm>
            <a:off x="275498" y="6004815"/>
            <a:ext cx="373023" cy="49951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endParaRPr lang="en-US" sz="2400" dirty="0">
              <a:solidFill>
                <a:srgbClr val="EB6F09"/>
              </a:solidFill>
            </a:endParaRPr>
          </a:p>
        </p:txBody>
      </p:sp>
      <p:sp>
        <p:nvSpPr>
          <p:cNvPr id="255" name="Shape 300"/>
          <p:cNvSpPr txBox="1"/>
          <p:nvPr/>
        </p:nvSpPr>
        <p:spPr>
          <a:xfrm>
            <a:off x="801897" y="3821996"/>
            <a:ext cx="8758350" cy="1643954"/>
          </a:xfrm>
          <a:prstGeom prst="rect">
            <a:avLst/>
          </a:prstGeom>
          <a:noFill/>
          <a:ln>
            <a:noFill/>
          </a:ln>
        </p:spPr>
        <p:txBody>
          <a:bodyPr lIns="121900" tIns="60933" rIns="121900" bIns="60933" anchor="t" anchorCtr="0">
            <a:noAutofit/>
          </a:bodyPr>
          <a:lstStyle/>
          <a:p>
            <a:pPr algn="just">
              <a:buClr>
                <a:srgbClr val="003366"/>
              </a:buClr>
              <a:buSzPct val="25000"/>
            </a:pPr>
            <a:r>
              <a:rPr lang="it-IT" sz="1600" b="1" dirty="0">
                <a:solidFill>
                  <a:srgbClr val="003366"/>
                </a:solidFill>
                <a:latin typeface="Verdana"/>
                <a:ea typeface="Verdana"/>
                <a:cs typeface="Verdana"/>
                <a:sym typeface="Verdana"/>
                <a:rtl val="0"/>
              </a:rPr>
              <a:t>Versare solo il 100% del TFR maturando</a:t>
            </a:r>
          </a:p>
          <a:p>
            <a:pPr algn="just">
              <a:buClr>
                <a:srgbClr val="003366"/>
              </a:buClr>
              <a:buSzPct val="25000"/>
            </a:pPr>
            <a:endParaRPr lang="it-IT" sz="1050" b="1" dirty="0">
              <a:solidFill>
                <a:srgbClr val="003366"/>
              </a:solidFill>
              <a:latin typeface="Verdana"/>
              <a:ea typeface="Verdana"/>
              <a:cs typeface="Verdana"/>
              <a:sym typeface="Verdana"/>
              <a:rtl val="0"/>
            </a:endParaRPr>
          </a:p>
          <a:p>
            <a:pPr algn="just">
              <a:buClr>
                <a:srgbClr val="003366"/>
              </a:buClr>
              <a:buSzPct val="25000"/>
            </a:pPr>
            <a:r>
              <a:rPr lang="it-IT" sz="1600" b="1" dirty="0">
                <a:solidFill>
                  <a:srgbClr val="003366"/>
                </a:solidFill>
                <a:latin typeface="Verdana"/>
                <a:ea typeface="Verdana"/>
                <a:cs typeface="Verdana"/>
                <a:sym typeface="Verdana"/>
                <a:rtl val="0"/>
              </a:rPr>
              <a:t>A seguito dell’accordo delle organizzazioni firmatarie del Contratto </a:t>
            </a:r>
            <a:r>
              <a:rPr lang="it-IT" sz="1600" b="1" i="0" u="none" strike="noStrike" cap="none" baseline="0" dirty="0">
                <a:solidFill>
                  <a:srgbClr val="003366"/>
                </a:solidFill>
                <a:latin typeface="Verdana"/>
                <a:ea typeface="Verdana"/>
                <a:cs typeface="Verdana"/>
                <a:sym typeface="Verdana"/>
                <a:rtl val="0"/>
              </a:rPr>
              <a:t>Terziario, distribuzione e servizi, pubblici esercizi e CCNL delle Agenzie del lavoro, </a:t>
            </a:r>
            <a:r>
              <a:rPr lang="it-IT" sz="1600" b="1" dirty="0">
                <a:solidFill>
                  <a:srgbClr val="003366"/>
                </a:solidFill>
                <a:latin typeface="Verdana"/>
                <a:ea typeface="Verdana"/>
                <a:cs typeface="Verdana"/>
                <a:sym typeface="Verdana"/>
                <a:rtl val="0"/>
              </a:rPr>
              <a:t>i lavoratori destinatari </a:t>
            </a:r>
            <a:r>
              <a:rPr lang="it-IT" sz="1600" b="1" i="0" u="none" strike="noStrike" cap="none" baseline="0" dirty="0">
                <a:solidFill>
                  <a:srgbClr val="003366"/>
                </a:solidFill>
                <a:latin typeface="Verdana"/>
                <a:ea typeface="Verdana"/>
                <a:cs typeface="Verdana"/>
                <a:sym typeface="Verdana"/>
                <a:rtl val="0"/>
              </a:rPr>
              <a:t>di tali contratti possono scegliere di versare anche solo il 50%</a:t>
            </a:r>
            <a:endParaRPr lang="it-IT" sz="1600" b="1" dirty="0">
              <a:solidFill>
                <a:srgbClr val="003366"/>
              </a:solidFill>
              <a:latin typeface="Verdana"/>
              <a:ea typeface="Verdana"/>
              <a:cs typeface="Verdana"/>
              <a:sym typeface="Verdana"/>
              <a:rtl val="0"/>
            </a:endParaRPr>
          </a:p>
        </p:txBody>
      </p:sp>
      <p:pic>
        <p:nvPicPr>
          <p:cNvPr id="4" name="Immagine 3">
            <a:extLst>
              <a:ext uri="{FF2B5EF4-FFF2-40B4-BE49-F238E27FC236}">
                <a16:creationId xmlns:a16="http://schemas.microsoft.com/office/drawing/2014/main" id="{B6A21B01-F519-8E12-E376-A8D2682A8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0A6C5549-1F39-87E6-780A-9AE24E950CD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0E08F06E-1A01-81DB-384E-4F6138F43255}"/>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BC58F795-70A7-5A25-E1AF-458E959067FE}"/>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6" name="CasellaDiTesto 15">
            <a:extLst>
              <a:ext uri="{FF2B5EF4-FFF2-40B4-BE49-F238E27FC236}">
                <a16:creationId xmlns:a16="http://schemas.microsoft.com/office/drawing/2014/main" id="{4B74D0E8-A34F-0FB7-77C7-8D12CF5B4F22}"/>
              </a:ext>
            </a:extLst>
          </p:cNvPr>
          <p:cNvSpPr txBox="1"/>
          <p:nvPr/>
        </p:nvSpPr>
        <p:spPr>
          <a:xfrm>
            <a:off x="751450" y="1101082"/>
            <a:ext cx="8118366" cy="400110"/>
          </a:xfrm>
          <a:prstGeom prst="rect">
            <a:avLst/>
          </a:prstGeom>
          <a:noFill/>
        </p:spPr>
        <p:txBody>
          <a:bodyPr wrap="square">
            <a:spAutoFit/>
          </a:bodyPr>
          <a:lstStyle/>
          <a:p>
            <a:r>
              <a:rPr lang="it-IT" sz="2000" b="1" dirty="0">
                <a:solidFill>
                  <a:srgbClr val="FF9900"/>
                </a:solidFill>
                <a:latin typeface="Verdana" panose="020B0604030504040204" pitchFamily="34" charset="0"/>
                <a:ea typeface="Verdana" panose="020B0604030504040204" pitchFamily="34" charset="0"/>
                <a:cs typeface="Arial"/>
                <a:sym typeface="Verdana"/>
                <a:rtl val="0"/>
              </a:rPr>
              <a:t>Destinando il TFR MATURANDO</a:t>
            </a:r>
            <a:endParaRPr lang="it-IT" sz="2000" dirty="0"/>
          </a:p>
        </p:txBody>
      </p:sp>
      <p:sp>
        <p:nvSpPr>
          <p:cNvPr id="18" name="CasellaDiTesto 17">
            <a:extLst>
              <a:ext uri="{FF2B5EF4-FFF2-40B4-BE49-F238E27FC236}">
                <a16:creationId xmlns:a16="http://schemas.microsoft.com/office/drawing/2014/main" id="{0E83B273-1364-8EB9-3144-B07A9B39E618}"/>
              </a:ext>
            </a:extLst>
          </p:cNvPr>
          <p:cNvSpPr txBox="1"/>
          <p:nvPr/>
        </p:nvSpPr>
        <p:spPr>
          <a:xfrm>
            <a:off x="1429701" y="5364085"/>
            <a:ext cx="6094378" cy="369332"/>
          </a:xfrm>
          <a:prstGeom prst="rect">
            <a:avLst/>
          </a:prstGeom>
          <a:noFill/>
        </p:spPr>
        <p:txBody>
          <a:bodyPr wrap="square">
            <a:spAutoFit/>
          </a:bodyPr>
          <a:lstStyle/>
          <a:p>
            <a:r>
              <a:rPr lang="it-IT" sz="1800" b="1" dirty="0">
                <a:solidFill>
                  <a:srgbClr val="FF6600"/>
                </a:solidFill>
                <a:latin typeface="Verdana"/>
                <a:ea typeface="Verdana"/>
                <a:rtl val="0"/>
              </a:rPr>
              <a:t>(</a:t>
            </a:r>
            <a:r>
              <a:rPr lang="it-IT" sz="1800" b="1" dirty="0">
                <a:solidFill>
                  <a:srgbClr val="FF6600"/>
                </a:solidFill>
                <a:latin typeface="Verdana"/>
                <a:ea typeface="Verdana"/>
                <a:hlinkClick r:id="rId3">
                  <a:extLst>
                    <a:ext uri="{A12FA001-AC4F-418D-AE19-62706E023703}">
                      <ahyp:hlinkClr xmlns:ahyp="http://schemas.microsoft.com/office/drawing/2018/hyperlinkcolor" val="tx"/>
                    </a:ext>
                  </a:extLst>
                </a:hlinkClick>
                <a:rtl val="0"/>
              </a:rPr>
              <a:t>ALLEGATO ALLA NOTA INFORMATIVA</a:t>
            </a:r>
            <a:r>
              <a:rPr lang="it-IT" sz="1800" b="1" dirty="0">
                <a:solidFill>
                  <a:srgbClr val="FF6600"/>
                </a:solidFill>
                <a:latin typeface="Verdana"/>
                <a:ea typeface="Verdana"/>
                <a:rtl val="0"/>
              </a:rPr>
              <a:t>)</a:t>
            </a:r>
            <a:endParaRPr lang="it-IT" dirty="0">
              <a:solidFill>
                <a:srgbClr val="FF6600"/>
              </a:solidFill>
            </a:endParaRPr>
          </a:p>
        </p:txBody>
      </p:sp>
      <p:sp>
        <p:nvSpPr>
          <p:cNvPr id="10" name="CasellaDiTesto 9">
            <a:extLst>
              <a:ext uri="{FF2B5EF4-FFF2-40B4-BE49-F238E27FC236}">
                <a16:creationId xmlns:a16="http://schemas.microsoft.com/office/drawing/2014/main" id="{D0764C36-FB29-688D-E1B8-586BA5269776}"/>
              </a:ext>
            </a:extLst>
          </p:cNvPr>
          <p:cNvSpPr txBox="1"/>
          <p:nvPr/>
        </p:nvSpPr>
        <p:spPr>
          <a:xfrm>
            <a:off x="2999928" y="248761"/>
            <a:ext cx="6096000" cy="461665"/>
          </a:xfrm>
          <a:prstGeom prst="rect">
            <a:avLst/>
          </a:prstGeom>
          <a:noFill/>
        </p:spPr>
        <p:txBody>
          <a:bodyPr wrap="square">
            <a:spAutoFit/>
          </a:bodyPr>
          <a:lstStyle/>
          <a:p>
            <a:r>
              <a:rPr lang="it-IT" sz="2400" b="1" dirty="0">
                <a:solidFill>
                  <a:srgbClr val="FF9900"/>
                </a:solidFill>
                <a:latin typeface="Verdana" panose="020B0604030504040204" pitchFamily="34" charset="0"/>
                <a:ea typeface="Verdana" panose="020B0604030504040204" pitchFamily="34" charset="0"/>
                <a:cs typeface="Arial"/>
                <a:sym typeface="Verdana"/>
                <a:rtl val="0"/>
              </a:rPr>
              <a:t>SI ADERISCE A FON.TE.</a:t>
            </a:r>
            <a:endParaRPr lang="it-IT" sz="2400" b="1" dirty="0">
              <a:solidFill>
                <a:srgbClr val="FF9900"/>
              </a:solidFill>
              <a:latin typeface="Verdana" panose="020B0604030504040204" pitchFamily="34" charset="0"/>
              <a:ea typeface="Verdana" panose="020B0604030504040204" pitchFamily="34" charset="0"/>
              <a:cs typeface="Arial"/>
              <a:rtl val="0"/>
            </a:endParaRPr>
          </a:p>
        </p:txBody>
      </p:sp>
      <p:sp>
        <p:nvSpPr>
          <p:cNvPr id="11" name="Freccia a destra 10">
            <a:extLst>
              <a:ext uri="{FF2B5EF4-FFF2-40B4-BE49-F238E27FC236}">
                <a16:creationId xmlns:a16="http://schemas.microsoft.com/office/drawing/2014/main" id="{3B481C8E-6E6A-E15F-E880-31BFBB09B1F2}"/>
              </a:ext>
            </a:extLst>
          </p:cNvPr>
          <p:cNvSpPr/>
          <p:nvPr/>
        </p:nvSpPr>
        <p:spPr>
          <a:xfrm>
            <a:off x="388331" y="2516221"/>
            <a:ext cx="373024" cy="342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eform 5">
            <a:extLst>
              <a:ext uri="{FF2B5EF4-FFF2-40B4-BE49-F238E27FC236}">
                <a16:creationId xmlns:a16="http://schemas.microsoft.com/office/drawing/2014/main" id="{1B4AE424-9B47-F041-1676-708FA8E7CD05}"/>
              </a:ext>
            </a:extLst>
          </p:cNvPr>
          <p:cNvSpPr>
            <a:spLocks/>
          </p:cNvSpPr>
          <p:nvPr/>
        </p:nvSpPr>
        <p:spPr bwMode="auto">
          <a:xfrm>
            <a:off x="329219" y="1079685"/>
            <a:ext cx="373023" cy="49951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6600"/>
          </a:solidFill>
          <a:ln>
            <a:noFill/>
          </a:ln>
        </p:spPr>
        <p:txBody>
          <a:bodyPr vert="horz" wrap="square" lIns="121920" tIns="60960" rIns="121920" bIns="60960" numCol="1" anchor="t" anchorCtr="0" compatLnSpc="1">
            <a:prstTxWarp prst="textNoShape">
              <a:avLst/>
            </a:prstTxWarp>
          </a:bodyPr>
          <a:lstStyle/>
          <a:p>
            <a:endParaRPr lang="en-US" sz="2400" dirty="0">
              <a:solidFill>
                <a:srgbClr val="EB6F09"/>
              </a:solidFill>
            </a:endParaRPr>
          </a:p>
        </p:txBody>
      </p:sp>
      <p:sp>
        <p:nvSpPr>
          <p:cNvPr id="17" name="Freccia a destra 16">
            <a:extLst>
              <a:ext uri="{FF2B5EF4-FFF2-40B4-BE49-F238E27FC236}">
                <a16:creationId xmlns:a16="http://schemas.microsoft.com/office/drawing/2014/main" id="{436C1E11-2FEA-7102-2D8D-E5EDD9603159}"/>
              </a:ext>
            </a:extLst>
          </p:cNvPr>
          <p:cNvSpPr/>
          <p:nvPr/>
        </p:nvSpPr>
        <p:spPr>
          <a:xfrm>
            <a:off x="324534" y="3834378"/>
            <a:ext cx="436822" cy="342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964585D3-46A9-5CFF-01D8-FAF5DC19C815}"/>
              </a:ext>
            </a:extLst>
          </p:cNvPr>
          <p:cNvSpPr txBox="1"/>
          <p:nvPr/>
        </p:nvSpPr>
        <p:spPr>
          <a:xfrm>
            <a:off x="893216" y="5889279"/>
            <a:ext cx="8357109" cy="1015663"/>
          </a:xfrm>
          <a:prstGeom prst="rect">
            <a:avLst/>
          </a:prstGeom>
          <a:noFill/>
        </p:spPr>
        <p:txBody>
          <a:bodyPr wrap="square">
            <a:spAutoFit/>
          </a:bodyPr>
          <a:lstStyle/>
          <a:p>
            <a:r>
              <a:rPr lang="it-IT" sz="2000" b="1" dirty="0">
                <a:solidFill>
                  <a:srgbClr val="FF9900"/>
                </a:solidFill>
                <a:latin typeface="Verdana" panose="020B0604030504040204" pitchFamily="34" charset="0"/>
                <a:ea typeface="Verdana" panose="020B0604030504040204" pitchFamily="34" charset="0"/>
                <a:cs typeface="Arial"/>
                <a:sym typeface="Verdana"/>
                <a:rtl val="0"/>
              </a:rPr>
              <a:t>Possibilità di versare una contribuzione minima aggiuntiva al TFR, a carico del lavoratore/azienda (CCNL)</a:t>
            </a:r>
            <a:endParaRPr lang="it-IT" sz="2000" b="1" dirty="0">
              <a:solidFill>
                <a:srgbClr val="FF9900"/>
              </a:solidFill>
              <a:latin typeface="Verdana" panose="020B0604030504040204" pitchFamily="34" charset="0"/>
              <a:ea typeface="Verdana" panose="020B0604030504040204" pitchFamily="34" charset="0"/>
              <a:cs typeface="Arial"/>
              <a:rtl val="0"/>
            </a:endParaRPr>
          </a:p>
        </p:txBody>
      </p:sp>
    </p:spTree>
    <p:extLst>
      <p:ext uri="{BB962C8B-B14F-4D97-AF65-F5344CB8AC3E}">
        <p14:creationId xmlns:p14="http://schemas.microsoft.com/office/powerpoint/2010/main" val="102545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1899731" y="328970"/>
            <a:ext cx="9159494"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133" b="1" dirty="0">
                <a:solidFill>
                  <a:srgbClr val="FF9900"/>
                </a:solidFill>
                <a:latin typeface="Verdana" panose="020B0604030504040204" pitchFamily="34" charset="0"/>
                <a:ea typeface="Verdana" panose="020B0604030504040204" pitchFamily="34" charset="0"/>
                <a:cs typeface="Arial"/>
                <a:sym typeface="Verdana"/>
                <a:rtl val="0"/>
              </a:rPr>
              <a:t>LAV. DIPENDENTE: MODALITÀ DI ADESIONE/ESPLICITA 1</a:t>
            </a:r>
            <a:endParaRPr lang="en-US" sz="2000" dirty="0">
              <a:solidFill>
                <a:srgbClr val="FF9900"/>
              </a:solidFill>
              <a:latin typeface="Verdana" panose="020B0604030504040204" pitchFamily="34" charset="0"/>
              <a:ea typeface="Verdana" panose="020B0604030504040204" pitchFamily="34" charset="0"/>
              <a:cs typeface="Arial"/>
            </a:endParaRPr>
          </a:p>
        </p:txBody>
      </p:sp>
      <p:sp>
        <p:nvSpPr>
          <p:cNvPr id="2" name="CasellaDiTesto 1"/>
          <p:cNvSpPr txBox="1"/>
          <p:nvPr/>
        </p:nvSpPr>
        <p:spPr>
          <a:xfrm>
            <a:off x="1397327" y="1226966"/>
            <a:ext cx="9235005" cy="4719754"/>
          </a:xfrm>
          <a:prstGeom prst="rect">
            <a:avLst/>
          </a:prstGeom>
          <a:noFill/>
        </p:spPr>
        <p:txBody>
          <a:bodyPr wrap="square" rtlCol="0">
            <a:spAutoFit/>
          </a:bodyPr>
          <a:lstStyle/>
          <a:p>
            <a:pPr lvl="0">
              <a:buClr>
                <a:schemeClr val="accent1"/>
              </a:buClr>
              <a:buSzPct val="164542"/>
            </a:pPr>
            <a:r>
              <a:rPr lang="it-IT" sz="2133" b="1" dirty="0">
                <a:solidFill>
                  <a:srgbClr val="003366"/>
                </a:solidFill>
                <a:latin typeface="Verdana"/>
                <a:ea typeface="Verdana"/>
                <a:cs typeface="Verdana"/>
                <a:sym typeface="Verdana"/>
                <a:rtl val="0"/>
              </a:rPr>
              <a:t>IL LAVORATORE DECIDE DI ADERIRE A FON.TE. MEDIANTE IL VERSAMENTO DEL </a:t>
            </a:r>
            <a:r>
              <a:rPr lang="it-IT" sz="2133" b="1" dirty="0">
                <a:solidFill>
                  <a:srgbClr val="FF9900"/>
                </a:solidFill>
                <a:latin typeface="Verdana"/>
                <a:ea typeface="Verdana"/>
                <a:cs typeface="Verdana"/>
                <a:sym typeface="Verdana"/>
                <a:rtl val="0"/>
              </a:rPr>
              <a:t>SOLO</a:t>
            </a:r>
            <a:r>
              <a:rPr lang="it-IT" sz="2133" b="1" dirty="0">
                <a:solidFill>
                  <a:srgbClr val="003366"/>
                </a:solidFill>
                <a:latin typeface="Verdana"/>
                <a:ea typeface="Verdana"/>
                <a:cs typeface="Verdana"/>
                <a:sym typeface="Verdana"/>
                <a:rtl val="0"/>
              </a:rPr>
              <a:t> TFR deve</a:t>
            </a:r>
            <a:r>
              <a:rPr lang="it-IT" sz="2133" dirty="0">
                <a:solidFill>
                  <a:srgbClr val="003366"/>
                </a:solidFill>
                <a:latin typeface="Verdana"/>
                <a:ea typeface="Verdana"/>
                <a:cs typeface="Verdana"/>
                <a:sym typeface="Verdana"/>
                <a:rtl val="0"/>
              </a:rPr>
              <a:t>: </a:t>
            </a:r>
          </a:p>
          <a:p>
            <a:pPr lvl="0">
              <a:buClr>
                <a:schemeClr val="accent1"/>
              </a:buClr>
              <a:buSzPct val="164542"/>
            </a:pPr>
            <a:endParaRPr lang="it-IT" sz="2133" dirty="0">
              <a:solidFill>
                <a:srgbClr val="003366"/>
              </a:solidFill>
              <a:latin typeface="Verdana"/>
              <a:ea typeface="Verdana"/>
              <a:cs typeface="Verdana"/>
              <a:sym typeface="Verdana"/>
              <a:rtl val="0"/>
            </a:endParaRPr>
          </a:p>
          <a:p>
            <a:pPr marL="1320767" lvl="1" indent="-711182">
              <a:spcBef>
                <a:spcPts val="432"/>
              </a:spcBef>
              <a:buClr>
                <a:schemeClr val="accent1"/>
              </a:buClr>
              <a:buSzPct val="100000"/>
              <a:buFont typeface="Noto Symbol"/>
              <a:buAutoNum type="arabicPeriod"/>
            </a:pPr>
            <a:r>
              <a:rPr lang="it-IT" sz="1867" dirty="0">
                <a:solidFill>
                  <a:srgbClr val="003366"/>
                </a:solidFill>
                <a:latin typeface="Verdana"/>
                <a:ea typeface="Verdana"/>
                <a:cs typeface="Verdana"/>
                <a:sym typeface="Verdana"/>
                <a:rtl val="0"/>
              </a:rPr>
              <a:t>Compilare il </a:t>
            </a:r>
            <a:r>
              <a:rPr lang="it-IT" sz="1867" b="1" dirty="0">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tl val="0"/>
              </a:rPr>
              <a:t>MODULO DI ADESIONE</a:t>
            </a:r>
            <a:r>
              <a:rPr lang="it-IT" sz="1867" b="1" dirty="0">
                <a:solidFill>
                  <a:srgbClr val="FF6600"/>
                </a:solidFill>
                <a:latin typeface="Verdana"/>
                <a:ea typeface="Verdana"/>
                <a:cs typeface="Verdana"/>
                <a:sym typeface="Verdana"/>
                <a:rtl val="0"/>
              </a:rPr>
              <a:t> </a:t>
            </a:r>
          </a:p>
          <a:p>
            <a:pPr marL="1320767" lvl="1" indent="-711182">
              <a:spcBef>
                <a:spcPts val="432"/>
              </a:spcBef>
              <a:buClr>
                <a:schemeClr val="accent1"/>
              </a:buClr>
              <a:buSzPct val="100000"/>
              <a:buFont typeface="Noto Symbol"/>
              <a:buAutoNum type="arabicPeriod"/>
            </a:pPr>
            <a:r>
              <a:rPr lang="it-IT" sz="1867" dirty="0">
                <a:solidFill>
                  <a:srgbClr val="003366"/>
                </a:solidFill>
                <a:latin typeface="Verdana"/>
                <a:ea typeface="Verdana"/>
                <a:cs typeface="Verdana"/>
                <a:sym typeface="Verdana"/>
                <a:rtl val="0"/>
              </a:rPr>
              <a:t>scegliere il comparto di investimento</a:t>
            </a:r>
            <a:endParaRPr lang="it-IT" sz="1867" dirty="0">
              <a:solidFill>
                <a:srgbClr val="003366"/>
              </a:solidFill>
              <a:latin typeface="Verdana"/>
              <a:ea typeface="Verdana"/>
              <a:cs typeface="Verdana"/>
              <a:sym typeface="Verdana"/>
            </a:endParaRPr>
          </a:p>
          <a:p>
            <a:pPr marL="1320767" lvl="1" indent="-711182">
              <a:spcBef>
                <a:spcPts val="432"/>
              </a:spcBef>
              <a:buClr>
                <a:schemeClr val="accent1"/>
              </a:buClr>
              <a:buSzPct val="100000"/>
              <a:buFont typeface="Noto Symbol"/>
              <a:buAutoNum type="arabicPeriod"/>
            </a:pPr>
            <a:r>
              <a:rPr lang="it-IT" sz="1867" dirty="0">
                <a:solidFill>
                  <a:srgbClr val="003366"/>
                </a:solidFill>
                <a:latin typeface="Verdana"/>
                <a:ea typeface="Verdana"/>
                <a:cs typeface="Verdana"/>
                <a:sym typeface="Verdana"/>
              </a:rPr>
              <a:t>consegnare al datore di lavoro per gli adempimenti di  competenza (compilazione sezione azienda ed invio al Fondo)</a:t>
            </a:r>
          </a:p>
          <a:p>
            <a:pPr marL="1320767" lvl="1" indent="-711182">
              <a:spcBef>
                <a:spcPts val="432"/>
              </a:spcBef>
              <a:buClr>
                <a:schemeClr val="accent1"/>
              </a:buClr>
              <a:buSzPct val="100000"/>
              <a:buFont typeface="Noto Symbol"/>
              <a:buAutoNum type="arabicPeriod"/>
            </a:pPr>
            <a:r>
              <a:rPr lang="it-IT" sz="1867" dirty="0">
                <a:solidFill>
                  <a:srgbClr val="003366"/>
                </a:solidFill>
                <a:latin typeface="Verdana"/>
                <a:ea typeface="Verdana"/>
                <a:cs typeface="Verdana"/>
                <a:sym typeface="Verdana"/>
                <a:rtl val="0"/>
              </a:rPr>
              <a:t>far pervenire al Fondo il modulo debitamente compilato.</a:t>
            </a:r>
          </a:p>
          <a:p>
            <a:pPr marL="721766" lvl="1" indent="-112181">
              <a:spcBef>
                <a:spcPts val="432"/>
              </a:spcBef>
              <a:buClr>
                <a:schemeClr val="accent1"/>
              </a:buClr>
              <a:buSzPct val="25000"/>
            </a:pPr>
            <a:r>
              <a:rPr lang="it-IT" sz="2667" dirty="0">
                <a:solidFill>
                  <a:srgbClr val="003366"/>
                </a:solidFill>
                <a:latin typeface="Verdana"/>
                <a:ea typeface="Verdana"/>
                <a:cs typeface="Verdana"/>
                <a:sym typeface="Verdana"/>
                <a:rtl val="0"/>
              </a:rPr>
              <a:t> </a:t>
            </a:r>
            <a:r>
              <a:rPr lang="it-IT" sz="1867" b="1" dirty="0">
                <a:solidFill>
                  <a:srgbClr val="003366"/>
                </a:solidFill>
                <a:latin typeface="Verdana"/>
                <a:ea typeface="Verdana"/>
                <a:cs typeface="Verdana"/>
                <a:sym typeface="Verdana"/>
                <a:rtl val="0"/>
              </a:rPr>
              <a:t>IN QUESTO CASO IL LAVORATORE NON HA DIRITTO AL CONTRIBUTO DEL DATORE DI LAVORO </a:t>
            </a:r>
          </a:p>
          <a:p>
            <a:pPr marL="721766" lvl="1" indent="-112181">
              <a:spcBef>
                <a:spcPts val="432"/>
              </a:spcBef>
              <a:buClr>
                <a:schemeClr val="accent1"/>
              </a:buClr>
              <a:buSzPct val="25000"/>
            </a:pPr>
            <a:endParaRPr lang="it-IT" sz="1867" b="1" i="1" dirty="0">
              <a:solidFill>
                <a:srgbClr val="003366"/>
              </a:solidFill>
              <a:latin typeface="Verdana"/>
              <a:ea typeface="Verdana"/>
              <a:cs typeface="Verdana"/>
              <a:sym typeface="Verdana"/>
              <a:rtl val="0"/>
            </a:endParaRPr>
          </a:p>
          <a:p>
            <a:pPr marL="721766" lvl="1" indent="-112181">
              <a:spcBef>
                <a:spcPts val="432"/>
              </a:spcBef>
              <a:buClr>
                <a:schemeClr val="accent1"/>
              </a:buClr>
              <a:buSzPct val="25000"/>
            </a:pPr>
            <a:r>
              <a:rPr lang="it-IT" sz="1867" b="1" i="1" dirty="0">
                <a:solidFill>
                  <a:srgbClr val="003366"/>
                </a:solidFill>
                <a:latin typeface="Verdana"/>
                <a:ea typeface="Verdana"/>
                <a:cs typeface="Verdana"/>
                <a:sym typeface="Verdana"/>
                <a:rtl val="0"/>
              </a:rPr>
              <a:t>  L’aderente può in ogni momento attivare la contribuzione a suo carico e vedersi così riconosciuta quella del datore, compilando </a:t>
            </a:r>
            <a:r>
              <a:rPr lang="it-IT" sz="1867" b="1" i="1" dirty="0">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rtl val="0"/>
              </a:rPr>
              <a:t>l’apposito modulo</a:t>
            </a:r>
            <a:endParaRPr lang="it-IT" sz="1867" b="1" i="1" dirty="0">
              <a:solidFill>
                <a:srgbClr val="FF6600"/>
              </a:solidFill>
              <a:latin typeface="Verdana"/>
              <a:ea typeface="Verdana"/>
              <a:cs typeface="Verdana"/>
              <a:sym typeface="Verdana"/>
              <a:rtl val="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9211" y="55283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0195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244" name="Shape 257"/>
          <p:cNvSpPr/>
          <p:nvPr/>
        </p:nvSpPr>
        <p:spPr>
          <a:xfrm rot="10800000" flipH="1">
            <a:off x="914987" y="5155911"/>
            <a:ext cx="1029428" cy="475123"/>
          </a:xfrm>
          <a:prstGeom prst="rightArrow">
            <a:avLst>
              <a:gd name="adj1" fmla="val 50000"/>
              <a:gd name="adj2" fmla="val 83336"/>
            </a:avLst>
          </a:prstGeom>
          <a:solidFill>
            <a:srgbClr val="FF9933"/>
          </a:solidFill>
          <a:ln w="25400" cap="flat">
            <a:solidFill>
              <a:schemeClr val="dk1"/>
            </a:solidFill>
            <a:prstDash val="solid"/>
            <a:miter/>
            <a:headEnd type="none" w="med" len="med"/>
            <a:tailEnd type="none" w="med" len="med"/>
          </a:ln>
        </p:spPr>
        <p:txBody>
          <a:bodyPr lIns="121900" tIns="60933" rIns="121900" bIns="60933" anchor="ctr" anchorCtr="0">
            <a:noAutofit/>
          </a:bodyPr>
          <a:lstStyle/>
          <a:p>
            <a:pPr>
              <a:buClr>
                <a:srgbClr val="000000"/>
              </a:buClr>
            </a:pPr>
            <a:endParaRPr sz="2400" dirty="0">
              <a:solidFill>
                <a:schemeClr val="dk1"/>
              </a:solidFill>
              <a:latin typeface="Arial"/>
              <a:ea typeface="Arial"/>
              <a:cs typeface="Arial"/>
              <a:sym typeface="Arial"/>
              <a:rtl val="0"/>
            </a:endParaRPr>
          </a:p>
        </p:txBody>
      </p:sp>
      <p:pic>
        <p:nvPicPr>
          <p:cNvPr id="3" name="Immagine 2">
            <a:extLst>
              <a:ext uri="{FF2B5EF4-FFF2-40B4-BE49-F238E27FC236}">
                <a16:creationId xmlns:a16="http://schemas.microsoft.com/office/drawing/2014/main" id="{7612F78C-1B64-79A8-C5B4-B936070AE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F6868233-3052-5213-BDDF-FC0B8BF6473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67BB0132-C444-1B35-A8C5-6EEC7F6F46DB}"/>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8CB5FAB8-E4D3-C904-FBE3-63CCD766C9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grpSp>
        <p:nvGrpSpPr>
          <p:cNvPr id="9" name="Group 6">
            <a:extLst>
              <a:ext uri="{FF2B5EF4-FFF2-40B4-BE49-F238E27FC236}">
                <a16:creationId xmlns:a16="http://schemas.microsoft.com/office/drawing/2014/main" id="{C60FE61A-EFBE-2105-972A-E5EF5A4C958F}"/>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10A68650-60C5-42D1-9391-3499FE3E7B8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F0D6DD0-9D96-5BDB-F48F-7E7E05373DFC}"/>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40460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6">
            <a:extLst>
              <a:ext uri="{FF2B5EF4-FFF2-40B4-BE49-F238E27FC236}">
                <a16:creationId xmlns:a16="http://schemas.microsoft.com/office/drawing/2014/main" id="{BF4FA59B-FBC0-45C5-CF21-7B64720C6CF7}"/>
              </a:ext>
            </a:extLst>
          </p:cNvPr>
          <p:cNvGrpSpPr/>
          <p:nvPr/>
        </p:nvGrpSpPr>
        <p:grpSpPr>
          <a:xfrm>
            <a:off x="8719091" y="3209144"/>
            <a:ext cx="3419063" cy="3599234"/>
            <a:chOff x="3655211" y="227910"/>
            <a:chExt cx="5612614" cy="8538607"/>
          </a:xfrm>
        </p:grpSpPr>
        <p:sp>
          <p:nvSpPr>
            <p:cNvPr id="12" name="Freeform 5">
              <a:extLst>
                <a:ext uri="{FF2B5EF4-FFF2-40B4-BE49-F238E27FC236}">
                  <a16:creationId xmlns:a16="http://schemas.microsoft.com/office/drawing/2014/main" id="{C2787428-3742-07A1-3DF8-DE1125D1318A}"/>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3" name="Freeform 6">
              <a:extLst>
                <a:ext uri="{FF2B5EF4-FFF2-40B4-BE49-F238E27FC236}">
                  <a16:creationId xmlns:a16="http://schemas.microsoft.com/office/drawing/2014/main" id="{4493C06A-FE18-C8E6-6142-DF0068978935}"/>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1849983" y="39282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133" b="1" dirty="0">
                <a:solidFill>
                  <a:srgbClr val="FF9900"/>
                </a:solidFill>
                <a:latin typeface="Verdana" panose="020B0604030504040204" pitchFamily="34" charset="0"/>
                <a:ea typeface="Verdana" panose="020B0604030504040204" pitchFamily="34" charset="0"/>
                <a:cs typeface="Arial"/>
                <a:sym typeface="Verdana"/>
                <a:rtl val="0"/>
              </a:rPr>
              <a:t>LAV. DIPENDENTI: MODALITÀ DI ADESIONE/ESPLICITA 2</a:t>
            </a:r>
            <a:endParaRPr lang="en-US" sz="2000" dirty="0">
              <a:solidFill>
                <a:srgbClr val="FF9900"/>
              </a:solidFill>
              <a:latin typeface="Verdana" panose="020B0604030504040204" pitchFamily="34" charset="0"/>
              <a:ea typeface="Verdana" panose="020B0604030504040204" pitchFamily="34" charset="0"/>
              <a:cs typeface="Arial"/>
            </a:endParaRPr>
          </a:p>
        </p:txBody>
      </p:sp>
      <p:sp>
        <p:nvSpPr>
          <p:cNvPr id="2" name="CasellaDiTesto 1"/>
          <p:cNvSpPr txBox="1"/>
          <p:nvPr/>
        </p:nvSpPr>
        <p:spPr>
          <a:xfrm>
            <a:off x="1742118" y="943193"/>
            <a:ext cx="8696176" cy="4586256"/>
          </a:xfrm>
          <a:prstGeom prst="rect">
            <a:avLst/>
          </a:prstGeom>
          <a:noFill/>
        </p:spPr>
        <p:txBody>
          <a:bodyPr wrap="square" rtlCol="0">
            <a:spAutoFit/>
          </a:bodyPr>
          <a:lstStyle/>
          <a:p>
            <a:pPr lvl="0" algn="just">
              <a:buClr>
                <a:schemeClr val="accent1"/>
              </a:buClr>
              <a:buSzPct val="133280"/>
            </a:pPr>
            <a:r>
              <a:rPr lang="it-IT" sz="1867" b="1" dirty="0">
                <a:solidFill>
                  <a:srgbClr val="003366"/>
                </a:solidFill>
                <a:latin typeface="Verdana"/>
                <a:ea typeface="Verdana"/>
                <a:cs typeface="Verdana"/>
                <a:sym typeface="Verdana"/>
                <a:rtl val="0"/>
              </a:rPr>
              <a:t>IL LAVORATORE DECIDE DI ADERIRE A FON.TE. MEDIANTE IL VERSAMENTO DEL TFR MATURANDO </a:t>
            </a:r>
            <a:r>
              <a:rPr lang="it-IT" sz="1867" b="1" dirty="0">
                <a:solidFill>
                  <a:srgbClr val="FF9900"/>
                </a:solidFill>
                <a:latin typeface="Verdana"/>
                <a:ea typeface="Verdana"/>
                <a:cs typeface="Verdana"/>
                <a:sym typeface="Verdana"/>
                <a:rtl val="0"/>
              </a:rPr>
              <a:t>E</a:t>
            </a:r>
            <a:r>
              <a:rPr lang="it-IT" sz="1867" b="1" dirty="0">
                <a:solidFill>
                  <a:srgbClr val="003366"/>
                </a:solidFill>
                <a:latin typeface="Verdana"/>
                <a:ea typeface="Verdana"/>
                <a:cs typeface="Verdana"/>
                <a:sym typeface="Verdana"/>
                <a:rtl val="0"/>
              </a:rPr>
              <a:t> LA CONTRIBUZIONE, deve:</a:t>
            </a:r>
          </a:p>
          <a:p>
            <a:pPr marL="1117572" lvl="1" indent="-507987" algn="just">
              <a:spcBef>
                <a:spcPts val="432"/>
              </a:spcBef>
              <a:buClr>
                <a:schemeClr val="accent1"/>
              </a:buClr>
              <a:buSzPct val="100000"/>
              <a:buFont typeface="Noto Symbol"/>
              <a:buAutoNum type="arabicPeriod"/>
            </a:pPr>
            <a:r>
              <a:rPr lang="it-IT" dirty="0">
                <a:solidFill>
                  <a:srgbClr val="003366"/>
                </a:solidFill>
                <a:latin typeface="Verdana"/>
                <a:ea typeface="Verdana"/>
                <a:cs typeface="Verdana"/>
                <a:sym typeface="Verdana"/>
                <a:rtl val="0"/>
              </a:rPr>
              <a:t>Compilare il </a:t>
            </a:r>
            <a:r>
              <a:rPr lang="it-IT" b="1" dirty="0">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tl val="0"/>
              </a:rPr>
              <a:t>MODULO DI ADESIONE</a:t>
            </a:r>
            <a:endParaRPr lang="it-IT" b="1" dirty="0">
              <a:solidFill>
                <a:srgbClr val="FF6600"/>
              </a:solidFill>
              <a:latin typeface="Verdana"/>
              <a:ea typeface="Verdana"/>
              <a:cs typeface="Verdana"/>
              <a:sym typeface="Verdana"/>
              <a:rtl val="0"/>
            </a:endParaRPr>
          </a:p>
          <a:p>
            <a:pPr marL="1117572" lvl="1" indent="-507987" algn="just">
              <a:spcBef>
                <a:spcPts val="432"/>
              </a:spcBef>
              <a:buClr>
                <a:schemeClr val="accent1"/>
              </a:buClr>
              <a:buSzPct val="100000"/>
              <a:buFont typeface="Noto Symbol"/>
              <a:buAutoNum type="arabicPeriod"/>
            </a:pPr>
            <a:r>
              <a:rPr lang="it-IT" dirty="0">
                <a:solidFill>
                  <a:srgbClr val="003366"/>
                </a:solidFill>
                <a:latin typeface="Verdana"/>
                <a:ea typeface="Verdana"/>
                <a:cs typeface="Verdana"/>
                <a:sym typeface="Verdana"/>
                <a:rtl val="0"/>
              </a:rPr>
              <a:t>decidere l’ammontare dell’aliquota contributiva a proprio carico che non può essere inferiore alla misura minima prevista dagli accordi collettivi</a:t>
            </a:r>
          </a:p>
          <a:p>
            <a:pPr marL="1117572" lvl="1" indent="-507987" algn="just">
              <a:spcBef>
                <a:spcPts val="432"/>
              </a:spcBef>
              <a:buClr>
                <a:schemeClr val="accent1"/>
              </a:buClr>
              <a:buSzPct val="100000"/>
              <a:buFont typeface="Noto Symbol"/>
              <a:buAutoNum type="arabicPeriod"/>
            </a:pPr>
            <a:r>
              <a:rPr lang="it-IT" dirty="0">
                <a:solidFill>
                  <a:srgbClr val="003366"/>
                </a:solidFill>
                <a:latin typeface="Verdana"/>
                <a:ea typeface="Verdana"/>
                <a:cs typeface="Verdana"/>
                <a:sym typeface="Verdana"/>
                <a:rtl val="0"/>
              </a:rPr>
              <a:t>scegliere il comparto di investimento</a:t>
            </a:r>
          </a:p>
          <a:p>
            <a:pPr marL="1117572" lvl="1" indent="-507987" algn="just">
              <a:spcBef>
                <a:spcPts val="432"/>
              </a:spcBef>
              <a:buClr>
                <a:schemeClr val="accent1"/>
              </a:buClr>
              <a:buSzPct val="100000"/>
              <a:buFont typeface="Noto Symbol"/>
              <a:buAutoNum type="arabicPeriod"/>
            </a:pPr>
            <a:r>
              <a:rPr lang="it-IT" dirty="0">
                <a:solidFill>
                  <a:srgbClr val="003366"/>
                </a:solidFill>
                <a:latin typeface="Verdana"/>
                <a:ea typeface="Verdana"/>
                <a:cs typeface="Verdana"/>
                <a:sym typeface="Verdana"/>
                <a:rtl val="0"/>
              </a:rPr>
              <a:t>consegnare al datore di lavoro per gli adempimenti di  competenza (compilazione della sezione azienda ed invio al Fondo)</a:t>
            </a:r>
          </a:p>
          <a:p>
            <a:pPr marL="609585" lvl="1" algn="just">
              <a:spcBef>
                <a:spcPts val="432"/>
              </a:spcBef>
              <a:buClr>
                <a:schemeClr val="accent1"/>
              </a:buClr>
              <a:buSzPct val="100000"/>
            </a:pPr>
            <a:endParaRPr lang="it-IT" sz="1600" dirty="0">
              <a:solidFill>
                <a:srgbClr val="003366"/>
              </a:solidFill>
              <a:latin typeface="Verdana"/>
              <a:ea typeface="Verdana"/>
              <a:cs typeface="Verdana"/>
              <a:sym typeface="Verdana"/>
              <a:rtl val="0"/>
            </a:endParaRPr>
          </a:p>
          <a:p>
            <a:pPr marL="1117572" lvl="1" indent="-507987" algn="just">
              <a:spcBef>
                <a:spcPts val="432"/>
              </a:spcBef>
              <a:buClr>
                <a:schemeClr val="accent1"/>
              </a:buClr>
              <a:buSzPct val="100000"/>
              <a:buFont typeface="Verdana"/>
              <a:buChar char="◦"/>
            </a:pPr>
            <a:r>
              <a:rPr lang="it-IT" sz="1867" b="1" dirty="0">
                <a:solidFill>
                  <a:srgbClr val="003366"/>
                </a:solidFill>
                <a:latin typeface="Verdana"/>
                <a:ea typeface="Verdana"/>
                <a:cs typeface="Verdana"/>
                <a:sym typeface="Verdana"/>
                <a:rtl val="0"/>
              </a:rPr>
              <a:t>IN QUESTO CASO IL LAVORATORE HA DIRITTO AL CONTRIBUTO DEL DATORE DI LAVORO STABILITO DAGLI ACCORDI COLLETTIVI</a:t>
            </a: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9211" y="65114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62944" y="139306"/>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Shape 257">
            <a:extLst>
              <a:ext uri="{FF2B5EF4-FFF2-40B4-BE49-F238E27FC236}">
                <a16:creationId xmlns:a16="http://schemas.microsoft.com/office/drawing/2014/main" id="{AC30C432-07BE-4250-ABEB-743F064CB2B5}"/>
              </a:ext>
            </a:extLst>
          </p:cNvPr>
          <p:cNvSpPr/>
          <p:nvPr/>
        </p:nvSpPr>
        <p:spPr>
          <a:xfrm rot="10800000" flipH="1">
            <a:off x="1667444" y="4581785"/>
            <a:ext cx="1029428" cy="475123"/>
          </a:xfrm>
          <a:prstGeom prst="rightArrow">
            <a:avLst>
              <a:gd name="adj1" fmla="val 50000"/>
              <a:gd name="adj2" fmla="val 83336"/>
            </a:avLst>
          </a:prstGeom>
          <a:solidFill>
            <a:srgbClr val="FF9933"/>
          </a:solidFill>
          <a:ln w="25400" cap="flat">
            <a:solidFill>
              <a:schemeClr val="dk1"/>
            </a:solidFill>
            <a:prstDash val="solid"/>
            <a:miter/>
            <a:headEnd type="none" w="med" len="med"/>
            <a:tailEnd type="none" w="med" len="med"/>
          </a:ln>
        </p:spPr>
        <p:txBody>
          <a:bodyPr lIns="121900" tIns="60933" rIns="121900" bIns="60933" anchor="ctr" anchorCtr="0">
            <a:noAutofit/>
          </a:bodyPr>
          <a:lstStyle/>
          <a:p>
            <a:pPr>
              <a:buClr>
                <a:srgbClr val="000000"/>
              </a:buClr>
            </a:pPr>
            <a:endParaRPr sz="2400" dirty="0">
              <a:solidFill>
                <a:schemeClr val="dk1"/>
              </a:solidFill>
              <a:latin typeface="Arial"/>
              <a:ea typeface="Arial"/>
              <a:cs typeface="Arial"/>
              <a:sym typeface="Arial"/>
              <a:rtl val="0"/>
            </a:endParaRPr>
          </a:p>
        </p:txBody>
      </p:sp>
      <p:pic>
        <p:nvPicPr>
          <p:cNvPr id="4" name="Immagine 3">
            <a:extLst>
              <a:ext uri="{FF2B5EF4-FFF2-40B4-BE49-F238E27FC236}">
                <a16:creationId xmlns:a16="http://schemas.microsoft.com/office/drawing/2014/main" id="{4E0B70FA-E2A5-D393-C3E6-C853956F9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8" name="Group 26">
            <a:extLst>
              <a:ext uri="{FF2B5EF4-FFF2-40B4-BE49-F238E27FC236}">
                <a16:creationId xmlns:a16="http://schemas.microsoft.com/office/drawing/2014/main" id="{A722A5A5-A5B1-6133-0174-D8D188D27ED5}"/>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9" name="Freeform 11">
              <a:extLst>
                <a:ext uri="{FF2B5EF4-FFF2-40B4-BE49-F238E27FC236}">
                  <a16:creationId xmlns:a16="http://schemas.microsoft.com/office/drawing/2014/main" id="{E7C99456-ACB4-8B04-5BDA-52AA29EA62A0}"/>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 name="Freeform 13">
              <a:extLst>
                <a:ext uri="{FF2B5EF4-FFF2-40B4-BE49-F238E27FC236}">
                  <a16:creationId xmlns:a16="http://schemas.microsoft.com/office/drawing/2014/main" id="{CAB6D616-F6BB-B9FD-D08F-2C4D5317F640}"/>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5" name="CasellaDiTesto 4">
            <a:extLst>
              <a:ext uri="{FF2B5EF4-FFF2-40B4-BE49-F238E27FC236}">
                <a16:creationId xmlns:a16="http://schemas.microsoft.com/office/drawing/2014/main" id="{CAEE0030-CF50-9ED1-56F3-61CEA28619E5}"/>
              </a:ext>
            </a:extLst>
          </p:cNvPr>
          <p:cNvSpPr txBox="1"/>
          <p:nvPr/>
        </p:nvSpPr>
        <p:spPr>
          <a:xfrm>
            <a:off x="3003738" y="5832840"/>
            <a:ext cx="6094378" cy="369332"/>
          </a:xfrm>
          <a:prstGeom prst="rect">
            <a:avLst/>
          </a:prstGeom>
          <a:noFill/>
        </p:spPr>
        <p:txBody>
          <a:bodyPr wrap="square">
            <a:spAutoFit/>
          </a:bodyPr>
          <a:lstStyle/>
          <a:p>
            <a:r>
              <a:rPr lang="it-IT" sz="1800" b="1" dirty="0">
                <a:solidFill>
                  <a:srgbClr val="FF6600"/>
                </a:solidFill>
                <a:latin typeface="Verdana"/>
                <a:ea typeface="Verdana"/>
                <a:rtl val="0"/>
              </a:rPr>
              <a:t>(</a:t>
            </a:r>
            <a:r>
              <a:rPr lang="it-IT" sz="1800" b="1" dirty="0">
                <a:solidFill>
                  <a:srgbClr val="FF6600"/>
                </a:solidFill>
                <a:latin typeface="Verdana"/>
                <a:ea typeface="Verdana"/>
                <a:hlinkClick r:id="rId4">
                  <a:extLst>
                    <a:ext uri="{A12FA001-AC4F-418D-AE19-62706E023703}">
                      <ahyp:hlinkClr xmlns:ahyp="http://schemas.microsoft.com/office/drawing/2018/hyperlinkcolor" val="tx"/>
                    </a:ext>
                  </a:extLst>
                </a:hlinkClick>
                <a:rtl val="0"/>
              </a:rPr>
              <a:t>ALLEGATO ALLA NOTA INFORMATIVA</a:t>
            </a:r>
            <a:r>
              <a:rPr lang="it-IT" sz="1800" b="1" dirty="0">
                <a:solidFill>
                  <a:srgbClr val="FF6600"/>
                </a:solidFill>
                <a:latin typeface="Verdana"/>
                <a:ea typeface="Verdana"/>
                <a:rtl val="0"/>
              </a:rPr>
              <a:t>)</a:t>
            </a:r>
            <a:endParaRPr lang="it-IT" dirty="0">
              <a:solidFill>
                <a:srgbClr val="FF6600"/>
              </a:solidFill>
            </a:endParaRPr>
          </a:p>
        </p:txBody>
      </p:sp>
    </p:spTree>
    <p:extLst>
      <p:ext uri="{BB962C8B-B14F-4D97-AF65-F5344CB8AC3E}">
        <p14:creationId xmlns:p14="http://schemas.microsoft.com/office/powerpoint/2010/main" val="2614689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261818" y="279885"/>
            <a:ext cx="8759620"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133" b="1" dirty="0">
                <a:solidFill>
                  <a:srgbClr val="FF9900"/>
                </a:solidFill>
                <a:latin typeface="Verdana" panose="020B0604030504040204" pitchFamily="34" charset="0"/>
                <a:ea typeface="Verdana" panose="020B0604030504040204" pitchFamily="34" charset="0"/>
                <a:cs typeface="Arial"/>
                <a:sym typeface="Verdana"/>
                <a:rtl val="0"/>
              </a:rPr>
              <a:t>LAV DIPENDENTE: MODALITÀ DI ADESIONE TACITA</a:t>
            </a:r>
            <a:endParaRPr lang="en-US" sz="2000" dirty="0">
              <a:solidFill>
                <a:srgbClr val="FF9900"/>
              </a:solidFill>
              <a:latin typeface="Verdana" panose="020B0604030504040204" pitchFamily="34" charset="0"/>
              <a:ea typeface="Verdana" panose="020B0604030504040204" pitchFamily="34" charset="0"/>
              <a:cs typeface="Arial"/>
            </a:endParaRPr>
          </a:p>
        </p:txBody>
      </p:sp>
      <p:sp>
        <p:nvSpPr>
          <p:cNvPr id="2" name="CasellaDiTesto 1"/>
          <p:cNvSpPr txBox="1"/>
          <p:nvPr/>
        </p:nvSpPr>
        <p:spPr>
          <a:xfrm>
            <a:off x="1262856" y="1256727"/>
            <a:ext cx="8664764" cy="5150962"/>
          </a:xfrm>
          <a:prstGeom prst="rect">
            <a:avLst/>
          </a:prstGeom>
          <a:noFill/>
        </p:spPr>
        <p:txBody>
          <a:bodyPr wrap="square" rtlCol="0">
            <a:spAutoFit/>
          </a:bodyPr>
          <a:lstStyle/>
          <a:p>
            <a:pPr algn="just">
              <a:buClr>
                <a:srgbClr val="003366"/>
              </a:buClr>
              <a:buSzPct val="100000"/>
            </a:pPr>
            <a:r>
              <a:rPr lang="it-IT" sz="2800" dirty="0">
                <a:solidFill>
                  <a:srgbClr val="003366"/>
                </a:solidFill>
                <a:latin typeface="Verdana"/>
                <a:ea typeface="Verdana"/>
                <a:cs typeface="Verdana"/>
                <a:sym typeface="Verdana"/>
                <a:rtl val="0"/>
              </a:rPr>
              <a:t>IL LAVORATORE:</a:t>
            </a:r>
          </a:p>
          <a:p>
            <a:pPr algn="just">
              <a:buClr>
                <a:srgbClr val="003366"/>
              </a:buClr>
              <a:buSzPct val="100000"/>
            </a:pPr>
            <a:endParaRPr lang="it-IT" sz="2800" dirty="0">
              <a:solidFill>
                <a:srgbClr val="003366"/>
              </a:solidFill>
              <a:latin typeface="Verdana"/>
              <a:ea typeface="Verdana"/>
              <a:cs typeface="Verdana"/>
              <a:sym typeface="Verdana"/>
              <a:rtl val="0"/>
            </a:endParaRPr>
          </a:p>
          <a:p>
            <a:pPr marL="990575" lvl="1" indent="-380990" algn="just">
              <a:spcBef>
                <a:spcPts val="640"/>
              </a:spcBef>
              <a:buClr>
                <a:srgbClr val="003366"/>
              </a:buClr>
              <a:buSzPct val="100000"/>
              <a:buFont typeface="Verdana"/>
              <a:buChar char="–"/>
            </a:pPr>
            <a:r>
              <a:rPr lang="it-IT" sz="1867" b="1" dirty="0">
                <a:solidFill>
                  <a:srgbClr val="003366"/>
                </a:solidFill>
                <a:latin typeface="Verdana"/>
                <a:ea typeface="Verdana"/>
                <a:cs typeface="Verdana"/>
                <a:sym typeface="Verdana"/>
                <a:rtl val="0"/>
              </a:rPr>
              <a:t>NON FORNISCE AL DATORE DI LAVORO,</a:t>
            </a:r>
            <a:r>
              <a:rPr kumimoji="0" lang="it-IT" sz="1867" b="1" i="0" u="none" strike="noStrike" kern="1200" cap="none" spc="0" normalizeH="0" baseline="0" noProof="0" dirty="0">
                <a:ln>
                  <a:noFill/>
                </a:ln>
                <a:solidFill>
                  <a:srgbClr val="003366"/>
                </a:solidFill>
                <a:effectLst/>
                <a:uLnTx/>
                <a:uFillTx/>
                <a:latin typeface="Verdana"/>
                <a:ea typeface="Verdana"/>
                <a:cs typeface="Verdana"/>
                <a:sym typeface="Verdana"/>
                <a:rtl val="0"/>
              </a:rPr>
              <a:t> NEI PRIMI 6 MESI DALL’ASSUNZIONE,</a:t>
            </a:r>
            <a:r>
              <a:rPr lang="it-IT" sz="1867" b="1" dirty="0">
                <a:solidFill>
                  <a:srgbClr val="003366"/>
                </a:solidFill>
                <a:latin typeface="Verdana"/>
                <a:ea typeface="Verdana"/>
                <a:cs typeface="Verdana"/>
                <a:sym typeface="Verdana"/>
                <a:rtl val="0"/>
              </a:rPr>
              <a:t> ALCUNA INDICAZIONE IN RELAZIONE ALLA </a:t>
            </a:r>
            <a:r>
              <a:rPr lang="it-IT" sz="1867" b="1" dirty="0">
                <a:solidFill>
                  <a:srgbClr val="FF6600"/>
                </a:solidFill>
                <a:latin typeface="Verdana"/>
                <a:ea typeface="Verdana"/>
                <a:cs typeface="Verdana"/>
                <a:sym typeface="Verdana"/>
                <a:hlinkClick r:id="rId2">
                  <a:extLst>
                    <a:ext uri="{A12FA001-AC4F-418D-AE19-62706E023703}">
                      <ahyp:hlinkClr xmlns:ahyp="http://schemas.microsoft.com/office/drawing/2018/hyperlinkcolor" val="tx"/>
                    </a:ext>
                  </a:extLst>
                </a:hlinkClick>
                <a:rtl val="0"/>
              </a:rPr>
              <a:t>DESTINAZIONE DEL PROPRIO TFR </a:t>
            </a:r>
            <a:r>
              <a:rPr lang="it-IT" sz="1867" dirty="0">
                <a:solidFill>
                  <a:srgbClr val="003366"/>
                </a:solidFill>
                <a:latin typeface="Verdana"/>
                <a:ea typeface="Verdana"/>
                <a:cs typeface="Verdana"/>
                <a:sym typeface="Verdana"/>
                <a:rtl val="0"/>
              </a:rPr>
              <a:t>: per effetto del silenzio </a:t>
            </a:r>
            <a:r>
              <a:rPr lang="it-IT" sz="1867" dirty="0">
                <a:solidFill>
                  <a:srgbClr val="003366"/>
                </a:solidFill>
                <a:latin typeface="Verdana"/>
                <a:ea typeface="Verdana"/>
                <a:cs typeface="Verdana"/>
                <a:sym typeface="Verdana"/>
              </a:rPr>
              <a:t>assenso il TFR viene </a:t>
            </a:r>
            <a:r>
              <a:rPr lang="it-IT" sz="1867" dirty="0">
                <a:solidFill>
                  <a:srgbClr val="003366"/>
                </a:solidFill>
                <a:latin typeface="Verdana"/>
                <a:ea typeface="Verdana"/>
                <a:cs typeface="Verdana"/>
                <a:sym typeface="Verdana"/>
                <a:rtl val="0"/>
              </a:rPr>
              <a:t>versato a FON.TE. </a:t>
            </a:r>
          </a:p>
          <a:p>
            <a:pPr marL="990575" lvl="1" indent="-380990" algn="just">
              <a:spcBef>
                <a:spcPts val="640"/>
              </a:spcBef>
              <a:buClr>
                <a:srgbClr val="003366"/>
              </a:buClr>
              <a:buSzPct val="100000"/>
              <a:buFont typeface="Verdana"/>
              <a:buChar char="–"/>
            </a:pPr>
            <a:r>
              <a:rPr lang="it-IT" sz="1867" b="1" dirty="0">
                <a:solidFill>
                  <a:srgbClr val="003366"/>
                </a:solidFill>
                <a:latin typeface="Verdana"/>
                <a:ea typeface="Verdana"/>
                <a:cs typeface="Verdana"/>
                <a:sym typeface="Verdana"/>
                <a:rtl val="0"/>
              </a:rPr>
              <a:t>NON HA DIRITTO AL CONTRIBUTO DEL DATORE DI LAVORO STABILITO DAGLI ACCORDI COLLETTIVI</a:t>
            </a:r>
          </a:p>
          <a:p>
            <a:pPr marL="990575" lvl="1" indent="-380990" algn="just">
              <a:spcBef>
                <a:spcPts val="640"/>
              </a:spcBef>
              <a:buClr>
                <a:srgbClr val="003366"/>
              </a:buClr>
              <a:buSzPct val="100000"/>
              <a:buFont typeface="Verdana"/>
              <a:buChar char="–"/>
            </a:pPr>
            <a:endParaRPr lang="it-IT" sz="1867" b="1" dirty="0">
              <a:solidFill>
                <a:srgbClr val="003366"/>
              </a:solidFill>
              <a:latin typeface="Verdana"/>
              <a:ea typeface="Verdana"/>
              <a:cs typeface="Verdana"/>
              <a:sym typeface="Verdana"/>
              <a:rtl val="0"/>
            </a:endParaRPr>
          </a:p>
          <a:p>
            <a:pPr marL="0" lvl="1" algn="just">
              <a:spcBef>
                <a:spcPts val="640"/>
              </a:spcBef>
              <a:buClr>
                <a:srgbClr val="003366"/>
              </a:buClr>
              <a:buSzPct val="25000"/>
            </a:pPr>
            <a:r>
              <a:rPr lang="it-IT" sz="1867" b="1" i="1" dirty="0">
                <a:solidFill>
                  <a:srgbClr val="003366"/>
                </a:solidFill>
                <a:latin typeface="Verdana"/>
                <a:ea typeface="Verdana"/>
                <a:cs typeface="Verdana"/>
                <a:sym typeface="Verdana"/>
                <a:rtl val="0"/>
              </a:rPr>
              <a:t>L’aderente riceverà via posta conferma dell’adesione,          insieme al </a:t>
            </a:r>
            <a:r>
              <a:rPr lang="it-IT" sz="1867" b="1" i="1" dirty="0">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rtl val="0"/>
              </a:rPr>
              <a:t>modulo per attivare la contribuzione e per cambiare eventualmente il  comparto di investimento</a:t>
            </a:r>
            <a:endParaRPr lang="it-IT" sz="1867" b="1" i="1" dirty="0">
              <a:solidFill>
                <a:srgbClr val="FF6600"/>
              </a:solidFill>
              <a:latin typeface="Verdana"/>
              <a:ea typeface="Verdana"/>
              <a:cs typeface="Verdana"/>
              <a:sym typeface="Verdana"/>
              <a:rtl val="0"/>
            </a:endParaRPr>
          </a:p>
          <a:p>
            <a:pPr marL="0" lvl="1" algn="just">
              <a:spcBef>
                <a:spcPts val="640"/>
              </a:spcBef>
              <a:buClr>
                <a:srgbClr val="003366"/>
              </a:buClr>
              <a:buSzPct val="25000"/>
            </a:pPr>
            <a:r>
              <a:rPr lang="it-IT" sz="1867" b="1" i="1" dirty="0">
                <a:solidFill>
                  <a:srgbClr val="002060"/>
                </a:solidFill>
                <a:latin typeface="Verdana"/>
                <a:ea typeface="Verdana"/>
                <a:cs typeface="Verdana"/>
                <a:sym typeface="Verdana"/>
                <a:rtl val="0"/>
              </a:rPr>
              <a:t>(Il Comparto Conservativo è il comparto d’investimento per le adesioni tacite).</a:t>
            </a:r>
          </a:p>
          <a:p>
            <a:pPr marL="0" lvl="1" algn="just">
              <a:spcBef>
                <a:spcPts val="640"/>
              </a:spcBef>
              <a:buClr>
                <a:srgbClr val="003366"/>
              </a:buClr>
              <a:buSzPct val="25000"/>
            </a:pPr>
            <a:endParaRPr lang="it-IT" sz="1867" b="1" i="1" dirty="0">
              <a:solidFill>
                <a:srgbClr val="003366"/>
              </a:solidFill>
              <a:latin typeface="Verdana"/>
              <a:ea typeface="Verdana"/>
              <a:cs typeface="Verdana"/>
              <a:sym typeface="Verdana"/>
              <a:rtl val="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648061" y="52560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133701"/>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244" name="Shape 257"/>
          <p:cNvSpPr/>
          <p:nvPr/>
        </p:nvSpPr>
        <p:spPr>
          <a:xfrm rot="10800000" flipH="1">
            <a:off x="146697" y="4659549"/>
            <a:ext cx="1029428" cy="475123"/>
          </a:xfrm>
          <a:prstGeom prst="rightArrow">
            <a:avLst>
              <a:gd name="adj1" fmla="val 50000"/>
              <a:gd name="adj2" fmla="val 83336"/>
            </a:avLst>
          </a:prstGeom>
          <a:solidFill>
            <a:srgbClr val="FF9933"/>
          </a:solidFill>
          <a:ln w="25400" cap="flat">
            <a:solidFill>
              <a:schemeClr val="dk1"/>
            </a:solidFill>
            <a:prstDash val="solid"/>
            <a:miter/>
            <a:headEnd type="none" w="med" len="med"/>
            <a:tailEnd type="none" w="med" len="med"/>
          </a:ln>
        </p:spPr>
        <p:txBody>
          <a:bodyPr lIns="121900" tIns="60933" rIns="121900" bIns="60933" anchor="ctr" anchorCtr="0">
            <a:noAutofit/>
          </a:bodyPr>
          <a:lstStyle/>
          <a:p>
            <a:pPr>
              <a:buClr>
                <a:srgbClr val="000000"/>
              </a:buClr>
            </a:pPr>
            <a:endParaRPr sz="2400" dirty="0">
              <a:solidFill>
                <a:schemeClr val="dk1"/>
              </a:solidFill>
              <a:latin typeface="Arial"/>
              <a:ea typeface="Arial"/>
              <a:cs typeface="Arial"/>
              <a:sym typeface="Arial"/>
              <a:rtl val="0"/>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grpSp>
        <p:nvGrpSpPr>
          <p:cNvPr id="4" name="Group 6">
            <a:extLst>
              <a:ext uri="{FF2B5EF4-FFF2-40B4-BE49-F238E27FC236}">
                <a16:creationId xmlns:a16="http://schemas.microsoft.com/office/drawing/2014/main" id="{67D20AC3-126E-2658-931A-809DCE3C4DF2}"/>
              </a:ext>
            </a:extLst>
          </p:cNvPr>
          <p:cNvGrpSpPr/>
          <p:nvPr/>
        </p:nvGrpSpPr>
        <p:grpSpPr>
          <a:xfrm>
            <a:off x="8719091" y="3209144"/>
            <a:ext cx="3419063" cy="3599234"/>
            <a:chOff x="3655211" y="227910"/>
            <a:chExt cx="5612614" cy="8538607"/>
          </a:xfrm>
        </p:grpSpPr>
        <p:sp>
          <p:nvSpPr>
            <p:cNvPr id="6" name="Freeform 5">
              <a:extLst>
                <a:ext uri="{FF2B5EF4-FFF2-40B4-BE49-F238E27FC236}">
                  <a16:creationId xmlns:a16="http://schemas.microsoft.com/office/drawing/2014/main" id="{77CAF394-3C32-F81F-F6C6-CD1E2471574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9300CC9A-50D3-D3E2-E778-3DB3A16B3F5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9" name="Immagine 8">
            <a:extLst>
              <a:ext uri="{FF2B5EF4-FFF2-40B4-BE49-F238E27FC236}">
                <a16:creationId xmlns:a16="http://schemas.microsoft.com/office/drawing/2014/main" id="{A1207862-956D-DF19-168B-E83629E8B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0" name="Group 26">
            <a:extLst>
              <a:ext uri="{FF2B5EF4-FFF2-40B4-BE49-F238E27FC236}">
                <a16:creationId xmlns:a16="http://schemas.microsoft.com/office/drawing/2014/main" id="{EA44EDC6-52DF-DA7B-7148-B4BDCB5107C4}"/>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1" name="Freeform 11">
              <a:extLst>
                <a:ext uri="{FF2B5EF4-FFF2-40B4-BE49-F238E27FC236}">
                  <a16:creationId xmlns:a16="http://schemas.microsoft.com/office/drawing/2014/main" id="{0B52379E-8CB8-5671-F8DE-CAD82970E936}"/>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 name="Freeform 13">
              <a:extLst>
                <a:ext uri="{FF2B5EF4-FFF2-40B4-BE49-F238E27FC236}">
                  <a16:creationId xmlns:a16="http://schemas.microsoft.com/office/drawing/2014/main" id="{F271752F-E244-B735-6C7B-CB8D42876A78}"/>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Tree>
    <p:extLst>
      <p:ext uri="{BB962C8B-B14F-4D97-AF65-F5344CB8AC3E}">
        <p14:creationId xmlns:p14="http://schemas.microsoft.com/office/powerpoint/2010/main" val="90940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2180831" y="3189572"/>
            <a:ext cx="9159494"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133" b="1" dirty="0">
                <a:solidFill>
                  <a:srgbClr val="FF9900"/>
                </a:solidFill>
                <a:latin typeface="Verdana" panose="020B0604030504040204" pitchFamily="34" charset="0"/>
                <a:ea typeface="Verdana" panose="020B0604030504040204" pitchFamily="34" charset="0"/>
                <a:cs typeface="Arial"/>
                <a:sym typeface="Verdana"/>
                <a:rtl val="0"/>
              </a:rPr>
              <a:t>                </a:t>
            </a:r>
          </a:p>
        </p:txBody>
      </p:sp>
      <p:sp>
        <p:nvSpPr>
          <p:cNvPr id="2" name="CasellaDiTesto 1"/>
          <p:cNvSpPr txBox="1"/>
          <p:nvPr/>
        </p:nvSpPr>
        <p:spPr>
          <a:xfrm>
            <a:off x="1374578" y="4567218"/>
            <a:ext cx="9235005" cy="1785104"/>
          </a:xfrm>
          <a:prstGeom prst="rect">
            <a:avLst/>
          </a:prstGeom>
          <a:noFill/>
        </p:spPr>
        <p:txBody>
          <a:bodyPr wrap="square" rtlCol="0">
            <a:spAutoFit/>
          </a:bodyPr>
          <a:lstStyle/>
          <a:p>
            <a:pPr defTabSz="457189"/>
            <a:endParaRPr lang="en-US" sz="2200" b="1" dirty="0">
              <a:solidFill>
                <a:schemeClr val="tx2">
                  <a:lumMod val="75000"/>
                </a:schemeClr>
              </a:solidFill>
              <a:latin typeface="Verdana" panose="020B0604030504040204" pitchFamily="34" charset="0"/>
              <a:ea typeface="Verdana" panose="020B0604030504040204" pitchFamily="34" charset="0"/>
            </a:endParaRPr>
          </a:p>
          <a:p>
            <a:pPr defTabSz="457189">
              <a:lnSpc>
                <a:spcPct val="150000"/>
              </a:lnSpc>
            </a:pPr>
            <a:r>
              <a:rPr lang="en-US" sz="2200" b="1" dirty="0">
                <a:solidFill>
                  <a:schemeClr val="tx2">
                    <a:lumMod val="75000"/>
                  </a:schemeClr>
                </a:solidFill>
                <a:latin typeface="Verdana" panose="020B0604030504040204" pitchFamily="34" charset="0"/>
                <a:ea typeface="Verdana" panose="020B0604030504040204" pitchFamily="34" charset="0"/>
              </a:rPr>
              <a:t>Sia il </a:t>
            </a:r>
            <a:r>
              <a:rPr lang="en-US" sz="2200" b="1" dirty="0" err="1">
                <a:solidFill>
                  <a:schemeClr val="tx2">
                    <a:lumMod val="75000"/>
                  </a:schemeClr>
                </a:solidFill>
                <a:latin typeface="Verdana" panose="020B0604030504040204" pitchFamily="34" charset="0"/>
                <a:ea typeface="Verdana" panose="020B0604030504040204" pitchFamily="34" charset="0"/>
              </a:rPr>
              <a:t>lavoratore</a:t>
            </a:r>
            <a:r>
              <a:rPr lang="en-US" sz="2200" b="1" dirty="0">
                <a:solidFill>
                  <a:schemeClr val="tx2">
                    <a:lumMod val="75000"/>
                  </a:schemeClr>
                </a:solidFill>
                <a:latin typeface="Verdana" panose="020B0604030504040204" pitchFamily="34" charset="0"/>
                <a:ea typeface="Verdana" panose="020B0604030504040204" pitchFamily="34" charset="0"/>
              </a:rPr>
              <a:t> </a:t>
            </a:r>
            <a:r>
              <a:rPr lang="en-US" sz="2200" b="1" dirty="0" err="1">
                <a:solidFill>
                  <a:schemeClr val="tx2">
                    <a:lumMod val="75000"/>
                  </a:schemeClr>
                </a:solidFill>
                <a:latin typeface="Verdana" panose="020B0604030504040204" pitchFamily="34" charset="0"/>
                <a:ea typeface="Verdana" panose="020B0604030504040204" pitchFamily="34" charset="0"/>
              </a:rPr>
              <a:t>aderente</a:t>
            </a:r>
            <a:r>
              <a:rPr lang="en-US" sz="2200" b="1" dirty="0">
                <a:solidFill>
                  <a:schemeClr val="tx2">
                    <a:lumMod val="75000"/>
                  </a:schemeClr>
                </a:solidFill>
                <a:latin typeface="Verdana" panose="020B0604030504040204" pitchFamily="34" charset="0"/>
                <a:ea typeface="Verdana" panose="020B0604030504040204" pitchFamily="34" charset="0"/>
              </a:rPr>
              <a:t> </a:t>
            </a:r>
            <a:r>
              <a:rPr lang="en-US" sz="2200" b="1" dirty="0" err="1">
                <a:solidFill>
                  <a:schemeClr val="tx2">
                    <a:lumMod val="75000"/>
                  </a:schemeClr>
                </a:solidFill>
                <a:latin typeface="Verdana" panose="020B0604030504040204" pitchFamily="34" charset="0"/>
                <a:ea typeface="Verdana" panose="020B0604030504040204" pitchFamily="34" charset="0"/>
              </a:rPr>
              <a:t>che</a:t>
            </a:r>
            <a:r>
              <a:rPr lang="en-US" sz="2200" b="1" dirty="0">
                <a:solidFill>
                  <a:schemeClr val="tx2">
                    <a:lumMod val="75000"/>
                  </a:schemeClr>
                </a:solidFill>
                <a:latin typeface="Verdana" panose="020B0604030504040204" pitchFamily="34" charset="0"/>
                <a:ea typeface="Verdana" panose="020B0604030504040204" pitchFamily="34" charset="0"/>
              </a:rPr>
              <a:t> il </a:t>
            </a:r>
            <a:r>
              <a:rPr lang="en-US" sz="2200" b="1" dirty="0" err="1">
                <a:solidFill>
                  <a:schemeClr val="tx2">
                    <a:lumMod val="75000"/>
                  </a:schemeClr>
                </a:solidFill>
                <a:latin typeface="Verdana" panose="020B0604030504040204" pitchFamily="34" charset="0"/>
                <a:ea typeface="Verdana" panose="020B0604030504040204" pitchFamily="34" charset="0"/>
              </a:rPr>
              <a:t>datore</a:t>
            </a:r>
            <a:r>
              <a:rPr lang="en-US" sz="2200" b="1" dirty="0">
                <a:solidFill>
                  <a:schemeClr val="tx2">
                    <a:lumMod val="75000"/>
                  </a:schemeClr>
                </a:solidFill>
                <a:latin typeface="Verdana" panose="020B0604030504040204" pitchFamily="34" charset="0"/>
                <a:ea typeface="Verdana" panose="020B0604030504040204" pitchFamily="34" charset="0"/>
              </a:rPr>
              <a:t> di </a:t>
            </a:r>
            <a:r>
              <a:rPr lang="en-US" sz="2200" b="1" dirty="0" err="1">
                <a:solidFill>
                  <a:schemeClr val="tx2">
                    <a:lumMod val="75000"/>
                  </a:schemeClr>
                </a:solidFill>
                <a:latin typeface="Verdana" panose="020B0604030504040204" pitchFamily="34" charset="0"/>
                <a:ea typeface="Verdana" panose="020B0604030504040204" pitchFamily="34" charset="0"/>
              </a:rPr>
              <a:t>lavoro</a:t>
            </a:r>
            <a:r>
              <a:rPr lang="en-US" sz="2200" b="1" dirty="0">
                <a:solidFill>
                  <a:schemeClr val="tx2">
                    <a:lumMod val="75000"/>
                  </a:schemeClr>
                </a:solidFill>
                <a:latin typeface="Verdana" panose="020B0604030504040204" pitchFamily="34" charset="0"/>
                <a:ea typeface="Verdana" panose="020B0604030504040204" pitchFamily="34" charset="0"/>
              </a:rPr>
              <a:t> </a:t>
            </a:r>
            <a:r>
              <a:rPr lang="en-US" sz="2200" b="1" dirty="0" err="1">
                <a:solidFill>
                  <a:schemeClr val="tx2">
                    <a:lumMod val="75000"/>
                  </a:schemeClr>
                </a:solidFill>
                <a:latin typeface="Verdana" panose="020B0604030504040204" pitchFamily="34" charset="0"/>
                <a:ea typeface="Verdana" panose="020B0604030504040204" pitchFamily="34" charset="0"/>
              </a:rPr>
              <a:t>possono</a:t>
            </a:r>
            <a:r>
              <a:rPr lang="en-US" sz="2200" b="1" dirty="0">
                <a:solidFill>
                  <a:schemeClr val="tx2">
                    <a:lumMod val="75000"/>
                  </a:schemeClr>
                </a:solidFill>
                <a:latin typeface="Verdana" panose="020B0604030504040204" pitchFamily="34" charset="0"/>
                <a:ea typeface="Verdana" panose="020B0604030504040204" pitchFamily="34" charset="0"/>
              </a:rPr>
              <a:t> </a:t>
            </a:r>
            <a:r>
              <a:rPr lang="en-US" sz="2200" b="1" dirty="0" err="1">
                <a:solidFill>
                  <a:schemeClr val="tx2">
                    <a:lumMod val="75000"/>
                  </a:schemeClr>
                </a:solidFill>
                <a:latin typeface="Verdana" panose="020B0604030504040204" pitchFamily="34" charset="0"/>
                <a:ea typeface="Verdana" panose="020B0604030504040204" pitchFamily="34" charset="0"/>
              </a:rPr>
              <a:t>effettuare</a:t>
            </a:r>
            <a:r>
              <a:rPr lang="en-US" sz="2200" b="1" dirty="0">
                <a:solidFill>
                  <a:schemeClr val="tx2">
                    <a:lumMod val="75000"/>
                  </a:schemeClr>
                </a:solidFill>
                <a:latin typeface="Verdana" panose="020B0604030504040204" pitchFamily="34" charset="0"/>
                <a:ea typeface="Verdana" panose="020B0604030504040204" pitchFamily="34" charset="0"/>
              </a:rPr>
              <a:t> </a:t>
            </a:r>
            <a:r>
              <a:rPr lang="en-US" sz="2200" b="1" dirty="0" err="1">
                <a:solidFill>
                  <a:schemeClr val="tx2">
                    <a:lumMod val="75000"/>
                  </a:schemeClr>
                </a:solidFill>
                <a:latin typeface="Verdana" panose="020B0604030504040204" pitchFamily="34" charset="0"/>
                <a:ea typeface="Verdana" panose="020B0604030504040204" pitchFamily="34" charset="0"/>
              </a:rPr>
              <a:t>versamenti</a:t>
            </a:r>
            <a:r>
              <a:rPr lang="en-US" sz="2200" b="1" dirty="0">
                <a:solidFill>
                  <a:schemeClr val="tx2">
                    <a:lumMod val="75000"/>
                  </a:schemeClr>
                </a:solidFill>
                <a:latin typeface="Verdana" panose="020B0604030504040204" pitchFamily="34" charset="0"/>
                <a:ea typeface="Verdana" panose="020B0604030504040204" pitchFamily="34" charset="0"/>
              </a:rPr>
              <a:t> </a:t>
            </a:r>
            <a:r>
              <a:rPr lang="en-US" sz="2200" b="1" dirty="0" err="1">
                <a:solidFill>
                  <a:schemeClr val="tx2">
                    <a:lumMod val="75000"/>
                  </a:schemeClr>
                </a:solidFill>
                <a:latin typeface="Verdana" panose="020B0604030504040204" pitchFamily="34" charset="0"/>
                <a:ea typeface="Verdana" panose="020B0604030504040204" pitchFamily="34" charset="0"/>
              </a:rPr>
              <a:t>aggiuntivi</a:t>
            </a:r>
            <a:r>
              <a:rPr lang="en-US" sz="2200" b="1" dirty="0">
                <a:solidFill>
                  <a:schemeClr val="tx2">
                    <a:lumMod val="75000"/>
                  </a:schemeClr>
                </a:solidFill>
                <a:latin typeface="Verdana" panose="020B0604030504040204" pitchFamily="34" charset="0"/>
                <a:ea typeface="Verdana" panose="020B0604030504040204" pitchFamily="34" charset="0"/>
              </a:rPr>
              <a:t>, </a:t>
            </a:r>
            <a:r>
              <a:rPr lang="en-US" sz="2200" b="1" dirty="0" err="1">
                <a:solidFill>
                  <a:schemeClr val="tx2">
                    <a:lumMod val="75000"/>
                  </a:schemeClr>
                </a:solidFill>
                <a:latin typeface="Verdana" panose="020B0604030504040204" pitchFamily="34" charset="0"/>
                <a:ea typeface="Verdana" panose="020B0604030504040204" pitchFamily="34" charset="0"/>
              </a:rPr>
              <a:t>volontari,periodici</a:t>
            </a:r>
            <a:r>
              <a:rPr lang="en-US" sz="2200" b="1" dirty="0">
                <a:solidFill>
                  <a:schemeClr val="tx2">
                    <a:lumMod val="75000"/>
                  </a:schemeClr>
                </a:solidFill>
                <a:latin typeface="Verdana" panose="020B0604030504040204" pitchFamily="34" charset="0"/>
                <a:ea typeface="Verdana" panose="020B0604030504040204" pitchFamily="34" charset="0"/>
              </a:rPr>
              <a:t>.</a:t>
            </a:r>
          </a:p>
          <a:p>
            <a:pPr defTabSz="457189"/>
            <a:endParaRPr lang="en-US" sz="2200" b="1" dirty="0">
              <a:solidFill>
                <a:schemeClr val="tx2">
                  <a:lumMod val="75000"/>
                </a:schemeClr>
              </a:solidFill>
              <a:latin typeface="Verdana" panose="020B0604030504040204" pitchFamily="34" charset="0"/>
              <a:ea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77312" y="28073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340325" y="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pic>
        <p:nvPicPr>
          <p:cNvPr id="3" name="Immagine 2">
            <a:extLst>
              <a:ext uri="{FF2B5EF4-FFF2-40B4-BE49-F238E27FC236}">
                <a16:creationId xmlns:a16="http://schemas.microsoft.com/office/drawing/2014/main" id="{7612F78C-1B64-79A8-C5B4-B936070AE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5" name="Group 26">
            <a:extLst>
              <a:ext uri="{FF2B5EF4-FFF2-40B4-BE49-F238E27FC236}">
                <a16:creationId xmlns:a16="http://schemas.microsoft.com/office/drawing/2014/main" id="{F6868233-3052-5213-BDDF-FC0B8BF64732}"/>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6" name="Freeform 11">
              <a:extLst>
                <a:ext uri="{FF2B5EF4-FFF2-40B4-BE49-F238E27FC236}">
                  <a16:creationId xmlns:a16="http://schemas.microsoft.com/office/drawing/2014/main" id="{67BB0132-C444-1B35-A8C5-6EEC7F6F46DB}"/>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 name="Freeform 13">
              <a:extLst>
                <a:ext uri="{FF2B5EF4-FFF2-40B4-BE49-F238E27FC236}">
                  <a16:creationId xmlns:a16="http://schemas.microsoft.com/office/drawing/2014/main" id="{8CB5FAB8-E4D3-C904-FBE3-63CCD766C952}"/>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7" name="CasellaDiTesto 6">
            <a:extLst>
              <a:ext uri="{FF2B5EF4-FFF2-40B4-BE49-F238E27FC236}">
                <a16:creationId xmlns:a16="http://schemas.microsoft.com/office/drawing/2014/main" id="{7B421A27-6B69-C855-29EB-D44DC32EBAD1}"/>
              </a:ext>
            </a:extLst>
          </p:cNvPr>
          <p:cNvSpPr txBox="1"/>
          <p:nvPr/>
        </p:nvSpPr>
        <p:spPr>
          <a:xfrm>
            <a:off x="4179548" y="223695"/>
            <a:ext cx="6094378" cy="461665"/>
          </a:xfrm>
          <a:prstGeom prst="rect">
            <a:avLst/>
          </a:prstGeom>
          <a:noFill/>
        </p:spPr>
        <p:txBody>
          <a:bodyPr wrap="square">
            <a:spAutoFit/>
          </a:bodyPr>
          <a:lstStyle/>
          <a:p>
            <a:r>
              <a:rPr lang="it-IT" sz="2400" b="1" dirty="0">
                <a:solidFill>
                  <a:srgbClr val="FF9900"/>
                </a:solidFill>
                <a:latin typeface="Verdana" panose="020B0604030504040204" pitchFamily="34" charset="0"/>
                <a:ea typeface="Verdana" panose="020B0604030504040204" pitchFamily="34" charset="0"/>
                <a:cs typeface="Arial"/>
                <a:sym typeface="Verdana"/>
                <a:rtl val="0"/>
              </a:rPr>
              <a:t>TFR PREGRESSO</a:t>
            </a:r>
            <a:endParaRPr lang="it-IT" sz="2400" dirty="0"/>
          </a:p>
        </p:txBody>
      </p:sp>
      <p:sp>
        <p:nvSpPr>
          <p:cNvPr id="13" name="CasellaDiTesto 12">
            <a:extLst>
              <a:ext uri="{FF2B5EF4-FFF2-40B4-BE49-F238E27FC236}">
                <a16:creationId xmlns:a16="http://schemas.microsoft.com/office/drawing/2014/main" id="{8A3F7CC4-D468-3322-8FE7-6B38A96E7370}"/>
              </a:ext>
            </a:extLst>
          </p:cNvPr>
          <p:cNvSpPr txBox="1"/>
          <p:nvPr/>
        </p:nvSpPr>
        <p:spPr>
          <a:xfrm>
            <a:off x="953311" y="1066484"/>
            <a:ext cx="11063067" cy="2939266"/>
          </a:xfrm>
          <a:prstGeom prst="rect">
            <a:avLst/>
          </a:prstGeom>
          <a:noFill/>
        </p:spPr>
        <p:txBody>
          <a:bodyPr wrap="square">
            <a:spAutoFit/>
          </a:bodyPr>
          <a:lstStyle/>
          <a:p>
            <a:pPr marL="0" marR="64008" lvl="0" indent="0" defTabSz="457200" rtl="0" eaLnBrk="1" fontAlgn="auto" latinLnBrk="0" hangingPunct="1">
              <a:lnSpc>
                <a:spcPct val="150000"/>
              </a:lnSpc>
              <a:spcBef>
                <a:spcPts val="0"/>
              </a:spcBef>
              <a:spcAft>
                <a:spcPts val="0"/>
              </a:spcAft>
              <a:buClr>
                <a:srgbClr val="4F81BD"/>
              </a:buClr>
              <a:buSzPct val="25000"/>
              <a:buFontTx/>
              <a:buNone/>
              <a:tabLst/>
              <a:defRPr/>
            </a:pPr>
            <a:r>
              <a:rPr kumimoji="0" lang="it-IT" sz="2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D’intesa con il datore di lavoro, si può richiedere di versare anche il TFR precedentemente accantonato e lasciato in azienda, ma </a:t>
            </a:r>
            <a:r>
              <a:rPr kumimoji="0" lang="it-IT" sz="2200" b="1" i="0" u="none" strike="noStrike" kern="1200" cap="none" spc="0" normalizeH="0" baseline="0" noProof="0" dirty="0">
                <a:ln>
                  <a:noFill/>
                </a:ln>
                <a:solidFill>
                  <a:srgbClr val="FF9900"/>
                </a:solidFill>
                <a:effectLst/>
                <a:uLnTx/>
                <a:uFillTx/>
                <a:latin typeface="Verdana" panose="020B0604030504040204" pitchFamily="34" charset="0"/>
                <a:ea typeface="Verdana" panose="020B0604030504040204" pitchFamily="34" charset="0"/>
                <a:cs typeface="Verdana"/>
                <a:sym typeface="Verdana"/>
                <a:rtl val="0"/>
              </a:rPr>
              <a:t>per le aziende con più di 50 dipendenti</a:t>
            </a:r>
            <a:r>
              <a:rPr kumimoji="0" lang="it-IT" sz="2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 che quindi versano il TFR al Fondo di Tesoreria </a:t>
            </a:r>
            <a:r>
              <a:rPr lang="it-IT" sz="2200" b="1" dirty="0">
                <a:solidFill>
                  <a:srgbClr val="002060"/>
                </a:solidFill>
                <a:latin typeface="Verdana" panose="020B0604030504040204" pitchFamily="34" charset="0"/>
                <a:ea typeface="Verdana" panose="020B0604030504040204" pitchFamily="34" charset="0"/>
                <a:cs typeface="Verdana"/>
                <a:sym typeface="Verdana"/>
                <a:rtl val="0"/>
              </a:rPr>
              <a:t>I</a:t>
            </a:r>
            <a:r>
              <a:rPr kumimoji="0" lang="it-IT" sz="2200" b="1" i="0" u="none" strike="noStrike" kern="120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nps</a:t>
            </a:r>
            <a:r>
              <a:rPr kumimoji="0" lang="it-IT" sz="2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 </a:t>
            </a:r>
            <a:r>
              <a:rPr kumimoji="0" lang="it-IT" sz="2200" b="1" i="0" u="none" strike="noStrike" kern="1200" cap="none" spc="0" normalizeH="0" baseline="0" noProof="0" dirty="0">
                <a:ln>
                  <a:noFill/>
                </a:ln>
                <a:solidFill>
                  <a:srgbClr val="FF9900"/>
                </a:solidFill>
                <a:effectLst/>
                <a:uLnTx/>
                <a:uFillTx/>
                <a:latin typeface="Verdana" panose="020B0604030504040204" pitchFamily="34" charset="0"/>
                <a:ea typeface="Verdana" panose="020B0604030504040204" pitchFamily="34" charset="0"/>
                <a:cs typeface="Verdana"/>
                <a:sym typeface="Verdana"/>
                <a:rtl val="0"/>
              </a:rPr>
              <a:t>è possibile far confluire al </a:t>
            </a:r>
            <a:r>
              <a:rPr lang="it-IT" sz="2200" b="1" dirty="0">
                <a:solidFill>
                  <a:srgbClr val="FF9900"/>
                </a:solidFill>
                <a:latin typeface="Verdana" panose="020B0604030504040204" pitchFamily="34" charset="0"/>
                <a:ea typeface="Verdana" panose="020B0604030504040204" pitchFamily="34" charset="0"/>
                <a:cs typeface="Verdana"/>
                <a:sym typeface="Verdana"/>
                <a:rtl val="0"/>
              </a:rPr>
              <a:t>F</a:t>
            </a:r>
            <a:r>
              <a:rPr kumimoji="0" lang="it-IT" sz="2200" b="1" i="0" u="none" strike="noStrike" kern="1200" cap="none" spc="0" normalizeH="0" baseline="0" noProof="0" dirty="0">
                <a:ln>
                  <a:noFill/>
                </a:ln>
                <a:solidFill>
                  <a:srgbClr val="FF9900"/>
                </a:solidFill>
                <a:effectLst/>
                <a:uLnTx/>
                <a:uFillTx/>
                <a:latin typeface="Verdana" panose="020B0604030504040204" pitchFamily="34" charset="0"/>
                <a:ea typeface="Verdana" panose="020B0604030504040204" pitchFamily="34" charset="0"/>
                <a:cs typeface="Verdana"/>
                <a:sym typeface="Verdana"/>
                <a:rtl val="0"/>
              </a:rPr>
              <a:t>ondo pensione solamente le quote accantonate </a:t>
            </a:r>
            <a:r>
              <a:rPr kumimoji="0" lang="it-IT" sz="2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prima del 2007.</a:t>
            </a:r>
          </a:p>
          <a:p>
            <a:pPr marR="64008" lvl="0" defTabSz="457200" rtl="0" eaLnBrk="1" fontAlgn="auto" latinLnBrk="0" hangingPunct="1">
              <a:lnSpc>
                <a:spcPct val="100000"/>
              </a:lnSpc>
              <a:spcBef>
                <a:spcPts val="0"/>
              </a:spcBef>
              <a:spcAft>
                <a:spcPts val="0"/>
              </a:spcAft>
              <a:buClr>
                <a:srgbClr val="4F81BD"/>
              </a:buClr>
              <a:buSzPct val="25000"/>
              <a:tabLst/>
              <a:defRPr/>
            </a:pPr>
            <a:r>
              <a:rPr kumimoji="0" lang="it-IT" sz="2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rPr>
              <a:t>   </a:t>
            </a:r>
          </a:p>
        </p:txBody>
      </p:sp>
      <p:sp>
        <p:nvSpPr>
          <p:cNvPr id="14" name="Stella a 4 punte 13">
            <a:extLst>
              <a:ext uri="{FF2B5EF4-FFF2-40B4-BE49-F238E27FC236}">
                <a16:creationId xmlns:a16="http://schemas.microsoft.com/office/drawing/2014/main" id="{7E339CFE-94C1-510E-A4F0-40CD16B25497}"/>
              </a:ext>
            </a:extLst>
          </p:cNvPr>
          <p:cNvSpPr/>
          <p:nvPr/>
        </p:nvSpPr>
        <p:spPr>
          <a:xfrm>
            <a:off x="3144059" y="4207561"/>
            <a:ext cx="94438" cy="90532"/>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823731D3-9D66-286F-18CC-F688BCBF5191}"/>
              </a:ext>
            </a:extLst>
          </p:cNvPr>
          <p:cNvSpPr txBox="1"/>
          <p:nvPr/>
        </p:nvSpPr>
        <p:spPr>
          <a:xfrm>
            <a:off x="2768099" y="3671011"/>
            <a:ext cx="7034505" cy="1046440"/>
          </a:xfrm>
          <a:prstGeom prst="rect">
            <a:avLst/>
          </a:prstGeom>
          <a:noFill/>
        </p:spPr>
        <p:txBody>
          <a:bodyPr wrap="square">
            <a:spAutoFit/>
          </a:bodyPr>
          <a:lstStyle/>
          <a:p>
            <a:pPr marL="0" marR="64008" lvl="0" indent="0" algn="ctr" defTabSz="457200" rtl="0" eaLnBrk="1" fontAlgn="auto" latinLnBrk="0" hangingPunct="1">
              <a:lnSpc>
                <a:spcPct val="100000"/>
              </a:lnSpc>
              <a:spcBef>
                <a:spcPts val="0"/>
              </a:spcBef>
              <a:spcAft>
                <a:spcPts val="0"/>
              </a:spcAft>
              <a:buClr>
                <a:srgbClr val="4F81BD"/>
              </a:buClr>
              <a:buSzPct val="25000"/>
              <a:buFontTx/>
              <a:buNone/>
              <a:tabLst/>
              <a:defRPr/>
            </a:pPr>
            <a:r>
              <a:rPr kumimoji="0" lang="it-IT" sz="2200" b="1" i="0" u="none" strike="noStrike" kern="1200" cap="none" spc="0" normalizeH="0" baseline="0" noProof="0" dirty="0">
                <a:ln>
                  <a:noFill/>
                </a:ln>
                <a:solidFill>
                  <a:srgbClr val="FF6600"/>
                </a:solidFill>
                <a:effectLst/>
                <a:uLnTx/>
                <a:uFillTx/>
                <a:latin typeface="Verdana" panose="020B0604030504040204" pitchFamily="34" charset="0"/>
                <a:ea typeface="Verdana" panose="020B0604030504040204" pitchFamily="34" charset="0"/>
                <a:cs typeface="Verdana"/>
                <a:sym typeface="Verdana"/>
                <a:hlinkClick r:id="rId3">
                  <a:extLst>
                    <a:ext uri="{A12FA001-AC4F-418D-AE19-62706E023703}">
                      <ahyp:hlinkClr xmlns:ahyp="http://schemas.microsoft.com/office/drawing/2018/hyperlinkcolor" val="tx"/>
                    </a:ext>
                  </a:extLst>
                </a:hlinkClick>
                <a:rtl val="0"/>
              </a:rPr>
              <a:t>Modulo conferimento TFR PREGRESSO</a:t>
            </a:r>
            <a:endParaRPr kumimoji="0" lang="it-IT" sz="2200" b="1" i="0" u="none" strike="noStrike" kern="1200" cap="none" spc="0" normalizeH="0" baseline="0" noProof="0" dirty="0">
              <a:ln>
                <a:noFill/>
              </a:ln>
              <a:solidFill>
                <a:srgbClr val="FF6600"/>
              </a:solidFill>
              <a:effectLst/>
              <a:uLnTx/>
              <a:uFillTx/>
              <a:latin typeface="Verdana" panose="020B0604030504040204" pitchFamily="34" charset="0"/>
              <a:ea typeface="Verdana" panose="020B0604030504040204" pitchFamily="34" charset="0"/>
              <a:cs typeface="Verdana"/>
              <a:sym typeface="Verdana"/>
              <a:rtl val="0"/>
            </a:endParaRPr>
          </a:p>
          <a:p>
            <a:pPr marL="0" marR="64008" lvl="0" indent="0" algn="ctr" defTabSz="457200" rtl="0" eaLnBrk="1" fontAlgn="auto" latinLnBrk="0" hangingPunct="1">
              <a:lnSpc>
                <a:spcPct val="100000"/>
              </a:lnSpc>
              <a:spcBef>
                <a:spcPts val="0"/>
              </a:spcBef>
              <a:spcAft>
                <a:spcPts val="0"/>
              </a:spcAft>
              <a:buClr>
                <a:srgbClr val="4F81BD"/>
              </a:buClr>
              <a:buSzPct val="25000"/>
              <a:buFontTx/>
              <a:buNone/>
              <a:tabLst/>
              <a:defRPr/>
            </a:pPr>
            <a:r>
              <a:rPr lang="it-IT" sz="2200" b="1" dirty="0">
                <a:solidFill>
                  <a:srgbClr val="FF6600"/>
                </a:solidFill>
                <a:latin typeface="Verdana" panose="020B0604030504040204" pitchFamily="34" charset="0"/>
                <a:ea typeface="Verdana" panose="020B0604030504040204" pitchFamily="34" charset="0"/>
                <a:cs typeface="Verdana"/>
                <a:sym typeface="Verdana"/>
                <a:hlinkClick r:id="rId4">
                  <a:extLst>
                    <a:ext uri="{A12FA001-AC4F-418D-AE19-62706E023703}">
                      <ahyp:hlinkClr xmlns:ahyp="http://schemas.microsoft.com/office/drawing/2018/hyperlinkcolor" val="tx"/>
                    </a:ext>
                  </a:extLst>
                </a:hlinkClick>
                <a:rtl val="0"/>
              </a:rPr>
              <a:t>Accordo devoluzione TFR PREGRESSO</a:t>
            </a:r>
            <a:endParaRPr kumimoji="0" lang="it-IT" sz="2200" b="1" i="0" u="none" strike="noStrike" kern="1200" cap="none" spc="0" normalizeH="0" baseline="0" noProof="0" dirty="0">
              <a:ln>
                <a:noFill/>
              </a:ln>
              <a:solidFill>
                <a:srgbClr val="FF6600"/>
              </a:solidFill>
              <a:effectLst/>
              <a:uLnTx/>
              <a:uFillTx/>
              <a:latin typeface="Verdana" panose="020B0604030504040204" pitchFamily="34" charset="0"/>
              <a:ea typeface="Verdana" panose="020B0604030504040204" pitchFamily="34" charset="0"/>
              <a:cs typeface="Verdana"/>
              <a:sym typeface="Verdana"/>
              <a:rtl val="0"/>
            </a:endParaRPr>
          </a:p>
          <a:p>
            <a:pPr marL="0" marR="64008" lvl="0" indent="0" algn="ctr" defTabSz="457200" rtl="0" eaLnBrk="1" fontAlgn="auto" latinLnBrk="0" hangingPunct="1">
              <a:lnSpc>
                <a:spcPct val="100000"/>
              </a:lnSpc>
              <a:spcBef>
                <a:spcPts val="0"/>
              </a:spcBef>
              <a:spcAft>
                <a:spcPts val="0"/>
              </a:spcAft>
              <a:buClr>
                <a:srgbClr val="4F81BD"/>
              </a:buClr>
              <a:buSzPct val="25000"/>
              <a:buFontTx/>
              <a:buNone/>
              <a:tabLst/>
              <a:defRPr/>
            </a:pPr>
            <a:endParaRPr kumimoji="0" lang="it-IT" sz="18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a:sym typeface="Verdana"/>
              <a:rtl val="0"/>
            </a:endParaRPr>
          </a:p>
        </p:txBody>
      </p:sp>
      <p:sp>
        <p:nvSpPr>
          <p:cNvPr id="17" name="Stella a 4 punte 16">
            <a:extLst>
              <a:ext uri="{FF2B5EF4-FFF2-40B4-BE49-F238E27FC236}">
                <a16:creationId xmlns:a16="http://schemas.microsoft.com/office/drawing/2014/main" id="{F133B292-53B9-1F23-C0D6-AB630C1D9AC7}"/>
              </a:ext>
            </a:extLst>
          </p:cNvPr>
          <p:cNvSpPr/>
          <p:nvPr/>
        </p:nvSpPr>
        <p:spPr>
          <a:xfrm>
            <a:off x="3096840" y="3860713"/>
            <a:ext cx="94438" cy="90532"/>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3ACC4D33-FB1E-956C-4B66-7AB363386176}"/>
              </a:ext>
            </a:extLst>
          </p:cNvPr>
          <p:cNvSpPr txBox="1"/>
          <p:nvPr/>
        </p:nvSpPr>
        <p:spPr>
          <a:xfrm>
            <a:off x="3934006" y="4413505"/>
            <a:ext cx="6094378" cy="697114"/>
          </a:xfrm>
          <a:prstGeom prst="rect">
            <a:avLst/>
          </a:prstGeom>
          <a:noFill/>
        </p:spPr>
        <p:txBody>
          <a:bodyPr wrap="square">
            <a:spAutoFit/>
          </a:bodyPr>
          <a:lstStyle/>
          <a:p>
            <a:pPr>
              <a:lnSpc>
                <a:spcPct val="100000"/>
              </a:lnSpc>
              <a:spcBef>
                <a:spcPts val="0"/>
              </a:spcBef>
            </a:pPr>
            <a:r>
              <a:rPr lang="it-IT" sz="1800" b="1" dirty="0">
                <a:solidFill>
                  <a:srgbClr val="FF9900"/>
                </a:solidFill>
                <a:latin typeface="Verdana" panose="020B0604030504040204" pitchFamily="34" charset="0"/>
                <a:ea typeface="Verdana" panose="020B0604030504040204" pitchFamily="34" charset="0"/>
                <a:cs typeface="Arial"/>
                <a:sym typeface="Verdana"/>
                <a:rtl val="0"/>
              </a:rPr>
              <a:t>        </a:t>
            </a:r>
          </a:p>
          <a:p>
            <a:pPr>
              <a:lnSpc>
                <a:spcPct val="100000"/>
              </a:lnSpc>
              <a:spcBef>
                <a:spcPts val="0"/>
              </a:spcBef>
            </a:pPr>
            <a:r>
              <a:rPr lang="it-IT" sz="2130" b="1" dirty="0">
                <a:solidFill>
                  <a:srgbClr val="FF9900"/>
                </a:solidFill>
                <a:latin typeface="Verdana" panose="020B0604030504040204" pitchFamily="34" charset="0"/>
                <a:ea typeface="Verdana" panose="020B0604030504040204" pitchFamily="34" charset="0"/>
                <a:cs typeface="Arial"/>
                <a:sym typeface="Verdana"/>
                <a:rtl val="0"/>
              </a:rPr>
              <a:t>VERSAMENTI AGGIUNTIVI</a:t>
            </a:r>
            <a:endParaRPr lang="en-US" sz="2130" dirty="0">
              <a:solidFill>
                <a:srgbClr val="FF9900"/>
              </a:solidFill>
              <a:latin typeface="Verdana" panose="020B0604030504040204" pitchFamily="34" charset="0"/>
              <a:ea typeface="Verdana" panose="020B0604030504040204" pitchFamily="34" charset="0"/>
              <a:cs typeface="Arial"/>
            </a:endParaRPr>
          </a:p>
        </p:txBody>
      </p:sp>
      <p:sp>
        <p:nvSpPr>
          <p:cNvPr id="4" name="Stella a 4 punte 3">
            <a:extLst>
              <a:ext uri="{FF2B5EF4-FFF2-40B4-BE49-F238E27FC236}">
                <a16:creationId xmlns:a16="http://schemas.microsoft.com/office/drawing/2014/main" id="{6423E85F-D5A1-5A6A-EB8D-41F4F0F003D7}"/>
              </a:ext>
            </a:extLst>
          </p:cNvPr>
          <p:cNvSpPr/>
          <p:nvPr/>
        </p:nvSpPr>
        <p:spPr>
          <a:xfrm>
            <a:off x="3378472" y="6128838"/>
            <a:ext cx="94438" cy="90532"/>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2" name="CasellaDiTesto 11">
            <a:extLst>
              <a:ext uri="{FF2B5EF4-FFF2-40B4-BE49-F238E27FC236}">
                <a16:creationId xmlns:a16="http://schemas.microsoft.com/office/drawing/2014/main" id="{C1F0E7FF-6BA5-B598-1F5B-0690C5627461}"/>
              </a:ext>
            </a:extLst>
          </p:cNvPr>
          <p:cNvSpPr txBox="1"/>
          <p:nvPr/>
        </p:nvSpPr>
        <p:spPr>
          <a:xfrm>
            <a:off x="3472910" y="5920443"/>
            <a:ext cx="9235005" cy="769441"/>
          </a:xfrm>
          <a:prstGeom prst="rect">
            <a:avLst/>
          </a:prstGeom>
          <a:noFill/>
        </p:spPr>
        <p:txBody>
          <a:bodyPr wrap="square" rtlCol="0">
            <a:spAutoFit/>
          </a:bodyPr>
          <a:lstStyle/>
          <a:p>
            <a:pPr defTabSz="457189"/>
            <a:r>
              <a:rPr lang="en-US" sz="2200" b="1" dirty="0">
                <a:solidFill>
                  <a:srgbClr val="FF660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Modulo </a:t>
            </a:r>
            <a:r>
              <a:rPr lang="en-US" sz="2200" b="1" dirty="0" err="1">
                <a:solidFill>
                  <a:srgbClr val="FF660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versamenti</a:t>
            </a:r>
            <a:r>
              <a:rPr lang="en-US" sz="2200" b="1" dirty="0">
                <a:solidFill>
                  <a:srgbClr val="FF660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 </a:t>
            </a:r>
            <a:r>
              <a:rPr lang="en-US" sz="2200" b="1" dirty="0" err="1">
                <a:solidFill>
                  <a:srgbClr val="FF660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aggiuntivi</a:t>
            </a:r>
            <a:r>
              <a:rPr lang="en-US" sz="2200" b="1" dirty="0">
                <a:solidFill>
                  <a:srgbClr val="FF6600"/>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 </a:t>
            </a:r>
            <a:endParaRPr lang="en-US" sz="2200" b="1" dirty="0">
              <a:solidFill>
                <a:srgbClr val="FF6600"/>
              </a:solidFill>
              <a:latin typeface="Verdana" panose="020B0604030504040204" pitchFamily="34" charset="0"/>
              <a:ea typeface="Verdana" panose="020B0604030504040204" pitchFamily="34" charset="0"/>
            </a:endParaRPr>
          </a:p>
          <a:p>
            <a:pPr defTabSz="457189"/>
            <a:endParaRPr lang="en-US" sz="2200" b="1" dirty="0">
              <a:solidFill>
                <a:schemeClr val="tx2">
                  <a:lumMod val="75000"/>
                </a:schemeClr>
              </a:solidFill>
              <a:latin typeface="Verdana" panose="020B0604030504040204" pitchFamily="34" charset="0"/>
              <a:ea typeface="Verdana" panose="020B0604030504040204" pitchFamily="34" charset="0"/>
            </a:endParaRPr>
          </a:p>
        </p:txBody>
      </p:sp>
      <p:grpSp>
        <p:nvGrpSpPr>
          <p:cNvPr id="9" name="Group 6">
            <a:extLst>
              <a:ext uri="{FF2B5EF4-FFF2-40B4-BE49-F238E27FC236}">
                <a16:creationId xmlns:a16="http://schemas.microsoft.com/office/drawing/2014/main" id="{C60FE61A-EFBE-2105-972A-E5EF5A4C958F}"/>
              </a:ext>
            </a:extLst>
          </p:cNvPr>
          <p:cNvGrpSpPr/>
          <p:nvPr/>
        </p:nvGrpSpPr>
        <p:grpSpPr>
          <a:xfrm>
            <a:off x="9287254" y="3582046"/>
            <a:ext cx="2839462" cy="3275954"/>
            <a:chOff x="5049062" y="1392539"/>
            <a:chExt cx="4218763" cy="7373978"/>
          </a:xfrm>
        </p:grpSpPr>
        <p:sp>
          <p:nvSpPr>
            <p:cNvPr id="10" name="Freeform 5">
              <a:extLst>
                <a:ext uri="{FF2B5EF4-FFF2-40B4-BE49-F238E27FC236}">
                  <a16:creationId xmlns:a16="http://schemas.microsoft.com/office/drawing/2014/main" id="{10A68650-60C5-42D1-9391-3499FE3E7B81}"/>
                </a:ext>
              </a:extLst>
            </p:cNvPr>
            <p:cNvSpPr>
              <a:spLocks/>
            </p:cNvSpPr>
            <p:nvPr/>
          </p:nvSpPr>
          <p:spPr bwMode="auto">
            <a:xfrm>
              <a:off x="5049062" y="1392539"/>
              <a:ext cx="4218763" cy="7373978"/>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Freeform 6">
              <a:extLst>
                <a:ext uri="{FF2B5EF4-FFF2-40B4-BE49-F238E27FC236}">
                  <a16:creationId xmlns:a16="http://schemas.microsoft.com/office/drawing/2014/main" id="{5F0D6DD0-9D96-5BDB-F48F-7E7E05373DFC}"/>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70915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2" y="882909"/>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874945" y="3257736"/>
            <a:ext cx="10261841" cy="1183563"/>
            <a:chOff x="4024466" y="4360896"/>
            <a:chExt cx="7265142" cy="629023"/>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4244128" y="4388350"/>
              <a:ext cx="6730691" cy="601569"/>
              <a:chOff x="4058941" y="785476"/>
              <a:chExt cx="7403759" cy="661727"/>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4058941" y="785476"/>
                <a:ext cx="7403759"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4374961" y="1123353"/>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4024466" y="4360896"/>
              <a:ext cx="7265142" cy="485334"/>
            </a:xfrm>
            <a:prstGeom prst="rect">
              <a:avLst/>
            </a:prstGeom>
            <a:noFill/>
          </p:spPr>
          <p:txBody>
            <a:bodyPr wrap="square" rtlCol="0">
              <a:spAutoFit/>
            </a:bodyPr>
            <a:lstStyle/>
            <a:p>
              <a:pPr algn="ctr"/>
              <a:r>
                <a:rPr lang="en-US" sz="2667" b="1" spc="500" dirty="0">
                  <a:solidFill>
                    <a:schemeClr val="bg1"/>
                  </a:solidFill>
                  <a:latin typeface="Verdana" panose="020B0604030504040204" pitchFamily="34" charset="0"/>
                  <a:ea typeface="Verdana" panose="020B0604030504040204" pitchFamily="34" charset="0"/>
                  <a:cs typeface="HelveticaNeueLT Std Bold"/>
                </a:rPr>
                <a:t>FONDO FON.TE</a:t>
              </a:r>
              <a:r>
                <a:rPr lang="en-US" sz="2667" spc="500" dirty="0">
                  <a:solidFill>
                    <a:schemeClr val="bg1"/>
                  </a:solidFill>
                  <a:latin typeface="Verdana" panose="020B0604030504040204" pitchFamily="34" charset="0"/>
                  <a:ea typeface="Verdana" panose="020B0604030504040204" pitchFamily="34" charset="0"/>
                  <a:cs typeface="HelveticaNeueLT Std Bold"/>
                </a:rPr>
                <a:t>.</a:t>
              </a:r>
            </a:p>
            <a:p>
              <a:pPr algn="ctr"/>
              <a:r>
                <a:rPr lang="en-US" sz="2667" spc="500" dirty="0">
                  <a:solidFill>
                    <a:schemeClr val="bg1"/>
                  </a:solidFill>
                  <a:latin typeface="Verdana" panose="020B0604030504040204" pitchFamily="34" charset="0"/>
                  <a:ea typeface="Verdana" panose="020B0604030504040204" pitchFamily="34" charset="0"/>
                  <a:cs typeface="HelveticaNeueLT Std Bold"/>
                </a:rPr>
                <a:t>03 </a:t>
              </a:r>
              <a:r>
                <a:rPr lang="en-US" sz="2667" spc="500" dirty="0" err="1">
                  <a:solidFill>
                    <a:schemeClr val="bg1"/>
                  </a:solidFill>
                  <a:latin typeface="Verdana" panose="020B0604030504040204" pitchFamily="34" charset="0"/>
                  <a:ea typeface="Verdana" panose="020B0604030504040204" pitchFamily="34" charset="0"/>
                  <a:cs typeface="HelveticaNeueLT Std Bold"/>
                </a:rPr>
                <a:t>ottobre</a:t>
              </a:r>
              <a:r>
                <a:rPr lang="en-US" sz="2667" spc="500" dirty="0">
                  <a:solidFill>
                    <a:schemeClr val="bg1"/>
                  </a:solidFill>
                  <a:latin typeface="Verdana" panose="020B0604030504040204" pitchFamily="34" charset="0"/>
                  <a:ea typeface="Verdana" panose="020B0604030504040204" pitchFamily="34" charset="0"/>
                  <a:cs typeface="HelveticaNeueLT Std Bold"/>
                </a:rPr>
                <a:t> 2023</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3" name="Subtitle 6">
            <a:extLst>
              <a:ext uri="{FF2B5EF4-FFF2-40B4-BE49-F238E27FC236}">
                <a16:creationId xmlns:a16="http://schemas.microsoft.com/office/drawing/2014/main" id="{07EE71D0-9F82-B5A0-74C9-BAB5049A16FD}"/>
              </a:ext>
            </a:extLst>
          </p:cNvPr>
          <p:cNvSpPr txBox="1">
            <a:spLocks/>
          </p:cNvSpPr>
          <p:nvPr/>
        </p:nvSpPr>
        <p:spPr>
          <a:xfrm>
            <a:off x="2251587" y="4921213"/>
            <a:ext cx="8290910" cy="771664"/>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defTabSz="1219170">
              <a:lnSpc>
                <a:spcPct val="100000"/>
              </a:lnSpc>
              <a:spcBef>
                <a:spcPts val="0"/>
              </a:spcBef>
            </a:pPr>
            <a:r>
              <a:rPr lang="en-US" sz="2400" b="1" dirty="0">
                <a:solidFill>
                  <a:srgbClr val="002060"/>
                </a:solidFill>
                <a:latin typeface="Verdana" panose="020B0604030504040204" pitchFamily="34" charset="0"/>
                <a:ea typeface="Verdana" panose="020B0604030504040204" pitchFamily="34" charset="0"/>
                <a:cs typeface="Arial"/>
              </a:rPr>
              <a:t>  </a:t>
            </a:r>
            <a:r>
              <a:rPr lang="en-US" sz="2400" b="1" dirty="0" err="1">
                <a:solidFill>
                  <a:srgbClr val="002060"/>
                </a:solidFill>
                <a:latin typeface="Verdana" panose="020B0604030504040204" pitchFamily="34" charset="0"/>
                <a:ea typeface="Verdana" panose="020B0604030504040204" pitchFamily="34" charset="0"/>
                <a:cs typeface="Arial"/>
              </a:rPr>
              <a:t>Intervento</a:t>
            </a:r>
            <a:r>
              <a:rPr lang="en-US" sz="2400" b="1" dirty="0">
                <a:solidFill>
                  <a:srgbClr val="002060"/>
                </a:solidFill>
                <a:latin typeface="Verdana" panose="020B0604030504040204" pitchFamily="34" charset="0"/>
                <a:ea typeface="Verdana" panose="020B0604030504040204" pitchFamily="34" charset="0"/>
                <a:cs typeface="Arial"/>
              </a:rPr>
              <a:t> di:</a:t>
            </a:r>
          </a:p>
          <a:p>
            <a:pPr defTabSz="1219170">
              <a:lnSpc>
                <a:spcPct val="100000"/>
              </a:lnSpc>
              <a:spcBef>
                <a:spcPts val="0"/>
              </a:spcBef>
            </a:pPr>
            <a:r>
              <a:rPr lang="en-US" sz="2400" b="1" dirty="0">
                <a:solidFill>
                  <a:srgbClr val="002060"/>
                </a:solidFill>
                <a:latin typeface="Verdana" panose="020B0604030504040204" pitchFamily="34" charset="0"/>
                <a:ea typeface="Verdana" panose="020B0604030504040204" pitchFamily="34" charset="0"/>
                <a:cs typeface="Arial"/>
              </a:rPr>
              <a:t>Anna Maria </a:t>
            </a:r>
            <a:r>
              <a:rPr lang="en-US" sz="2400" b="1" dirty="0" err="1">
                <a:solidFill>
                  <a:srgbClr val="002060"/>
                </a:solidFill>
                <a:latin typeface="Verdana" panose="020B0604030504040204" pitchFamily="34" charset="0"/>
                <a:ea typeface="Verdana" panose="020B0604030504040204" pitchFamily="34" charset="0"/>
                <a:cs typeface="Arial"/>
              </a:rPr>
              <a:t>Selvaggio</a:t>
            </a:r>
            <a:endParaRPr lang="en-US" sz="2400" b="1" dirty="0">
              <a:solidFill>
                <a:srgbClr val="002060"/>
              </a:solidFill>
              <a:latin typeface="Verdana" panose="020B0604030504040204" pitchFamily="34" charset="0"/>
              <a:ea typeface="Verdana" panose="020B0604030504040204" pitchFamily="34" charset="0"/>
              <a:cs typeface="Arial"/>
            </a:endParaRPr>
          </a:p>
        </p:txBody>
      </p:sp>
    </p:spTree>
    <p:extLst>
      <p:ext uri="{BB962C8B-B14F-4D97-AF65-F5344CB8AC3E}">
        <p14:creationId xmlns:p14="http://schemas.microsoft.com/office/powerpoint/2010/main" val="229070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
            <a:extLst>
              <a:ext uri="{FF2B5EF4-FFF2-40B4-BE49-F238E27FC236}">
                <a16:creationId xmlns:a16="http://schemas.microsoft.com/office/drawing/2014/main" id="{81C0BA71-92BA-C69F-D20B-39133F1556FA}"/>
              </a:ext>
            </a:extLst>
          </p:cNvPr>
          <p:cNvGrpSpPr/>
          <p:nvPr/>
        </p:nvGrpSpPr>
        <p:grpSpPr>
          <a:xfrm>
            <a:off x="8719091" y="3209144"/>
            <a:ext cx="3419063" cy="3599234"/>
            <a:chOff x="3655211" y="227910"/>
            <a:chExt cx="5612614" cy="8538607"/>
          </a:xfrm>
        </p:grpSpPr>
        <p:sp>
          <p:nvSpPr>
            <p:cNvPr id="14" name="Freeform 5">
              <a:extLst>
                <a:ext uri="{FF2B5EF4-FFF2-40B4-BE49-F238E27FC236}">
                  <a16:creationId xmlns:a16="http://schemas.microsoft.com/office/drawing/2014/main" id="{50645298-ADA3-617D-1B50-C5C56615CA9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5" name="Freeform 6">
              <a:extLst>
                <a:ext uri="{FF2B5EF4-FFF2-40B4-BE49-F238E27FC236}">
                  <a16:creationId xmlns:a16="http://schemas.microsoft.com/office/drawing/2014/main" id="{BCA1DBCF-EC6F-F3C2-E2C6-6764456C1FF0}"/>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979171" y="77848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501026" y="13009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720560" y="577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dirty="0">
              <a:solidFill>
                <a:srgbClr val="FF6600"/>
              </a:solidFill>
            </a:endParaRPr>
          </a:p>
        </p:txBody>
      </p:sp>
      <p:sp>
        <p:nvSpPr>
          <p:cNvPr id="3" name="CasellaDiTesto 2"/>
          <p:cNvSpPr txBox="1"/>
          <p:nvPr/>
        </p:nvSpPr>
        <p:spPr>
          <a:xfrm>
            <a:off x="2723478" y="-331575"/>
            <a:ext cx="184731" cy="461665"/>
          </a:xfrm>
          <a:prstGeom prst="rect">
            <a:avLst/>
          </a:prstGeom>
          <a:noFill/>
        </p:spPr>
        <p:txBody>
          <a:bodyPr wrap="none" rtlCol="0">
            <a:spAutoFit/>
          </a:bodyPr>
          <a:lstStyle/>
          <a:p>
            <a:endParaRPr lang="it-IT" sz="2400" dirty="0"/>
          </a:p>
        </p:txBody>
      </p:sp>
      <p:pic>
        <p:nvPicPr>
          <p:cNvPr id="4" name="Immagine 3">
            <a:extLst>
              <a:ext uri="{FF2B5EF4-FFF2-40B4-BE49-F238E27FC236}">
                <a16:creationId xmlns:a16="http://schemas.microsoft.com/office/drawing/2014/main" id="{B6A21B01-F519-8E12-E376-A8D2682A8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6" name="Group 26">
            <a:extLst>
              <a:ext uri="{FF2B5EF4-FFF2-40B4-BE49-F238E27FC236}">
                <a16:creationId xmlns:a16="http://schemas.microsoft.com/office/drawing/2014/main" id="{0A6C5549-1F39-87E6-780A-9AE24E950CDE}"/>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8" name="Freeform 11">
              <a:extLst>
                <a:ext uri="{FF2B5EF4-FFF2-40B4-BE49-F238E27FC236}">
                  <a16:creationId xmlns:a16="http://schemas.microsoft.com/office/drawing/2014/main" id="{0E08F06E-1A01-81DB-384E-4F6138F43255}"/>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 name="Freeform 13">
              <a:extLst>
                <a:ext uri="{FF2B5EF4-FFF2-40B4-BE49-F238E27FC236}">
                  <a16:creationId xmlns:a16="http://schemas.microsoft.com/office/drawing/2014/main" id="{BC58F795-70A7-5A25-E1AF-458E959067FE}"/>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16" name="CasellaDiTesto 15">
            <a:extLst>
              <a:ext uri="{FF2B5EF4-FFF2-40B4-BE49-F238E27FC236}">
                <a16:creationId xmlns:a16="http://schemas.microsoft.com/office/drawing/2014/main" id="{4B74D0E8-A34F-0FB7-77C7-8D12CF5B4F22}"/>
              </a:ext>
            </a:extLst>
          </p:cNvPr>
          <p:cNvSpPr txBox="1"/>
          <p:nvPr/>
        </p:nvSpPr>
        <p:spPr>
          <a:xfrm>
            <a:off x="2146862" y="30667"/>
            <a:ext cx="9678346" cy="830997"/>
          </a:xfrm>
          <a:prstGeom prst="rect">
            <a:avLst/>
          </a:prstGeom>
          <a:noFill/>
        </p:spPr>
        <p:txBody>
          <a:bodyPr wrap="square">
            <a:spAutoFit/>
          </a:bodyPr>
          <a:lstStyle/>
          <a:p>
            <a:r>
              <a:rPr lang="it-IT" sz="2400" b="1" dirty="0">
                <a:solidFill>
                  <a:srgbClr val="FF9900"/>
                </a:solidFill>
                <a:latin typeface="Arial"/>
                <a:ea typeface="Verdana"/>
                <a:cs typeface="Arial"/>
                <a:sym typeface="Verdana"/>
                <a:rtl val="0"/>
              </a:rPr>
              <a:t>CONTRIBUZIONE AGGIUNTIVA AL TFR (FACOLTATIVA) PREVISTA NEI CCNL DI RIFERIMENTO</a:t>
            </a:r>
            <a:endParaRPr lang="it-IT" sz="2400" dirty="0"/>
          </a:p>
        </p:txBody>
      </p:sp>
      <p:sp>
        <p:nvSpPr>
          <p:cNvPr id="10" name="CasellaDiTesto 9">
            <a:extLst>
              <a:ext uri="{FF2B5EF4-FFF2-40B4-BE49-F238E27FC236}">
                <a16:creationId xmlns:a16="http://schemas.microsoft.com/office/drawing/2014/main" id="{BF7297CB-229E-FE7E-3285-D0E14B798E43}"/>
              </a:ext>
            </a:extLst>
          </p:cNvPr>
          <p:cNvSpPr txBox="1"/>
          <p:nvPr/>
        </p:nvSpPr>
        <p:spPr>
          <a:xfrm>
            <a:off x="325118" y="991215"/>
            <a:ext cx="11866881" cy="923330"/>
          </a:xfrm>
          <a:prstGeom prst="rect">
            <a:avLst/>
          </a:prstGeom>
          <a:noFill/>
        </p:spPr>
        <p:txBody>
          <a:bodyPr wrap="square">
            <a:spAutoFit/>
          </a:bodyPr>
          <a:lstStyle/>
          <a:p>
            <a:r>
              <a:rPr lang="it-IT" dirty="0">
                <a:solidFill>
                  <a:srgbClr val="002060"/>
                </a:solidFill>
                <a:latin typeface="Verdana" panose="020B0604030504040204" pitchFamily="34" charset="0"/>
                <a:ea typeface="Verdana" panose="020B0604030504040204" pitchFamily="34" charset="0"/>
                <a:cs typeface="Arial" panose="020B0604020202020204" pitchFamily="34" charset="0"/>
              </a:rPr>
              <a:t>Es. di aliquote minime di versamento a carico del lavoratore e a carico azienda stabilite dai </a:t>
            </a:r>
            <a:r>
              <a:rPr lang="it-IT" dirty="0" err="1">
                <a:solidFill>
                  <a:srgbClr val="002060"/>
                </a:solidFill>
                <a:latin typeface="Verdana" panose="020B0604030504040204" pitchFamily="34" charset="0"/>
                <a:ea typeface="Verdana" panose="020B0604030504040204" pitchFamily="34" charset="0"/>
                <a:cs typeface="Arial" panose="020B0604020202020204" pitchFamily="34" charset="0"/>
              </a:rPr>
              <a:t>ccnl</a:t>
            </a:r>
            <a:r>
              <a:rPr lang="it-IT" dirty="0">
                <a:solidFill>
                  <a:srgbClr val="002060"/>
                </a:solidFill>
                <a:latin typeface="Verdana" panose="020B0604030504040204" pitchFamily="34" charset="0"/>
                <a:ea typeface="Verdana" panose="020B0604030504040204" pitchFamily="34" charset="0"/>
                <a:cs typeface="Arial" panose="020B0604020202020204" pitchFamily="34" charset="0"/>
              </a:rPr>
              <a:t> che prevedono l’adesione a Fonte (si tratta di percentuale della retribuzione assunta come base per il calcolo del TFR)</a:t>
            </a:r>
            <a:endParaRPr lang="it-IT" dirty="0"/>
          </a:p>
        </p:txBody>
      </p:sp>
      <p:pic>
        <p:nvPicPr>
          <p:cNvPr id="7" name="Immagine 6" descr="Immagine che contiene testo, schermata, Carattere, numero&#10;&#10;Descrizione generata automaticamente">
            <a:extLst>
              <a:ext uri="{FF2B5EF4-FFF2-40B4-BE49-F238E27FC236}">
                <a16:creationId xmlns:a16="http://schemas.microsoft.com/office/drawing/2014/main" id="{1500523B-32C9-0D25-2AF5-538F4985D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29" y="2127275"/>
            <a:ext cx="10325156" cy="4153782"/>
          </a:xfrm>
          <a:prstGeom prst="rect">
            <a:avLst/>
          </a:prstGeom>
        </p:spPr>
      </p:pic>
    </p:spTree>
    <p:extLst>
      <p:ext uri="{BB962C8B-B14F-4D97-AF65-F5344CB8AC3E}">
        <p14:creationId xmlns:p14="http://schemas.microsoft.com/office/powerpoint/2010/main" val="251673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519502" y="4451884"/>
            <a:ext cx="7388544" cy="839961"/>
            <a:chOff x="2798457" y="4839839"/>
            <a:chExt cx="6592200" cy="637886"/>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798457" y="4868419"/>
              <a:ext cx="6592200" cy="373973"/>
            </a:xfrm>
            <a:prstGeom prst="rect">
              <a:avLst/>
            </a:prstGeom>
            <a:noFill/>
          </p:spPr>
          <p:txBody>
            <a:bodyPr wrap="square" rtlCol="0">
              <a:spAutoFit/>
            </a:bodyPr>
            <a:lstStyle/>
            <a:p>
              <a:pPr algn="ctr"/>
              <a:r>
                <a:rPr lang="en-US" sz="2600" b="1" spc="500" dirty="0">
                  <a:solidFill>
                    <a:schemeClr val="bg1"/>
                  </a:solidFill>
                  <a:latin typeface="Verdana" panose="020B0604030504040204" pitchFamily="34" charset="0"/>
                  <a:ea typeface="Verdana" panose="020B0604030504040204" pitchFamily="34" charset="0"/>
                  <a:cs typeface="HelveticaNeueLT Std Bold"/>
                </a:rPr>
                <a:t>LE PRESTAZIONI</a:t>
              </a: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3953048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0CCCF05-47E4-435A-2DA4-DEC954F36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37846"/>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934279" y="781269"/>
            <a:ext cx="851682" cy="110238"/>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508350" y="22661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133" b="1" dirty="0">
                <a:solidFill>
                  <a:srgbClr val="FF9900"/>
                </a:solidFill>
                <a:latin typeface="Verdana" panose="020B0604030504040204" pitchFamily="34" charset="0"/>
                <a:ea typeface="Verdana" panose="020B0604030504040204" pitchFamily="34" charset="0"/>
                <a:cs typeface="Verdana" panose="020B0604030504040204" pitchFamily="34" charset="0"/>
                <a:sym typeface="Rambla"/>
                <a:hlinkClick r:id="rId3">
                  <a:extLst>
                    <a:ext uri="{A12FA001-AC4F-418D-AE19-62706E023703}">
                      <ahyp:hlinkClr xmlns:ahyp="http://schemas.microsoft.com/office/drawing/2018/hyperlinkcolor" val="tx"/>
                    </a:ext>
                  </a:extLst>
                </a:hlinkClick>
                <a:rtl val="0"/>
              </a:rPr>
              <a:t>LE ANTICIPAZIONI</a:t>
            </a:r>
            <a:endParaRPr lang="en-US" sz="2133" cap="all" dirty="0">
              <a:solidFill>
                <a:srgbClr val="FF9900"/>
              </a:solidFill>
              <a:latin typeface="Arial"/>
              <a:cs typeface="Arial"/>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4" name="Segnaposto numero diapositiva 3">
            <a:extLst>
              <a:ext uri="{FF2B5EF4-FFF2-40B4-BE49-F238E27FC236}">
                <a16:creationId xmlns:a16="http://schemas.microsoft.com/office/drawing/2014/main" id="{2EF27228-E112-47A6-9D87-BA1ACD527D99}"/>
              </a:ext>
            </a:extLst>
          </p:cNvPr>
          <p:cNvSpPr>
            <a:spLocks noGrp="1"/>
          </p:cNvSpPr>
          <p:nvPr>
            <p:ph type="sldNum" sz="quarter" idx="12"/>
          </p:nvPr>
        </p:nvSpPr>
        <p:spPr/>
        <p:txBody>
          <a:bodyPr/>
          <a:lstStyle/>
          <a:p>
            <a:fld id="{6FD2BF7D-DE5B-004A-AFA2-6B5A761B2987}" type="slidenum">
              <a:rPr lang="it-IT" b="1" smtClean="0">
                <a:solidFill>
                  <a:srgbClr val="FF0000"/>
                </a:solidFill>
              </a:rPr>
              <a:t>22</a:t>
            </a:fld>
            <a:endParaRPr lang="it-IT" b="1" dirty="0">
              <a:solidFill>
                <a:srgbClr val="FF0000"/>
              </a:solidFill>
            </a:endParaRPr>
          </a:p>
        </p:txBody>
      </p:sp>
      <p:pic>
        <p:nvPicPr>
          <p:cNvPr id="6" name="Immagine 5">
            <a:extLst>
              <a:ext uri="{FF2B5EF4-FFF2-40B4-BE49-F238E27FC236}">
                <a16:creationId xmlns:a16="http://schemas.microsoft.com/office/drawing/2014/main" id="{6F10A3C7-46C1-4036-A740-80DB674B7154}"/>
              </a:ext>
            </a:extLst>
          </p:cNvPr>
          <p:cNvPicPr>
            <a:picLocks noChangeAspect="1"/>
          </p:cNvPicPr>
          <p:nvPr/>
        </p:nvPicPr>
        <p:blipFill>
          <a:blip r:embed="rId4"/>
          <a:stretch>
            <a:fillRect/>
          </a:stretch>
        </p:blipFill>
        <p:spPr>
          <a:xfrm>
            <a:off x="412047" y="1311130"/>
            <a:ext cx="11286310" cy="5546870"/>
          </a:xfrm>
          <a:prstGeom prst="rect">
            <a:avLst/>
          </a:prstGeom>
        </p:spPr>
      </p:pic>
      <p:sp>
        <p:nvSpPr>
          <p:cNvPr id="7" name="Freeform 5">
            <a:extLst>
              <a:ext uri="{FF2B5EF4-FFF2-40B4-BE49-F238E27FC236}">
                <a16:creationId xmlns:a16="http://schemas.microsoft.com/office/drawing/2014/main" id="{5A2E5333-CC4F-665D-1429-8753E4BE51C5}"/>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8" name="Freeform 5">
            <a:extLst>
              <a:ext uri="{FF2B5EF4-FFF2-40B4-BE49-F238E27FC236}">
                <a16:creationId xmlns:a16="http://schemas.microsoft.com/office/drawing/2014/main" id="{57DDDB4F-5272-BA5A-80D5-DB5381A6669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Tree>
    <p:extLst>
      <p:ext uri="{BB962C8B-B14F-4D97-AF65-F5344CB8AC3E}">
        <p14:creationId xmlns:p14="http://schemas.microsoft.com/office/powerpoint/2010/main" val="273168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8F3C502-92F0-4C44-0573-EFC895DD092D}"/>
              </a:ext>
            </a:extLst>
          </p:cNvPr>
          <p:cNvSpPr>
            <a:spLocks/>
          </p:cNvSpPr>
          <p:nvPr/>
        </p:nvSpPr>
        <p:spPr bwMode="auto">
          <a:xfrm>
            <a:off x="11366847" y="62003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pic>
        <p:nvPicPr>
          <p:cNvPr id="5" name="Immagine 4">
            <a:extLst>
              <a:ext uri="{FF2B5EF4-FFF2-40B4-BE49-F238E27FC236}">
                <a16:creationId xmlns:a16="http://schemas.microsoft.com/office/drawing/2014/main" id="{205FDCDA-2B63-0DB8-BBFF-F4F3F5A2C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953955" y="739148"/>
            <a:ext cx="901307" cy="64510"/>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3636948" y="227510"/>
            <a:ext cx="5348025"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133" b="1" dirty="0">
                <a:solidFill>
                  <a:srgbClr val="FF9933"/>
                </a:solidFill>
                <a:latin typeface="Verdana" panose="020B0604030504040204" pitchFamily="34" charset="0"/>
                <a:ea typeface="Verdana" panose="020B0604030504040204" pitchFamily="34" charset="0"/>
                <a:cs typeface="Verdana" panose="020B0604030504040204" pitchFamily="34" charset="0"/>
                <a:sym typeface="Rambla"/>
                <a:rtl val="0"/>
              </a:rPr>
              <a:t>LE ANTICIPAZIONI- TASSAZIONE</a:t>
            </a:r>
            <a:endParaRPr lang="en-US" sz="2133" cap="all" dirty="0">
              <a:solidFill>
                <a:schemeClr val="tx1"/>
              </a:solidFill>
              <a:latin typeface="Arial"/>
              <a:cs typeface="Arial"/>
            </a:endParaRP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254055" y="1207957"/>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943678" y="1054060"/>
            <a:ext cx="8652665" cy="2713628"/>
          </a:xfrm>
          <a:prstGeom prst="rect">
            <a:avLst/>
          </a:prstGeom>
          <a:noFill/>
        </p:spPr>
        <p:txBody>
          <a:bodyPr wrap="square" rtlCol="0">
            <a:spAutoFit/>
          </a:bodyPr>
          <a:lstStyle/>
          <a:p>
            <a:pPr marL="135463" algn="just">
              <a:spcBef>
                <a:spcPts val="533"/>
              </a:spcBef>
              <a:buClr>
                <a:schemeClr val="accent1"/>
              </a:buClr>
              <a:buSzPct val="68000"/>
            </a:pPr>
            <a:r>
              <a:rPr lang="it-IT"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Le anticipazioni per spese sanitarie sono soggette a tassazione con un'aliquota del 15%. </a:t>
            </a:r>
            <a:br>
              <a:rPr lang="it-IT"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br>
            <a:r>
              <a:rPr lang="it-IT"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Dopo 15 anni di partecipazione a previdenza complementare, questa aliquota sarà ridotta di una quota dello 0,30% per ogni anno di partecipazione in più, con un limite massimo di riduzione di 6 punti.  Dunque, tale aliquota potrà scendere fino al 9% nel caso in cui l'aderente abbia partecipato per almeno 35 anni (senza riscatti totali). </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254055" y="3680538"/>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890332" y="3559375"/>
            <a:ext cx="8706012" cy="1633973"/>
          </a:xfrm>
          <a:prstGeom prst="rect">
            <a:avLst/>
          </a:prstGeom>
          <a:noFill/>
        </p:spPr>
        <p:txBody>
          <a:bodyPr wrap="square" rtlCol="0">
            <a:spAutoFit/>
          </a:bodyPr>
          <a:lstStyle/>
          <a:p>
            <a:pPr marL="135463" algn="just">
              <a:spcBef>
                <a:spcPts val="533"/>
              </a:spcBef>
              <a:buClr>
                <a:schemeClr val="accent1"/>
              </a:buClr>
              <a:buSzPct val="68000"/>
            </a:pPr>
            <a:r>
              <a:rPr lang="it-IT"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Le anticipazioni per acquisto di prima casa, ristrutturazioni della stessa e per le ulteriori esigenze degli aderenti e qualunque altra forma di riscatto (riscatto per perdita dei requisiti di partecipazione) saranno soggette a una ritenuta con aliquota fissa pari al 23%. </a:t>
            </a:r>
          </a:p>
          <a:p>
            <a:pPr algn="just">
              <a:spcBef>
                <a:spcPts val="533"/>
              </a:spcBef>
              <a:buClr>
                <a:schemeClr val="accent1"/>
              </a:buClr>
              <a:buSzPct val="25000"/>
            </a:pPr>
            <a:endParaRPr lang="it-IT" sz="2133" b="1" dirty="0">
              <a:solidFill>
                <a:srgbClr val="002060"/>
              </a:solidFill>
              <a:latin typeface="Verdana"/>
              <a:ea typeface="Verdana"/>
              <a:cs typeface="Verdana"/>
              <a:sym typeface="Verdana"/>
              <a:rtl val="0"/>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3" name="CasellaDiTesto 2">
            <a:extLst>
              <a:ext uri="{FF2B5EF4-FFF2-40B4-BE49-F238E27FC236}">
                <a16:creationId xmlns:a16="http://schemas.microsoft.com/office/drawing/2014/main" id="{22474AE9-C79A-4329-451D-347A5F7AF87D}"/>
              </a:ext>
            </a:extLst>
          </p:cNvPr>
          <p:cNvSpPr txBox="1"/>
          <p:nvPr/>
        </p:nvSpPr>
        <p:spPr>
          <a:xfrm>
            <a:off x="2005589" y="4920099"/>
            <a:ext cx="8180822" cy="646331"/>
          </a:xfrm>
          <a:prstGeom prst="rect">
            <a:avLst/>
          </a:prstGeom>
          <a:noFill/>
        </p:spPr>
        <p:txBody>
          <a:bodyPr wrap="square">
            <a:spAutoFit/>
          </a:bodyPr>
          <a:lstStyle/>
          <a:p>
            <a:r>
              <a:rPr lang="it-IT" b="1" dirty="0">
                <a:solidFill>
                  <a:srgbClr val="FF660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PER APPROFONDIMENTI, VISITA LA SEZIONE DEL SITO</a:t>
            </a:r>
            <a:r>
              <a:rPr lang="it-IT" b="1" dirty="0">
                <a:solidFill>
                  <a:srgbClr val="FF6600"/>
                </a:solidFill>
                <a:latin typeface="Verdana" panose="020B0604030504040204" pitchFamily="34" charset="0"/>
                <a:ea typeface="Verdana" panose="020B0604030504040204" pitchFamily="34" charset="0"/>
              </a:rPr>
              <a:t> </a:t>
            </a:r>
            <a:r>
              <a:rPr lang="it-IT" b="1" dirty="0">
                <a:solidFill>
                  <a:srgbClr val="FF6600"/>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SULLE ANTICIPAZIONI</a:t>
            </a:r>
            <a:endParaRPr lang="it-IT" b="1" dirty="0">
              <a:solidFill>
                <a:srgbClr val="FF6600"/>
              </a:solidFill>
              <a:latin typeface="Verdana" panose="020B0604030504040204" pitchFamily="34" charset="0"/>
              <a:ea typeface="Verdana" panose="020B0604030504040204" pitchFamily="34" charset="0"/>
            </a:endParaRPr>
          </a:p>
        </p:txBody>
      </p:sp>
      <p:sp>
        <p:nvSpPr>
          <p:cNvPr id="6" name="Freeform 5">
            <a:extLst>
              <a:ext uri="{FF2B5EF4-FFF2-40B4-BE49-F238E27FC236}">
                <a16:creationId xmlns:a16="http://schemas.microsoft.com/office/drawing/2014/main" id="{440ABD2B-FC2F-57C5-6D41-BB68FE4FC063}"/>
              </a:ext>
            </a:extLst>
          </p:cNvPr>
          <p:cNvSpPr>
            <a:spLocks/>
          </p:cNvSpPr>
          <p:nvPr/>
        </p:nvSpPr>
        <p:spPr bwMode="auto">
          <a:xfrm>
            <a:off x="11425044" y="14860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grpSp>
        <p:nvGrpSpPr>
          <p:cNvPr id="8" name="Group 6">
            <a:extLst>
              <a:ext uri="{FF2B5EF4-FFF2-40B4-BE49-F238E27FC236}">
                <a16:creationId xmlns:a16="http://schemas.microsoft.com/office/drawing/2014/main" id="{274CE8AC-4CB7-EB72-09C7-B27D15BF48E8}"/>
              </a:ext>
            </a:extLst>
          </p:cNvPr>
          <p:cNvGrpSpPr/>
          <p:nvPr/>
        </p:nvGrpSpPr>
        <p:grpSpPr>
          <a:xfrm>
            <a:off x="8772937" y="3258766"/>
            <a:ext cx="3419063" cy="3599234"/>
            <a:chOff x="3655211" y="227910"/>
            <a:chExt cx="5612614" cy="8538607"/>
          </a:xfrm>
        </p:grpSpPr>
        <p:sp>
          <p:nvSpPr>
            <p:cNvPr id="9" name="Freeform 5">
              <a:extLst>
                <a:ext uri="{FF2B5EF4-FFF2-40B4-BE49-F238E27FC236}">
                  <a16:creationId xmlns:a16="http://schemas.microsoft.com/office/drawing/2014/main" id="{3C7F7576-7301-8353-18FF-11D898D30A0A}"/>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F87C9108-C6D4-4EB5-A76C-D06DB1105813}"/>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1" name="CasellaDiTesto 10">
            <a:extLst>
              <a:ext uri="{FF2B5EF4-FFF2-40B4-BE49-F238E27FC236}">
                <a16:creationId xmlns:a16="http://schemas.microsoft.com/office/drawing/2014/main" id="{5816585E-0D89-FF57-3D8E-8E5CEA040DF3}"/>
              </a:ext>
            </a:extLst>
          </p:cNvPr>
          <p:cNvSpPr txBox="1"/>
          <p:nvPr/>
        </p:nvSpPr>
        <p:spPr>
          <a:xfrm>
            <a:off x="2005590" y="5766294"/>
            <a:ext cx="8706778" cy="666977"/>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it-IT" sz="1867" b="1"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QUANTO COSTA: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€ 24,00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Calibri" panose="020F0502020204030204" pitchFamily="34" charset="0"/>
              </a:rPr>
              <a:t>e un incremento di </a:t>
            </a:r>
            <a:r>
              <a:rPr kumimoji="0" lang="it-IT" sz="1867" b="0"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€ 10,00 in caso di presenza di vincolo in posizione</a:t>
            </a:r>
          </a:p>
        </p:txBody>
      </p:sp>
    </p:spTree>
    <p:extLst>
      <p:ext uri="{BB962C8B-B14F-4D97-AF65-F5344CB8AC3E}">
        <p14:creationId xmlns:p14="http://schemas.microsoft.com/office/powerpoint/2010/main" val="1308312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CAABABD7-8B0C-193F-3B23-90921A98884D}"/>
              </a:ext>
            </a:extLst>
          </p:cNvPr>
          <p:cNvGrpSpPr/>
          <p:nvPr/>
        </p:nvGrpSpPr>
        <p:grpSpPr>
          <a:xfrm>
            <a:off x="10450286" y="4354286"/>
            <a:ext cx="1719942" cy="2464881"/>
            <a:chOff x="3655211" y="227910"/>
            <a:chExt cx="5612614" cy="8538607"/>
          </a:xfrm>
        </p:grpSpPr>
        <p:sp>
          <p:nvSpPr>
            <p:cNvPr id="5" name="Freeform 5">
              <a:extLst>
                <a:ext uri="{FF2B5EF4-FFF2-40B4-BE49-F238E27FC236}">
                  <a16:creationId xmlns:a16="http://schemas.microsoft.com/office/drawing/2014/main" id="{45BED10F-BDC2-0CC4-0171-206C11363FA5}"/>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Freeform 6">
              <a:extLst>
                <a:ext uri="{FF2B5EF4-FFF2-40B4-BE49-F238E27FC236}">
                  <a16:creationId xmlns:a16="http://schemas.microsoft.com/office/drawing/2014/main" id="{208A215C-4E3E-F30B-26C3-F82A9A1C7486}"/>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8" name="Immagine 7">
            <a:extLst>
              <a:ext uri="{FF2B5EF4-FFF2-40B4-BE49-F238E27FC236}">
                <a16:creationId xmlns:a16="http://schemas.microsoft.com/office/drawing/2014/main" id="{5A134EDE-18E6-D6EA-A972-A6770969B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871523" y="724904"/>
            <a:ext cx="793448" cy="80639"/>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977417" y="8347"/>
            <a:ext cx="11604650" cy="195230"/>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400" b="1" dirty="0">
                <a:solidFill>
                  <a:srgbClr val="FF9933"/>
                </a:solidFill>
                <a:latin typeface="Verdana" panose="020B0604030504040204" pitchFamily="34" charset="0"/>
                <a:ea typeface="Verdana" panose="020B0604030504040204" pitchFamily="34" charset="0"/>
                <a:cs typeface="Arial"/>
              </a:rPr>
              <a:t>TRASFERIMENTO</a:t>
            </a:r>
            <a:r>
              <a:rPr kumimoji="0" lang="it-IT" sz="2400" b="1" i="0" u="none" strike="noStrike" kern="1200" cap="none" spc="0" normalizeH="0" baseline="0" noProof="0" dirty="0">
                <a:ln>
                  <a:noFill/>
                </a:ln>
                <a:solidFill>
                  <a:srgbClr val="FF9933"/>
                </a:solidFill>
                <a:effectLst/>
                <a:uLnTx/>
                <a:uFillTx/>
                <a:latin typeface="Verdana" panose="020B0604030504040204" pitchFamily="34" charset="0"/>
                <a:ea typeface="Verdana" panose="020B0604030504040204" pitchFamily="34" charset="0"/>
                <a:cs typeface="Verdana" panose="020B0604030504040204" pitchFamily="34" charset="0"/>
                <a:sym typeface="Rambla"/>
                <a:rtl val="0"/>
              </a:rPr>
              <a:t> PER CESSAZIONE DEI </a:t>
            </a:r>
          </a:p>
          <a:p>
            <a:pPr algn="l">
              <a:lnSpc>
                <a:spcPct val="100000"/>
              </a:lnSpc>
              <a:spcBef>
                <a:spcPts val="0"/>
              </a:spcBef>
            </a:pPr>
            <a:r>
              <a:rPr kumimoji="0" lang="it-IT" sz="2400" b="1" i="0" u="none" strike="noStrike" kern="1200" cap="none" spc="0" normalizeH="0" baseline="0" noProof="0" dirty="0">
                <a:ln>
                  <a:noFill/>
                </a:ln>
                <a:solidFill>
                  <a:srgbClr val="FF9933"/>
                </a:solidFill>
                <a:effectLst/>
                <a:uLnTx/>
                <a:uFillTx/>
                <a:latin typeface="Verdana" panose="020B0604030504040204" pitchFamily="34" charset="0"/>
                <a:ea typeface="Verdana" panose="020B0604030504040204" pitchFamily="34" charset="0"/>
                <a:cs typeface="Verdana" panose="020B0604030504040204" pitchFamily="34" charset="0"/>
                <a:sym typeface="Rambla"/>
                <a:rtl val="0"/>
              </a:rPr>
              <a:t>      REQUISITI DI PARTECIPAZIONE</a:t>
            </a:r>
            <a:r>
              <a:rPr lang="it-IT" sz="2400" b="1" dirty="0">
                <a:solidFill>
                  <a:srgbClr val="FF9933"/>
                </a:solidFill>
                <a:latin typeface="Verdana" panose="020B0604030504040204" pitchFamily="34" charset="0"/>
                <a:ea typeface="Verdana" panose="020B0604030504040204" pitchFamily="34" charset="0"/>
                <a:cs typeface="Arial"/>
              </a:rPr>
              <a:t> </a:t>
            </a:r>
            <a:endParaRPr lang="en-US" sz="2400" dirty="0">
              <a:solidFill>
                <a:schemeClr val="tx1"/>
              </a:solidFill>
              <a:latin typeface="Verdana" panose="020B0604030504040204" pitchFamily="34" charset="0"/>
              <a:ea typeface="Verdana" panose="020B0604030504040204" pitchFamily="34" charset="0"/>
              <a:cs typeface="Arial"/>
            </a:endParaRPr>
          </a:p>
        </p:txBody>
      </p:sp>
      <p:sp>
        <p:nvSpPr>
          <p:cNvPr id="2" name="CasellaDiTesto 1"/>
          <p:cNvSpPr txBox="1"/>
          <p:nvPr/>
        </p:nvSpPr>
        <p:spPr>
          <a:xfrm>
            <a:off x="157189" y="1156099"/>
            <a:ext cx="11773554" cy="6045501"/>
          </a:xfrm>
          <a:prstGeom prst="rect">
            <a:avLst/>
          </a:prstGeom>
          <a:noFill/>
        </p:spPr>
        <p:txBody>
          <a:bodyPr wrap="square" rtlCol="0">
            <a:spAutoFit/>
          </a:bodyPr>
          <a:lstStyle/>
          <a:p>
            <a:pPr algn="just">
              <a:spcBef>
                <a:spcPts val="533"/>
              </a:spcBef>
              <a:buClr>
                <a:schemeClr val="accent1"/>
              </a:buClr>
              <a:buSzPct val="25000"/>
            </a:pP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Qualora vengano meno i requisiti di partecipazione al Fondo (per cessazione dell’attività lavorativa prevista per l’iscrizione, ovvero per cambio inquadramento con passaggio a dirigente), è possibile trasferire la propria posizione individuale ad altra forma pensionistica complementare alla quale il lavoratore acceda in relazione alla nuova attività. Si ricorda peraltro che il cambiamento dell’attività lavorativa assume rilevanza nel solo caso di passaggio a settore diverso da quelli previsti per l’iscrizione al Fondo Pensione (è cioè possibile cambiare azienda senza dover cambiare Fondo pensione </a:t>
            </a:r>
            <a:r>
              <a:rPr lang="it-IT" b="1" dirty="0">
                <a:solidFill>
                  <a:srgbClr val="FF6600"/>
                </a:solidFill>
                <a:latin typeface="Verdana" panose="020B0604030504040204" pitchFamily="34" charset="0"/>
                <a:ea typeface="Verdana" panose="020B0604030504040204" pitchFamily="34" charset="0"/>
                <a:cs typeface="Verdana" panose="020B0604030504040204" pitchFamily="34" charset="0"/>
                <a:sym typeface="Rambla"/>
                <a:hlinkClick r:id="rId3">
                  <a:extLst>
                    <a:ext uri="{A12FA001-AC4F-418D-AE19-62706E023703}">
                      <ahyp:hlinkClr xmlns:ahyp="http://schemas.microsoft.com/office/drawing/2018/hyperlinkcolor" val="tx"/>
                    </a:ext>
                  </a:extLst>
                </a:hlinkClick>
                <a:rtl val="0"/>
              </a:rPr>
              <a:t>Vai al modulo per cambio datore di lavoro</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 </a:t>
            </a:r>
            <a:r>
              <a:rPr lang="it-IT" dirty="0">
                <a:solidFill>
                  <a:srgbClr val="EB6F09"/>
                </a:solidFill>
                <a:latin typeface="Verdana" panose="020B0604030504040204" pitchFamily="34" charset="0"/>
                <a:ea typeface="Verdana" panose="020B0604030504040204" pitchFamily="34" charset="0"/>
                <a:cs typeface="Verdana" panose="020B0604030504040204" pitchFamily="34" charset="0"/>
                <a:sym typeface="Rambla"/>
                <a:rtl val="0"/>
              </a:rPr>
              <a:t>NESSUN COSTO DA SOSTENERE</a:t>
            </a:r>
          </a:p>
          <a:p>
            <a:pPr>
              <a:spcBef>
                <a:spcPts val="533"/>
              </a:spcBef>
              <a:buClr>
                <a:schemeClr val="accent1"/>
              </a:buClr>
            </a:pP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endParaRPr>
          </a:p>
          <a:p>
            <a:pPr lvl="0" algn="just">
              <a:buSzPct val="25000"/>
            </a:pPr>
            <a:r>
              <a:rPr lang="it-IT" b="1" dirty="0">
                <a:solidFill>
                  <a:srgbClr val="FF9933"/>
                </a:solidFill>
                <a:latin typeface="Verdana" panose="020B0604030504040204" pitchFamily="34" charset="0"/>
                <a:ea typeface="Verdana" panose="020B0604030504040204" pitchFamily="34" charset="0"/>
                <a:cs typeface="Verdana" panose="020B0604030504040204" pitchFamily="34" charset="0"/>
                <a:sym typeface="Rambla"/>
                <a:rtl val="0"/>
              </a:rPr>
              <a:t>                                           </a:t>
            </a:r>
            <a:r>
              <a:rPr lang="it-IT" sz="2400" b="1" dirty="0">
                <a:solidFill>
                  <a:srgbClr val="FF9933"/>
                </a:solidFill>
                <a:latin typeface="Verdana" panose="020B0604030504040204" pitchFamily="34" charset="0"/>
                <a:ea typeface="Verdana" panose="020B0604030504040204" pitchFamily="34" charset="0"/>
                <a:cs typeface="Verdana" panose="020B0604030504040204" pitchFamily="34" charset="0"/>
                <a:sym typeface="Rambla"/>
                <a:rtl val="0"/>
              </a:rPr>
              <a:t>TRASFERIMENTO VOLONTARIO</a:t>
            </a:r>
          </a:p>
          <a:p>
            <a:pPr marL="0" marR="0" lvl="0" indent="0" algn="l" defTabSz="609585" rtl="0" eaLnBrk="1" fontAlgn="auto" latinLnBrk="0" hangingPunct="1">
              <a:lnSpc>
                <a:spcPct val="100000"/>
              </a:lnSpc>
              <a:spcBef>
                <a:spcPts val="0"/>
              </a:spcBef>
              <a:spcAft>
                <a:spcPts val="0"/>
              </a:spcAft>
              <a:buClrTx/>
              <a:buSzTx/>
              <a:buFontTx/>
              <a:buNone/>
              <a:tabLst/>
              <a:defRPr/>
            </a:pP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In costanza dei requisiti di partecipazione al Fondo (senza quindi che sia cessata l’attività lavorativa), l’aderente può chiedere il trasferimento della posizione solo dopo il decorso dei limiti temporali previsti dalla normativa (è quindi possibile cambiare volontariamente Fondo Pensione solo dopo </a:t>
            </a:r>
            <a:r>
              <a:rPr lang="it-IT" b="1"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2 anni di partecipazione</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 </a:t>
            </a:r>
            <a:r>
              <a:rPr kumimoji="0" lang="it-IT" sz="1867" b="1"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QUANTO COSTA:</a:t>
            </a:r>
            <a:r>
              <a:rPr kumimoji="0" lang="it-IT" sz="1867"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€ 30,00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Calibri" panose="020F0502020204030204" pitchFamily="34" charset="0"/>
              </a:rPr>
              <a:t>e un incremento di </a:t>
            </a:r>
            <a:r>
              <a:rPr kumimoji="0" lang="it-IT" sz="1867" b="0"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€ 10,00 in caso di presenza di vincolo in posizione.</a:t>
            </a: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endParaRPr>
          </a:p>
          <a:p>
            <a:pPr lvl="0" algn="just">
              <a:buSzPct val="25000"/>
            </a:pP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endParaRPr>
          </a:p>
          <a:p>
            <a:pPr marL="0" marR="0" lvl="0" indent="0" algn="l" defTabSz="609585" rtl="0" eaLnBrk="1" fontAlgn="auto" latinLnBrk="0" hangingPunct="1">
              <a:lnSpc>
                <a:spcPct val="100000"/>
              </a:lnSpc>
              <a:spcBef>
                <a:spcPts val="0"/>
              </a:spcBef>
              <a:spcAft>
                <a:spcPts val="0"/>
              </a:spcAft>
              <a:buClrTx/>
              <a:buSzTx/>
              <a:buFontTx/>
              <a:buNone/>
              <a:tabLst/>
              <a:defRPr/>
            </a:pP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Pr>
              <a:t>• Si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rPr>
              <a:t>ricorda, inoltre, che la richiesta di Trasferimento (volontario o per perdita dei requisiti di partecipazione) può essere inoltrata a FON.TE. solo dopo che si sia perfezionata l’adesione al Fondo cui si intende trasferire la posizione previdenziale.</a:t>
            </a:r>
            <a:r>
              <a:rPr kumimoji="0" lang="it-IT" sz="1867" b="1"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 </a:t>
            </a: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sym typeface="Rambla"/>
              <a:rtl val="0"/>
            </a:endParaRPr>
          </a:p>
          <a:p>
            <a:r>
              <a:rPr lang="it-IT" sz="1600" b="1" dirty="0">
                <a:solidFill>
                  <a:schemeClr val="accent6"/>
                </a:solidFill>
                <a:latin typeface="Verdana" panose="020B0604030504040204" pitchFamily="34" charset="0"/>
                <a:ea typeface="Verdana" panose="020B0604030504040204" pitchFamily="34" charset="0"/>
                <a:cs typeface="Verdana" panose="020B0604030504040204" pitchFamily="34" charset="0"/>
              </a:rPr>
              <a:t> </a:t>
            </a:r>
            <a:r>
              <a:rPr lang="it-IT" sz="1600" b="1" dirty="0">
                <a:solidFill>
                  <a:srgbClr val="FF6600"/>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MODULO DI TRASFERIMENTO</a:t>
            </a:r>
            <a:endPar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a:t>
            </a:r>
            <a:endParaRPr lang="it-IT" sz="1600" b="1" dirty="0">
              <a:solidFill>
                <a:srgbClr val="FF6600"/>
              </a:solidFill>
              <a:latin typeface="Verdana" panose="020B0604030504040204" pitchFamily="34" charset="0"/>
              <a:ea typeface="Verdana" panose="020B0604030504040204" pitchFamily="34" charset="0"/>
              <a:cs typeface="Verdana" panose="020B0604030504040204" pitchFamily="34" charset="0"/>
            </a:endParaRPr>
          </a:p>
          <a:p>
            <a:endParaRPr lang="it-IT" sz="1600" b="1"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61839" y="25346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06574" y="10596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9" name="Immagine 8">
            <a:extLst>
              <a:ext uri="{FF2B5EF4-FFF2-40B4-BE49-F238E27FC236}">
                <a16:creationId xmlns:a16="http://schemas.microsoft.com/office/drawing/2014/main" id="{E91E0462-552D-8DEE-8760-3828D9435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84" y="66129"/>
            <a:ext cx="1546018" cy="897996"/>
          </a:xfrm>
          <a:prstGeom prst="rect">
            <a:avLst/>
          </a:prstGeom>
        </p:spPr>
      </p:pic>
      <p:grpSp>
        <p:nvGrpSpPr>
          <p:cNvPr id="10" name="Group 26">
            <a:extLst>
              <a:ext uri="{FF2B5EF4-FFF2-40B4-BE49-F238E27FC236}">
                <a16:creationId xmlns:a16="http://schemas.microsoft.com/office/drawing/2014/main" id="{5E8E1F3D-15AA-81CF-C598-5D22AF8C4B9C}"/>
              </a:ext>
            </a:extLst>
          </p:cNvPr>
          <p:cNvGrpSpPr/>
          <p:nvPr/>
        </p:nvGrpSpPr>
        <p:grpSpPr>
          <a:xfrm>
            <a:off x="899114" y="631785"/>
            <a:ext cx="815999" cy="144918"/>
            <a:chOff x="5475288" y="6400801"/>
            <a:chExt cx="837871" cy="100013"/>
          </a:xfrm>
          <a:solidFill>
            <a:schemeClr val="tx1">
              <a:lumMod val="75000"/>
              <a:lumOff val="25000"/>
              <a:alpha val="40000"/>
            </a:schemeClr>
          </a:solidFill>
        </p:grpSpPr>
        <p:sp>
          <p:nvSpPr>
            <p:cNvPr id="11" name="Freeform 11">
              <a:extLst>
                <a:ext uri="{FF2B5EF4-FFF2-40B4-BE49-F238E27FC236}">
                  <a16:creationId xmlns:a16="http://schemas.microsoft.com/office/drawing/2014/main" id="{861653F5-C9EC-E72D-8EB5-EE6A1DE0E8F3}"/>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13">
              <a:extLst>
                <a:ext uri="{FF2B5EF4-FFF2-40B4-BE49-F238E27FC236}">
                  <a16:creationId xmlns:a16="http://schemas.microsoft.com/office/drawing/2014/main" id="{D1491204-FB70-7D28-3E3C-54CA08B63D4A}"/>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7" name="CasellaDiTesto 6">
            <a:extLst>
              <a:ext uri="{FF2B5EF4-FFF2-40B4-BE49-F238E27FC236}">
                <a16:creationId xmlns:a16="http://schemas.microsoft.com/office/drawing/2014/main" id="{9CB3F2D0-DE94-CD03-8C64-878026C3086D}"/>
              </a:ext>
            </a:extLst>
          </p:cNvPr>
          <p:cNvSpPr txBox="1"/>
          <p:nvPr/>
        </p:nvSpPr>
        <p:spPr>
          <a:xfrm>
            <a:off x="6790579" y="730573"/>
            <a:ext cx="4761566" cy="338554"/>
          </a:xfrm>
          <a:prstGeom prst="rect">
            <a:avLst/>
          </a:prstGeom>
          <a:solidFill>
            <a:schemeClr val="bg1"/>
          </a:solidFill>
        </p:spPr>
        <p:txBody>
          <a:bodyPr wrap="square">
            <a:spAutoFit/>
          </a:bodyPr>
          <a:lstStyle/>
          <a:p>
            <a:r>
              <a:rPr lang="it-IT" sz="1600" b="1" dirty="0">
                <a:solidFill>
                  <a:srgbClr val="FF6600"/>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INFOGRAFICA TRASFERIMENTO</a:t>
            </a:r>
            <a:r>
              <a:rPr lang="it-IT" sz="1600" b="1" dirty="0">
                <a:solidFill>
                  <a:srgbClr val="FF6600"/>
                </a:solidFill>
                <a:latin typeface="Verdana" panose="020B0604030504040204" pitchFamily="34" charset="0"/>
                <a:ea typeface="Verdana" panose="020B0604030504040204" pitchFamily="34" charset="0"/>
                <a:cs typeface="Verdana" panose="020B0604030504040204" pitchFamily="34" charset="0"/>
              </a:rPr>
              <a:t> </a:t>
            </a:r>
            <a:endParaRPr lang="it-IT" sz="1600" dirty="0"/>
          </a:p>
        </p:txBody>
      </p:sp>
    </p:spTree>
    <p:extLst>
      <p:ext uri="{BB962C8B-B14F-4D97-AF65-F5344CB8AC3E}">
        <p14:creationId xmlns:p14="http://schemas.microsoft.com/office/powerpoint/2010/main" val="211234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1DA3DDD-DFFB-8EB8-5D35-D1B9EBD41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996666" y="739302"/>
            <a:ext cx="812679" cy="123772"/>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3759321" y="284982"/>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133" b="1" dirty="0">
                <a:solidFill>
                  <a:srgbClr val="FF9900"/>
                </a:solidFill>
                <a:latin typeface="Verdana" panose="020B0604030504040204" pitchFamily="34" charset="0"/>
                <a:ea typeface="Verdana" panose="020B0604030504040204" pitchFamily="34" charset="0"/>
                <a:cs typeface="Verdana" panose="020B0604030504040204" pitchFamily="34" charset="0"/>
                <a:sym typeface="Rambla"/>
                <a:hlinkClick r:id="rId3">
                  <a:extLst>
                    <a:ext uri="{A12FA001-AC4F-418D-AE19-62706E023703}">
                      <ahyp:hlinkClr xmlns:ahyp="http://schemas.microsoft.com/office/drawing/2018/hyperlinkcolor" val="tx"/>
                    </a:ext>
                  </a:extLst>
                </a:hlinkClick>
                <a:rtl val="0"/>
              </a:rPr>
              <a:t>I RISCATTI</a:t>
            </a:r>
            <a:endParaRPr lang="en-US" sz="2133" cap="all" dirty="0">
              <a:solidFill>
                <a:srgbClr val="FF9900"/>
              </a:solidFill>
              <a:latin typeface="Arial"/>
              <a:cs typeface="Arial"/>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10" name="Freeform 5">
            <a:extLst>
              <a:ext uri="{FF2B5EF4-FFF2-40B4-BE49-F238E27FC236}">
                <a16:creationId xmlns:a16="http://schemas.microsoft.com/office/drawing/2014/main" id="{DD19ED78-2745-2113-7331-3708627C330A}"/>
              </a:ext>
            </a:extLst>
          </p:cNvPr>
          <p:cNvSpPr>
            <a:spLocks/>
          </p:cNvSpPr>
          <p:nvPr/>
        </p:nvSpPr>
        <p:spPr bwMode="auto">
          <a:xfrm>
            <a:off x="11366847" y="62003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9" name="Freeform 5">
            <a:extLst>
              <a:ext uri="{FF2B5EF4-FFF2-40B4-BE49-F238E27FC236}">
                <a16:creationId xmlns:a16="http://schemas.microsoft.com/office/drawing/2014/main" id="{0855B972-DD1C-D1C5-C3A6-80411E9F3CBF}"/>
              </a:ext>
            </a:extLst>
          </p:cNvPr>
          <p:cNvSpPr>
            <a:spLocks/>
          </p:cNvSpPr>
          <p:nvPr/>
        </p:nvSpPr>
        <p:spPr bwMode="auto">
          <a:xfrm>
            <a:off x="11425044" y="14860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12" name="Immagine 11">
            <a:extLst>
              <a:ext uri="{FF2B5EF4-FFF2-40B4-BE49-F238E27FC236}">
                <a16:creationId xmlns:a16="http://schemas.microsoft.com/office/drawing/2014/main" id="{9C4478D6-46DC-5EF0-E6D3-3EDF879078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667" y="955721"/>
            <a:ext cx="9541480" cy="5766092"/>
          </a:xfrm>
          <a:prstGeom prst="rect">
            <a:avLst/>
          </a:prstGeom>
        </p:spPr>
      </p:pic>
      <p:grpSp>
        <p:nvGrpSpPr>
          <p:cNvPr id="6" name="Group 6">
            <a:extLst>
              <a:ext uri="{FF2B5EF4-FFF2-40B4-BE49-F238E27FC236}">
                <a16:creationId xmlns:a16="http://schemas.microsoft.com/office/drawing/2014/main" id="{F1D8358C-9101-644B-24DC-C643B43CD170}"/>
              </a:ext>
            </a:extLst>
          </p:cNvPr>
          <p:cNvGrpSpPr/>
          <p:nvPr/>
        </p:nvGrpSpPr>
        <p:grpSpPr>
          <a:xfrm>
            <a:off x="8772937" y="3258766"/>
            <a:ext cx="3419063" cy="3599234"/>
            <a:chOff x="3655211" y="227910"/>
            <a:chExt cx="5612614" cy="8538607"/>
          </a:xfrm>
        </p:grpSpPr>
        <p:sp>
          <p:nvSpPr>
            <p:cNvPr id="7" name="Freeform 5">
              <a:extLst>
                <a:ext uri="{FF2B5EF4-FFF2-40B4-BE49-F238E27FC236}">
                  <a16:creationId xmlns:a16="http://schemas.microsoft.com/office/drawing/2014/main" id="{A23EBFF4-AD6D-48E9-2D9B-2DA7391FDCF2}"/>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30549C73-8AB5-5A83-C018-B42133B1EC3D}"/>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76805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B73389B-8967-45A2-8BD8-8970E924A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12445" y="676598"/>
            <a:ext cx="816903" cy="126437"/>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4011990" y="32897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altLang="it-IT" sz="2133" b="1" dirty="0">
                <a:solidFill>
                  <a:srgbClr val="FF9933"/>
                </a:solidFill>
                <a:latin typeface="Verdana" panose="020B0604030504040204" pitchFamily="34" charset="0"/>
                <a:ea typeface="Verdana" panose="020B0604030504040204" pitchFamily="34" charset="0"/>
                <a:cs typeface="Arial"/>
              </a:rPr>
              <a:t>TASSAZIONE SUI RISCATTI</a:t>
            </a:r>
            <a:endParaRPr lang="en-US" sz="2133" cap="all" dirty="0">
              <a:solidFill>
                <a:schemeClr val="tx1"/>
              </a:solidFill>
              <a:latin typeface="Verdana" panose="020B0604030504040204" pitchFamily="34" charset="0"/>
              <a:ea typeface="Verdana" panose="020B0604030504040204" pitchFamily="34" charset="0"/>
              <a:cs typeface="Arial"/>
            </a:endParaRPr>
          </a:p>
        </p:txBody>
      </p:sp>
      <p:grpSp>
        <p:nvGrpSpPr>
          <p:cNvPr id="245" name="Group 13">
            <a:extLst>
              <a:ext uri="{FF2B5EF4-FFF2-40B4-BE49-F238E27FC236}">
                <a16:creationId xmlns:a16="http://schemas.microsoft.com/office/drawing/2014/main" id="{A569106E-4069-4647-931B-8B90EFC0E1A6}"/>
              </a:ext>
            </a:extLst>
          </p:cNvPr>
          <p:cNvGrpSpPr/>
          <p:nvPr/>
        </p:nvGrpSpPr>
        <p:grpSpPr>
          <a:xfrm>
            <a:off x="1044608" y="3151876"/>
            <a:ext cx="615648" cy="554247"/>
            <a:chOff x="4902200" y="2354263"/>
            <a:chExt cx="2387601" cy="2149475"/>
          </a:xfrm>
          <a:solidFill>
            <a:schemeClr val="accent1"/>
          </a:solidFill>
        </p:grpSpPr>
        <p:sp>
          <p:nvSpPr>
            <p:cNvPr id="246"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7"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48" name="TextBox 22">
            <a:extLst>
              <a:ext uri="{FF2B5EF4-FFF2-40B4-BE49-F238E27FC236}">
                <a16:creationId xmlns:a16="http://schemas.microsoft.com/office/drawing/2014/main" id="{9142822A-13CD-4DB7-BE10-BFFBCAEC86CF}"/>
              </a:ext>
            </a:extLst>
          </p:cNvPr>
          <p:cNvSpPr txBox="1"/>
          <p:nvPr/>
        </p:nvSpPr>
        <p:spPr>
          <a:xfrm>
            <a:off x="1598495" y="3040061"/>
            <a:ext cx="8958848" cy="1277016"/>
          </a:xfrm>
          <a:prstGeom prst="rect">
            <a:avLst/>
          </a:prstGeom>
          <a:noFill/>
        </p:spPr>
        <p:txBody>
          <a:bodyPr wrap="square" rtlCol="0">
            <a:spAutoFit/>
          </a:bodyPr>
          <a:lstStyle/>
          <a:p>
            <a:pPr lvl="0" algn="just">
              <a:buClr>
                <a:srgbClr val="FF9900"/>
              </a:buClr>
              <a:buSzPct val="25000"/>
            </a:pPr>
            <a:r>
              <a:rPr lang="it-IT" sz="1867" dirty="0">
                <a:solidFill>
                  <a:srgbClr val="FF9900"/>
                </a:solidFill>
                <a:latin typeface="Verdana"/>
                <a:ea typeface="Verdana"/>
                <a:cs typeface="Verdana"/>
                <a:sym typeface="Verdana"/>
                <a:rtl val="0"/>
              </a:rPr>
              <a:t>Parziale e Totale</a:t>
            </a:r>
            <a:r>
              <a:rPr lang="it-IT" sz="1867" dirty="0">
                <a:solidFill>
                  <a:srgbClr val="002060"/>
                </a:solidFill>
                <a:latin typeface="Verdana"/>
                <a:ea typeface="Verdana"/>
                <a:cs typeface="Verdana"/>
                <a:sym typeface="Verdana"/>
                <a:rtl val="0"/>
              </a:rPr>
              <a:t>: a decorrere dal 01/01/2007 è tassato con ritenuta a titolo di imposta con aliquota del 15% ridotta di 0,30% per ogni anno successivo al 15° </a:t>
            </a:r>
            <a:r>
              <a:rPr lang="it-IT" sz="1867" b="1" dirty="0">
                <a:solidFill>
                  <a:srgbClr val="FF6600"/>
                </a:solidFill>
                <a:latin typeface="Verdana"/>
                <a:ea typeface="Verdana"/>
                <a:cs typeface="Verdana"/>
                <a:sym typeface="Verdana"/>
                <a:rtl val="0"/>
              </a:rPr>
              <a:t>(</a:t>
            </a:r>
            <a:r>
              <a:rPr lang="it-IT" sz="1867" b="1" dirty="0">
                <a:solidFill>
                  <a:srgbClr val="FF6600"/>
                </a:solidFill>
                <a:latin typeface="Verdana"/>
                <a:ea typeface="Verdana"/>
                <a:cs typeface="Verdana"/>
                <a:sym typeface="Verdana"/>
                <a:hlinkClick r:id="rId3">
                  <a:extLst>
                    <a:ext uri="{A12FA001-AC4F-418D-AE19-62706E023703}">
                      <ahyp:hlinkClr xmlns:ahyp="http://schemas.microsoft.com/office/drawing/2018/hyperlinkcolor" val="tx"/>
                    </a:ext>
                  </a:extLst>
                </a:hlinkClick>
                <a:rtl val="0"/>
              </a:rPr>
              <a:t>Vai al modulo</a:t>
            </a:r>
            <a:r>
              <a:rPr lang="it-IT" sz="1867" b="1" dirty="0">
                <a:solidFill>
                  <a:srgbClr val="FF6600"/>
                </a:solidFill>
                <a:latin typeface="Verdana"/>
                <a:ea typeface="Verdana"/>
                <a:cs typeface="Verdana"/>
                <a:sym typeface="Verdana"/>
                <a:rtl val="0"/>
              </a:rPr>
              <a:t>)</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1085354" y="4317077"/>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2" name="TextBox 33">
            <a:extLst>
              <a:ext uri="{FF2B5EF4-FFF2-40B4-BE49-F238E27FC236}">
                <a16:creationId xmlns:a16="http://schemas.microsoft.com/office/drawing/2014/main" id="{726C706B-E064-4993-B118-1A687AE8C697}"/>
              </a:ext>
            </a:extLst>
          </p:cNvPr>
          <p:cNvSpPr txBox="1"/>
          <p:nvPr/>
        </p:nvSpPr>
        <p:spPr>
          <a:xfrm>
            <a:off x="1766466" y="4188319"/>
            <a:ext cx="8882383" cy="16339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FF9900"/>
              </a:buClr>
              <a:buSzPct val="25000"/>
              <a:buFontTx/>
              <a:buNone/>
              <a:tabLst/>
              <a:defRPr/>
            </a:pPr>
            <a:r>
              <a:rPr lang="it-IT" sz="1867">
                <a:solidFill>
                  <a:srgbClr val="FF9900"/>
                </a:solidFill>
                <a:latin typeface="Verdana"/>
                <a:ea typeface="Verdana"/>
                <a:cs typeface="Verdana"/>
                <a:sym typeface="Verdana"/>
                <a:rtl val="0"/>
              </a:rPr>
              <a:t>Per cause diverse</a:t>
            </a:r>
            <a:r>
              <a:rPr lang="it-IT" sz="1867">
                <a:solidFill>
                  <a:srgbClr val="002060"/>
                </a:solidFill>
                <a:latin typeface="Verdana"/>
                <a:ea typeface="Verdana"/>
                <a:cs typeface="Verdana"/>
                <a:sym typeface="Verdana"/>
                <a:rtl val="0"/>
              </a:rPr>
              <a:t>: è tassato con ritenuta a  titolo di imposta con aliquota del 23% (senza riduzioni) su contributi dedotti e TFR</a:t>
            </a:r>
          </a:p>
          <a:p>
            <a:pPr marL="0" marR="0" lvl="0" indent="0" algn="just" defTabSz="914400" rtl="0" eaLnBrk="1" fontAlgn="auto" latinLnBrk="0" hangingPunct="1">
              <a:lnSpc>
                <a:spcPct val="100000"/>
              </a:lnSpc>
              <a:spcBef>
                <a:spcPts val="0"/>
              </a:spcBef>
              <a:spcAft>
                <a:spcPts val="0"/>
              </a:spcAft>
              <a:buClr>
                <a:srgbClr val="FF9900"/>
              </a:buClr>
              <a:buSzPct val="25000"/>
              <a:buFontTx/>
              <a:buNone/>
              <a:tabLst/>
              <a:defRPr/>
            </a:pPr>
            <a:r>
              <a:rPr kumimoji="0" lang="it-IT" sz="1867" b="1" i="0" u="none" strike="noStrike" kern="1200" cap="none" spc="0" normalizeH="0" baseline="0" noProof="0">
                <a:ln>
                  <a:noFill/>
                </a:ln>
                <a:solidFill>
                  <a:srgbClr val="F79646">
                    <a:lumMod val="75000"/>
                  </a:srgbClr>
                </a:solidFill>
                <a:effectLst/>
                <a:uLnTx/>
                <a:uFillTx/>
                <a:latin typeface="Verdana"/>
                <a:ea typeface="Verdana"/>
                <a:cs typeface="Verdana"/>
                <a:sym typeface="Verdana"/>
                <a:rtl val="0"/>
              </a:rPr>
              <a:t>(</a:t>
            </a:r>
            <a:r>
              <a:rPr kumimoji="0" lang="it-IT" sz="1867" b="1" i="0" u="none" strike="noStrike" kern="1200" cap="none" spc="0" normalizeH="0" baseline="0" noProof="0">
                <a:ln>
                  <a:noFill/>
                </a:ln>
                <a:solidFill>
                  <a:srgbClr val="F79646">
                    <a:lumMod val="75000"/>
                  </a:srgbClr>
                </a:solidFill>
                <a:effectLst/>
                <a:uLnTx/>
                <a:uFillTx/>
                <a:latin typeface="Verdana"/>
                <a:ea typeface="Verdana"/>
                <a:cs typeface="Verdana"/>
                <a:sym typeface="Verdana"/>
                <a:hlinkClick r:id="rId3">
                  <a:extLst>
                    <a:ext uri="{A12FA001-AC4F-418D-AE19-62706E023703}">
                      <ahyp:hlinkClr xmlns:ahyp="http://schemas.microsoft.com/office/drawing/2018/hyperlinkcolor" val="tx"/>
                    </a:ext>
                  </a:extLst>
                </a:hlinkClick>
                <a:rtl val="0"/>
              </a:rPr>
              <a:t>Vai al modulo</a:t>
            </a:r>
            <a:r>
              <a:rPr kumimoji="0" lang="it-IT" sz="1867" b="1" i="0" u="none" strike="noStrike" kern="1200" cap="none" spc="0" normalizeH="0" baseline="0" noProof="0">
                <a:ln>
                  <a:noFill/>
                </a:ln>
                <a:solidFill>
                  <a:srgbClr val="F79646">
                    <a:lumMod val="75000"/>
                  </a:srgbClr>
                </a:solidFill>
                <a:effectLst/>
                <a:uLnTx/>
                <a:uFillTx/>
                <a:latin typeface="Verdana"/>
                <a:ea typeface="Verdana"/>
                <a:cs typeface="Verdana"/>
                <a:sym typeface="Verdana"/>
                <a:rtl val="0"/>
              </a:rPr>
              <a:t>)</a:t>
            </a:r>
          </a:p>
          <a:p>
            <a:pPr lvl="0">
              <a:buClr>
                <a:srgbClr val="FF9900"/>
              </a:buClr>
              <a:buSzPct val="25000"/>
            </a:pPr>
            <a:endParaRPr lang="it-IT" sz="1867">
              <a:solidFill>
                <a:srgbClr val="002060"/>
              </a:solidFill>
              <a:latin typeface="Verdana"/>
              <a:ea typeface="Verdana"/>
              <a:cs typeface="Verdana"/>
              <a:sym typeface="Verdana"/>
              <a:rtl val="0"/>
            </a:endParaRPr>
          </a:p>
          <a:p>
            <a:pPr algn="just">
              <a:spcBef>
                <a:spcPts val="533"/>
              </a:spcBef>
              <a:buClr>
                <a:schemeClr val="accent1"/>
              </a:buClr>
              <a:buSzPct val="25000"/>
            </a:pPr>
            <a:endParaRPr lang="it-IT" sz="2133" b="1" dirty="0">
              <a:solidFill>
                <a:srgbClr val="002060"/>
              </a:solidFill>
              <a:latin typeface="Verdana"/>
              <a:ea typeface="Verdana"/>
              <a:cs typeface="Verdana"/>
              <a:sym typeface="Verdana"/>
              <a:rtl val="0"/>
            </a:endParaRPr>
          </a:p>
        </p:txBody>
      </p:sp>
      <p:grpSp>
        <p:nvGrpSpPr>
          <p:cNvPr id="253" name="Group 13">
            <a:extLst>
              <a:ext uri="{FF2B5EF4-FFF2-40B4-BE49-F238E27FC236}">
                <a16:creationId xmlns:a16="http://schemas.microsoft.com/office/drawing/2014/main" id="{A569106E-4069-4647-931B-8B90EFC0E1A6}"/>
              </a:ext>
            </a:extLst>
          </p:cNvPr>
          <p:cNvGrpSpPr/>
          <p:nvPr/>
        </p:nvGrpSpPr>
        <p:grpSpPr>
          <a:xfrm>
            <a:off x="1026080" y="1297470"/>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259" name="TextBox 22">
            <a:extLst>
              <a:ext uri="{FF2B5EF4-FFF2-40B4-BE49-F238E27FC236}">
                <a16:creationId xmlns:a16="http://schemas.microsoft.com/office/drawing/2014/main" id="{9142822A-13CD-4DB7-BE10-BFFBCAEC86CF}"/>
              </a:ext>
            </a:extLst>
          </p:cNvPr>
          <p:cNvSpPr txBox="1"/>
          <p:nvPr/>
        </p:nvSpPr>
        <p:spPr>
          <a:xfrm>
            <a:off x="1203021" y="1186468"/>
            <a:ext cx="9693580" cy="2140330"/>
          </a:xfrm>
          <a:prstGeom prst="rect">
            <a:avLst/>
          </a:prstGeom>
          <a:noFill/>
        </p:spPr>
        <p:txBody>
          <a:bodyPr wrap="square" rtlCol="0">
            <a:spAutoFit/>
          </a:bodyPr>
          <a:lstStyle/>
          <a:p>
            <a:pPr marL="474121" marR="0" lvl="0" indent="0" defTabSz="914400" rtl="0" eaLnBrk="1" fontAlgn="auto" latinLnBrk="0" hangingPunct="1">
              <a:lnSpc>
                <a:spcPct val="100000"/>
              </a:lnSpc>
              <a:spcBef>
                <a:spcPts val="0"/>
              </a:spcBef>
              <a:spcAft>
                <a:spcPts val="0"/>
              </a:spcAft>
              <a:buClr>
                <a:srgbClr val="4F81BD"/>
              </a:buClr>
              <a:buSzPct val="75000"/>
              <a:buFontTx/>
              <a:buNone/>
              <a:tabLst/>
              <a:defRPr/>
            </a:pPr>
            <a:r>
              <a:rPr lang="it-IT" sz="1867" dirty="0">
                <a:solidFill>
                  <a:srgbClr val="FF9900"/>
                </a:solidFill>
                <a:latin typeface="Verdana"/>
                <a:ea typeface="Verdana"/>
                <a:cs typeface="Verdana"/>
                <a:sym typeface="Verdana"/>
                <a:rtl val="0"/>
              </a:rPr>
              <a:t>In caso di decesso</a:t>
            </a:r>
            <a:r>
              <a:rPr lang="it-IT" sz="1867" dirty="0">
                <a:solidFill>
                  <a:srgbClr val="002060"/>
                </a:solidFill>
                <a:latin typeface="Verdana"/>
                <a:ea typeface="Verdana"/>
                <a:cs typeface="Verdana"/>
                <a:sym typeface="Verdana"/>
                <a:rtl val="0"/>
              </a:rPr>
              <a:t>: </a:t>
            </a:r>
            <a:r>
              <a:rPr kumimoji="0" lang="it-IT" sz="187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sym typeface="Rambla"/>
                <a:rtl val="0"/>
              </a:rPr>
              <a:t>Tutto il capitale maturato è riscattato a favore del/i soggetti designati o, in mancanza di designazione, dall’ erede/i. In mancanza di tali soggetti il capitale resta acquisito al Fondo pensione. </a:t>
            </a:r>
          </a:p>
          <a:p>
            <a:pPr lvl="0">
              <a:buClr>
                <a:srgbClr val="FF9900"/>
              </a:buClr>
              <a:buSzPct val="25000"/>
            </a:pPr>
            <a:r>
              <a:rPr lang="it-IT" sz="1867" dirty="0">
                <a:solidFill>
                  <a:srgbClr val="002060"/>
                </a:solidFill>
                <a:latin typeface="Verdana"/>
                <a:ea typeface="Verdana"/>
                <a:cs typeface="Verdana"/>
                <a:sym typeface="Verdana"/>
                <a:rtl val="0"/>
              </a:rPr>
              <a:t>     Questa tipologia di riscatto viene tassata a titolo di imposta con aliquota </a:t>
            </a:r>
          </a:p>
          <a:p>
            <a:pPr lvl="0">
              <a:buClr>
                <a:srgbClr val="FF9900"/>
              </a:buClr>
              <a:buSzPct val="25000"/>
            </a:pPr>
            <a:r>
              <a:rPr lang="it-IT" sz="1867" dirty="0">
                <a:solidFill>
                  <a:srgbClr val="002060"/>
                </a:solidFill>
                <a:latin typeface="Verdana"/>
                <a:ea typeface="Verdana"/>
                <a:cs typeface="Verdana"/>
                <a:sym typeface="Verdana"/>
                <a:rtl val="0"/>
              </a:rPr>
              <a:t>     del 15% ridotta di 0,30% per ogni anno successivo al 15° </a:t>
            </a:r>
          </a:p>
          <a:p>
            <a:pPr lvl="0">
              <a:buClr>
                <a:srgbClr val="FF9900"/>
              </a:buClr>
              <a:buSzPct val="25000"/>
            </a:pPr>
            <a:r>
              <a:rPr lang="it-IT" sz="1867" b="1" dirty="0">
                <a:solidFill>
                  <a:srgbClr val="002060"/>
                </a:solidFill>
                <a:latin typeface="Verdana"/>
                <a:ea typeface="Verdana"/>
                <a:cs typeface="Verdana"/>
                <a:sym typeface="Verdana"/>
                <a:rtl val="0"/>
              </a:rPr>
              <a:t>     </a:t>
            </a:r>
            <a:r>
              <a:rPr lang="it-IT" sz="1867" b="1" dirty="0">
                <a:solidFill>
                  <a:srgbClr val="FF6600"/>
                </a:solidFill>
                <a:latin typeface="Verdana"/>
                <a:ea typeface="Verdana"/>
                <a:cs typeface="Verdana"/>
                <a:sym typeface="Verdana"/>
                <a:rtl val="0"/>
              </a:rPr>
              <a:t>(</a:t>
            </a:r>
            <a:r>
              <a:rPr lang="it-IT" sz="1867" b="1" dirty="0">
                <a:solidFill>
                  <a:srgbClr val="FF6600"/>
                </a:solidFill>
                <a:latin typeface="Verdana"/>
                <a:ea typeface="Verdana"/>
                <a:cs typeface="Verdana"/>
                <a:sym typeface="Verdana"/>
                <a:hlinkClick r:id="rId4">
                  <a:extLst>
                    <a:ext uri="{A12FA001-AC4F-418D-AE19-62706E023703}">
                      <ahyp:hlinkClr xmlns:ahyp="http://schemas.microsoft.com/office/drawing/2018/hyperlinkcolor" val="tx"/>
                    </a:ext>
                  </a:extLst>
                </a:hlinkClick>
                <a:rtl val="0"/>
              </a:rPr>
              <a:t>Vai al modulo</a:t>
            </a:r>
            <a:r>
              <a:rPr lang="it-IT" sz="1867" b="1" dirty="0">
                <a:solidFill>
                  <a:srgbClr val="FF6600"/>
                </a:solidFill>
                <a:latin typeface="Verdana"/>
                <a:ea typeface="Verdana"/>
                <a:cs typeface="Verdana"/>
                <a:sym typeface="Verdana"/>
                <a:rtl val="0"/>
              </a:rPr>
              <a:t>)</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sp>
        <p:nvSpPr>
          <p:cNvPr id="2" name="CasellaDiTesto 1"/>
          <p:cNvSpPr txBox="1"/>
          <p:nvPr/>
        </p:nvSpPr>
        <p:spPr>
          <a:xfrm>
            <a:off x="-462949" y="3495997"/>
            <a:ext cx="184731" cy="461665"/>
          </a:xfrm>
          <a:prstGeom prst="rect">
            <a:avLst/>
          </a:prstGeom>
          <a:noFill/>
        </p:spPr>
        <p:txBody>
          <a:bodyPr wrap="none" rtlCol="0">
            <a:spAutoFit/>
          </a:bodyPr>
          <a:lstStyle/>
          <a:p>
            <a:endParaRPr lang="it-IT" sz="2400" dirty="0"/>
          </a:p>
        </p:txBody>
      </p:sp>
      <p:sp>
        <p:nvSpPr>
          <p:cNvPr id="6" name="Freeform 5">
            <a:extLst>
              <a:ext uri="{FF2B5EF4-FFF2-40B4-BE49-F238E27FC236}">
                <a16:creationId xmlns:a16="http://schemas.microsoft.com/office/drawing/2014/main" id="{921DB89C-AEF0-CE4F-FF58-6901816CD5B7}"/>
              </a:ext>
            </a:extLst>
          </p:cNvPr>
          <p:cNvSpPr>
            <a:spLocks/>
          </p:cNvSpPr>
          <p:nvPr/>
        </p:nvSpPr>
        <p:spPr bwMode="auto">
          <a:xfrm>
            <a:off x="11366847" y="620039"/>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5" name="Freeform 5">
            <a:extLst>
              <a:ext uri="{FF2B5EF4-FFF2-40B4-BE49-F238E27FC236}">
                <a16:creationId xmlns:a16="http://schemas.microsoft.com/office/drawing/2014/main" id="{BA5582C2-B159-F1E8-5E07-92431AC0211E}"/>
              </a:ext>
            </a:extLst>
          </p:cNvPr>
          <p:cNvSpPr>
            <a:spLocks/>
          </p:cNvSpPr>
          <p:nvPr/>
        </p:nvSpPr>
        <p:spPr bwMode="auto">
          <a:xfrm>
            <a:off x="11425044" y="14860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grpSp>
        <p:nvGrpSpPr>
          <p:cNvPr id="4" name="Group 6">
            <a:extLst>
              <a:ext uri="{FF2B5EF4-FFF2-40B4-BE49-F238E27FC236}">
                <a16:creationId xmlns:a16="http://schemas.microsoft.com/office/drawing/2014/main" id="{3A3CCC6F-20A5-904A-9AC3-C44CA8E9A279}"/>
              </a:ext>
            </a:extLst>
          </p:cNvPr>
          <p:cNvGrpSpPr/>
          <p:nvPr/>
        </p:nvGrpSpPr>
        <p:grpSpPr>
          <a:xfrm>
            <a:off x="8733937" y="3307902"/>
            <a:ext cx="3419063" cy="3599234"/>
            <a:chOff x="3655211" y="227910"/>
            <a:chExt cx="5612614" cy="8538607"/>
          </a:xfrm>
        </p:grpSpPr>
        <p:sp>
          <p:nvSpPr>
            <p:cNvPr id="7" name="Freeform 5">
              <a:extLst>
                <a:ext uri="{FF2B5EF4-FFF2-40B4-BE49-F238E27FC236}">
                  <a16:creationId xmlns:a16="http://schemas.microsoft.com/office/drawing/2014/main" id="{B46B81BA-9A84-F0A1-5FC0-CFD9A3C542A7}"/>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Freeform 6">
              <a:extLst>
                <a:ext uri="{FF2B5EF4-FFF2-40B4-BE49-F238E27FC236}">
                  <a16:creationId xmlns:a16="http://schemas.microsoft.com/office/drawing/2014/main" id="{91B77B45-4277-8C6E-C07A-F18766B8123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grpSp>
        <p:nvGrpSpPr>
          <p:cNvPr id="10" name="Group 6">
            <a:extLst>
              <a:ext uri="{FF2B5EF4-FFF2-40B4-BE49-F238E27FC236}">
                <a16:creationId xmlns:a16="http://schemas.microsoft.com/office/drawing/2014/main" id="{00EDA7E9-8898-F5F3-0B82-97A8A1D66CCD}"/>
              </a:ext>
            </a:extLst>
          </p:cNvPr>
          <p:cNvGrpSpPr/>
          <p:nvPr/>
        </p:nvGrpSpPr>
        <p:grpSpPr>
          <a:xfrm>
            <a:off x="8772937" y="3258766"/>
            <a:ext cx="3419063" cy="3599234"/>
            <a:chOff x="3655211" y="227910"/>
            <a:chExt cx="5612614" cy="8538607"/>
          </a:xfrm>
        </p:grpSpPr>
        <p:sp>
          <p:nvSpPr>
            <p:cNvPr id="11" name="Freeform 5">
              <a:extLst>
                <a:ext uri="{FF2B5EF4-FFF2-40B4-BE49-F238E27FC236}">
                  <a16:creationId xmlns:a16="http://schemas.microsoft.com/office/drawing/2014/main" id="{F6ABFC80-7DC7-9B85-E30D-4380304C865F}"/>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A8E6BEC2-F385-CE4D-1AAD-71ACCE2E2A9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3" name="CasellaDiTesto 12">
            <a:extLst>
              <a:ext uri="{FF2B5EF4-FFF2-40B4-BE49-F238E27FC236}">
                <a16:creationId xmlns:a16="http://schemas.microsoft.com/office/drawing/2014/main" id="{D23CEAC8-FD31-8D2A-9023-34591FAF1968}"/>
              </a:ext>
            </a:extLst>
          </p:cNvPr>
          <p:cNvSpPr txBox="1"/>
          <p:nvPr/>
        </p:nvSpPr>
        <p:spPr>
          <a:xfrm>
            <a:off x="1597217" y="5226049"/>
            <a:ext cx="9190526" cy="1528945"/>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it-IT" sz="1867"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1867" b="1" i="0" u="none" strike="noStrike" kern="1200" cap="none" spc="0" normalizeH="0" baseline="0" noProof="0" dirty="0">
                <a:ln>
                  <a:noFill/>
                </a:ln>
                <a:solidFill>
                  <a:srgbClr val="EB6F09"/>
                </a:solidFill>
                <a:effectLst/>
                <a:uLnTx/>
                <a:uFillTx/>
                <a:latin typeface="Verdana" panose="020B0604030504040204" pitchFamily="34" charset="0"/>
                <a:ea typeface="Verdana" panose="020B0604030504040204" pitchFamily="34" charset="0"/>
                <a:cs typeface="Verdana" panose="020B0604030504040204" pitchFamily="34" charset="0"/>
              </a:rPr>
              <a:t>QUANTO COSTA:</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it-IT" sz="1867" b="1" i="0" u="none" strike="noStrike" kern="1200" cap="none" spc="0" normalizeH="0" baseline="0" noProof="0" dirty="0">
                <a:ln>
                  <a:noFill/>
                </a:ln>
                <a:solidFill>
                  <a:srgbClr val="EB6F0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Riscatto Totale: Non previste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 Riscatto parziale: Non previste</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 Riscatto per cause diverse: € 24,00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Calibri" panose="020F0502020204030204" pitchFamily="34" charset="0"/>
              </a:rPr>
              <a:t>e un incremento di </a:t>
            </a:r>
            <a:r>
              <a:rPr kumimoji="0" lang="it-IT" sz="1867" b="0"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€ 10,00 in caso di presenza di vincolo  in posizione</a:t>
            </a:r>
            <a:endParaRPr lang="it-IT" dirty="0"/>
          </a:p>
        </p:txBody>
      </p:sp>
    </p:spTree>
    <p:extLst>
      <p:ext uri="{BB962C8B-B14F-4D97-AF65-F5344CB8AC3E}">
        <p14:creationId xmlns:p14="http://schemas.microsoft.com/office/powerpoint/2010/main" val="66659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9296400" y="3650646"/>
            <a:ext cx="3080657" cy="3341914"/>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96" y="126801"/>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83732" y="718259"/>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1083732" y="146118"/>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it-IT" sz="2200" b="1" dirty="0">
                <a:solidFill>
                  <a:srgbClr val="FF9933"/>
                </a:solidFill>
                <a:latin typeface="Verdana" panose="020B0604030504040204" pitchFamily="34" charset="0"/>
                <a:ea typeface="Verdana" panose="020B0604030504040204" pitchFamily="34" charset="0"/>
                <a:cs typeface="Arial"/>
                <a:sym typeface="Rambla"/>
                <a:rtl val="0"/>
              </a:rPr>
              <a:t>TIPOLOGIE DI R.I.T.A</a:t>
            </a:r>
            <a:r>
              <a:rPr lang="it-IT" sz="2000" b="1" dirty="0">
                <a:solidFill>
                  <a:srgbClr val="FF9933"/>
                </a:solidFill>
                <a:latin typeface="Verdana" panose="020B0604030504040204" pitchFamily="34" charset="0"/>
                <a:ea typeface="Verdana" panose="020B0604030504040204" pitchFamily="34" charset="0"/>
                <a:cs typeface="Arial"/>
                <a:sym typeface="Rambla"/>
                <a:rtl val="0"/>
              </a:rPr>
              <a:t>.</a:t>
            </a: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731551" y="4823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71203" y="4907"/>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3" name="Immagine 2" descr="Immagine che contiene tavolo&#10;&#10;Descrizione generata automaticamente">
            <a:extLst>
              <a:ext uri="{FF2B5EF4-FFF2-40B4-BE49-F238E27FC236}">
                <a16:creationId xmlns:a16="http://schemas.microsoft.com/office/drawing/2014/main" id="{501D2627-B1ED-31A0-80A2-020BDC1A78AE}"/>
              </a:ext>
            </a:extLst>
          </p:cNvPr>
          <p:cNvPicPr>
            <a:picLocks noChangeAspect="1"/>
          </p:cNvPicPr>
          <p:nvPr/>
        </p:nvPicPr>
        <p:blipFill>
          <a:blip r:embed="rId3"/>
          <a:stretch>
            <a:fillRect/>
          </a:stretch>
        </p:blipFill>
        <p:spPr>
          <a:xfrm>
            <a:off x="1083732" y="1137483"/>
            <a:ext cx="10099032" cy="3783059"/>
          </a:xfrm>
          <a:prstGeom prst="rect">
            <a:avLst/>
          </a:prstGeom>
        </p:spPr>
      </p:pic>
      <p:sp>
        <p:nvSpPr>
          <p:cNvPr id="4" name="Subtitle 6">
            <a:extLst>
              <a:ext uri="{FF2B5EF4-FFF2-40B4-BE49-F238E27FC236}">
                <a16:creationId xmlns:a16="http://schemas.microsoft.com/office/drawing/2014/main" id="{F7E082D9-4BAB-51E4-3576-858FF803DDC1}"/>
              </a:ext>
            </a:extLst>
          </p:cNvPr>
          <p:cNvSpPr txBox="1">
            <a:spLocks/>
          </p:cNvSpPr>
          <p:nvPr/>
        </p:nvSpPr>
        <p:spPr>
          <a:xfrm>
            <a:off x="591567" y="5126040"/>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sz="2000" b="1" dirty="0">
                <a:solidFill>
                  <a:srgbClr val="FF6600"/>
                </a:solidFill>
                <a:latin typeface="Verdana" panose="020B0604030504040204" pitchFamily="34" charset="0"/>
                <a:ea typeface="Verdana" panose="020B0604030504040204" pitchFamily="34" charset="0"/>
                <a:cs typeface="Arial"/>
                <a:sym typeface="Rambla"/>
                <a:hlinkClick r:id="rId4">
                  <a:extLst>
                    <a:ext uri="{A12FA001-AC4F-418D-AE19-62706E023703}">
                      <ahyp:hlinkClr xmlns:ahyp="http://schemas.microsoft.com/office/drawing/2018/hyperlinkcolor" val="tx"/>
                    </a:ext>
                  </a:extLst>
                </a:hlinkClick>
                <a:rtl val="0"/>
              </a:rPr>
              <a:t>Modulo attivazione R.I.T.A.</a:t>
            </a:r>
            <a:endParaRPr lang="en-US" sz="2000" dirty="0">
              <a:solidFill>
                <a:srgbClr val="FF6600"/>
              </a:solidFill>
              <a:latin typeface="Verdana" panose="020B0604030504040204" pitchFamily="34" charset="0"/>
              <a:ea typeface="Verdana" panose="020B0604030504040204" pitchFamily="34" charset="0"/>
              <a:cs typeface="Arial"/>
            </a:endParaRPr>
          </a:p>
        </p:txBody>
      </p:sp>
      <p:sp>
        <p:nvSpPr>
          <p:cNvPr id="5" name="CasellaDiTesto 4">
            <a:extLst>
              <a:ext uri="{FF2B5EF4-FFF2-40B4-BE49-F238E27FC236}">
                <a16:creationId xmlns:a16="http://schemas.microsoft.com/office/drawing/2014/main" id="{A93EFEDC-1538-FED9-0B3E-2F70CBFC4E89}"/>
              </a:ext>
            </a:extLst>
          </p:cNvPr>
          <p:cNvSpPr txBox="1"/>
          <p:nvPr/>
        </p:nvSpPr>
        <p:spPr>
          <a:xfrm>
            <a:off x="5498991" y="5080583"/>
            <a:ext cx="6101442" cy="1241622"/>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it-IT" sz="1867" b="1"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QUANTO COSTA:</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67" b="0"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Attivazione RITA: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Non previste</a:t>
            </a: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67" b="0"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Erogazione RITA: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€ 3,00</a:t>
            </a:r>
            <a:endParaRPr kumimoji="0" lang="it-IT" sz="1867" b="0"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67" b="0"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rPr>
              <a:t>Revoca RITA: </a:t>
            </a:r>
            <a:r>
              <a:rPr kumimoji="0" lang="it-IT" sz="1867"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€ 10,00</a:t>
            </a:r>
          </a:p>
        </p:txBody>
      </p:sp>
    </p:spTree>
    <p:extLst>
      <p:ext uri="{BB962C8B-B14F-4D97-AF65-F5344CB8AC3E}">
        <p14:creationId xmlns:p14="http://schemas.microsoft.com/office/powerpoint/2010/main" val="2553381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661365" y="671384"/>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144" y="1297131"/>
            <a:ext cx="3983277" cy="2326235"/>
          </a:xfrm>
          <a:prstGeom prst="rect">
            <a:avLst/>
          </a:prstGeom>
        </p:spPr>
      </p:pic>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484575" y="213537"/>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grpSp>
        <p:nvGrpSpPr>
          <p:cNvPr id="3" name="Group 21">
            <a:extLst>
              <a:ext uri="{FF2B5EF4-FFF2-40B4-BE49-F238E27FC236}">
                <a16:creationId xmlns:a16="http://schemas.microsoft.com/office/drawing/2014/main" id="{B87DFAE9-0A48-EE9F-7CE7-51B8E42AAA8A}"/>
              </a:ext>
            </a:extLst>
          </p:cNvPr>
          <p:cNvGrpSpPr/>
          <p:nvPr/>
        </p:nvGrpSpPr>
        <p:grpSpPr>
          <a:xfrm>
            <a:off x="2775939" y="4120959"/>
            <a:ext cx="6378864" cy="2255289"/>
            <a:chOff x="2906568" y="4839839"/>
            <a:chExt cx="6378864" cy="644320"/>
          </a:xfrm>
        </p:grpSpPr>
        <p:grpSp>
          <p:nvGrpSpPr>
            <p:cNvPr id="4" name="Group 20">
              <a:extLst>
                <a:ext uri="{FF2B5EF4-FFF2-40B4-BE49-F238E27FC236}">
                  <a16:creationId xmlns:a16="http://schemas.microsoft.com/office/drawing/2014/main" id="{830C41B6-4028-ACBC-D7F5-9744377842A1}"/>
                </a:ext>
              </a:extLst>
            </p:cNvPr>
            <p:cNvGrpSpPr/>
            <p:nvPr/>
          </p:nvGrpSpPr>
          <p:grpSpPr>
            <a:xfrm>
              <a:off x="2906568" y="4839839"/>
              <a:ext cx="6378864" cy="578726"/>
              <a:chOff x="2587625" y="1282113"/>
              <a:chExt cx="7016750" cy="636599"/>
            </a:xfrm>
          </p:grpSpPr>
          <p:sp>
            <p:nvSpPr>
              <p:cNvPr id="6" name="Freeform 14">
                <a:extLst>
                  <a:ext uri="{FF2B5EF4-FFF2-40B4-BE49-F238E27FC236}">
                    <a16:creationId xmlns:a16="http://schemas.microsoft.com/office/drawing/2014/main" id="{7B1785FF-3D85-C124-8055-3D1C931ACA27}"/>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 name="Freeform 15">
                <a:extLst>
                  <a:ext uri="{FF2B5EF4-FFF2-40B4-BE49-F238E27FC236}">
                    <a16:creationId xmlns:a16="http://schemas.microsoft.com/office/drawing/2014/main" id="{E6D5B915-09F2-7519-16DF-5A9603324A29}"/>
                  </a:ext>
                </a:extLst>
              </p:cNvPr>
              <p:cNvSpPr>
                <a:spLocks/>
              </p:cNvSpPr>
              <p:nvPr/>
            </p:nvSpPr>
            <p:spPr bwMode="auto">
              <a:xfrm>
                <a:off x="2587625" y="1594862"/>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5" name="TextBox 9">
              <a:extLst>
                <a:ext uri="{FF2B5EF4-FFF2-40B4-BE49-F238E27FC236}">
                  <a16:creationId xmlns:a16="http://schemas.microsoft.com/office/drawing/2014/main" id="{CAF1E2C0-8B74-0DCC-1C23-4D718106799B}"/>
                </a:ext>
              </a:extLst>
            </p:cNvPr>
            <p:cNvSpPr txBox="1"/>
            <p:nvPr/>
          </p:nvSpPr>
          <p:spPr>
            <a:xfrm>
              <a:off x="3262116" y="4842163"/>
              <a:ext cx="5667768" cy="641996"/>
            </a:xfrm>
            <a:prstGeom prst="rect">
              <a:avLst/>
            </a:prstGeom>
            <a:noFill/>
          </p:spPr>
          <p:txBody>
            <a:bodyPr wrap="square" rtlCol="0">
              <a:spAutoFit/>
            </a:bodyPr>
            <a:lstStyle/>
            <a:p>
              <a:pPr algn="ctr"/>
              <a:r>
                <a:rPr lang="it-IT" altLang="it-IT" sz="2667" b="1" dirty="0">
                  <a:solidFill>
                    <a:srgbClr val="FFFFFF"/>
                  </a:solidFill>
                  <a:latin typeface="Verdana" panose="020B0604030504040204" pitchFamily="34" charset="0"/>
                  <a:ea typeface="Verdana" panose="020B0604030504040204" pitchFamily="34" charset="0"/>
                  <a:cs typeface="HelveticaNeueLT Std Bold"/>
                </a:rPr>
                <a:t>PRESTAZIONI AL MOMENTO DEL PENSIONAMENTO</a:t>
              </a:r>
              <a:br>
                <a:rPr lang="it-IT" altLang="it-IT" sz="2667" b="1" dirty="0">
                  <a:solidFill>
                    <a:srgbClr val="FFFFFF"/>
                  </a:solidFill>
                  <a:latin typeface="Verdana" panose="020B0604030504040204" pitchFamily="34" charset="0"/>
                  <a:ea typeface="Verdana" panose="020B0604030504040204" pitchFamily="34" charset="0"/>
                  <a:cs typeface="HelveticaNeueLT Std Bold"/>
                </a:rPr>
              </a:br>
              <a:endParaRPr lang="it-IT" altLang="it-IT" sz="667" b="1" dirty="0">
                <a:solidFill>
                  <a:srgbClr val="FFFFFF"/>
                </a:solidFill>
                <a:latin typeface="Verdana" panose="020B0604030504040204" pitchFamily="34" charset="0"/>
                <a:ea typeface="Verdana" panose="020B0604030504040204" pitchFamily="34" charset="0"/>
                <a:cs typeface="HelveticaNeueLT Std Bold"/>
              </a:endParaRPr>
            </a:p>
            <a:p>
              <a:pPr algn="ctr"/>
              <a:r>
                <a:rPr lang="it-IT" altLang="it-IT" sz="2667" b="1" dirty="0">
                  <a:solidFill>
                    <a:srgbClr val="FFFFFF"/>
                  </a:solidFill>
                  <a:latin typeface="Verdana" panose="020B0604030504040204" pitchFamily="34" charset="0"/>
                  <a:ea typeface="Verdana" panose="020B0604030504040204" pitchFamily="34" charset="0"/>
                  <a:cs typeface="HelveticaNeueLT Std Bold"/>
                </a:rPr>
                <a:t>CASISTICHE E TRATTAMENTO FISCALE</a:t>
              </a:r>
            </a:p>
            <a:p>
              <a:pPr algn="ctr"/>
              <a:endParaRPr lang="en-US" sz="2667" spc="500" dirty="0">
                <a:solidFill>
                  <a:srgbClr val="FFFFFF"/>
                </a:solidFill>
                <a:latin typeface="HelveticaNeueLT Std Bold"/>
                <a:cs typeface="HelveticaNeueLT Std Bold"/>
              </a:endParaRPr>
            </a:p>
          </p:txBody>
        </p:sp>
      </p:grpSp>
    </p:spTree>
    <p:extLst>
      <p:ext uri="{BB962C8B-B14F-4D97-AF65-F5344CB8AC3E}">
        <p14:creationId xmlns:p14="http://schemas.microsoft.com/office/powerpoint/2010/main" val="20009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C3D737D-DD78-EE5E-8701-7C85C7C0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63" y="190012"/>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05409" y="948234"/>
            <a:ext cx="1036572" cy="139774"/>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553303" y="405795"/>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altLang="it-IT" sz="2133" b="1" cap="all" dirty="0">
                <a:solidFill>
                  <a:srgbClr val="FF9900"/>
                </a:solidFill>
                <a:latin typeface="Verdana" panose="020B0604030504040204" pitchFamily="34" charset="0"/>
                <a:ea typeface="Verdana" panose="020B0604030504040204" pitchFamily="34" charset="0"/>
                <a:cs typeface="Arial"/>
              </a:rPr>
              <a:t>Le prestazioni al momento del pensionamento</a:t>
            </a:r>
            <a:endParaRPr lang="en-US" sz="2000" cap="all"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314739" y="61656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460980" y="190012"/>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CasellaDiTesto 1"/>
          <p:cNvSpPr txBox="1"/>
          <p:nvPr/>
        </p:nvSpPr>
        <p:spPr>
          <a:xfrm>
            <a:off x="624376" y="1735199"/>
            <a:ext cx="11308044" cy="379656"/>
          </a:xfrm>
          <a:prstGeom prst="rect">
            <a:avLst/>
          </a:prstGeom>
          <a:noFill/>
        </p:spPr>
        <p:txBody>
          <a:bodyPr wrap="square" rtlCol="0">
            <a:spAutoFit/>
          </a:bodyPr>
          <a:lstStyle/>
          <a:p>
            <a:pPr algn="ctr" fontAlgn="base">
              <a:spcBef>
                <a:spcPct val="0"/>
              </a:spcBef>
              <a:spcAft>
                <a:spcPct val="0"/>
              </a:spcAft>
              <a:buFontTx/>
              <a:buNone/>
            </a:pPr>
            <a:r>
              <a:rPr lang="it-IT" altLang="it-IT" sz="1867" b="1" dirty="0">
                <a:solidFill>
                  <a:srgbClr val="002060"/>
                </a:solidFill>
                <a:latin typeface="Verdana" pitchFamily="34" charset="0"/>
              </a:rPr>
              <a:t>PRESTAZIONI PENSIONISTICHE COMPLEMENTARI IN CAPITALE E/O RENDITA</a:t>
            </a:r>
          </a:p>
        </p:txBody>
      </p:sp>
      <p:sp>
        <p:nvSpPr>
          <p:cNvPr id="260" name="Freeform 5">
            <a:extLst>
              <a:ext uri="{FF2B5EF4-FFF2-40B4-BE49-F238E27FC236}">
                <a16:creationId xmlns:a16="http://schemas.microsoft.com/office/drawing/2014/main" id="{3B14FE41-F8CA-43C3-B301-37A2A7A84F46}"/>
              </a:ext>
            </a:extLst>
          </p:cNvPr>
          <p:cNvSpPr>
            <a:spLocks/>
          </p:cNvSpPr>
          <p:nvPr/>
        </p:nvSpPr>
        <p:spPr bwMode="auto">
          <a:xfrm>
            <a:off x="2463797" y="3065479"/>
            <a:ext cx="2214852" cy="2990680"/>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rgbClr val="9BBB5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1" name="Oval 17">
            <a:extLst>
              <a:ext uri="{FF2B5EF4-FFF2-40B4-BE49-F238E27FC236}">
                <a16:creationId xmlns:a16="http://schemas.microsoft.com/office/drawing/2014/main" id="{1C1E8F0D-D287-4F52-A21E-AB68EA41C9B9}"/>
              </a:ext>
            </a:extLst>
          </p:cNvPr>
          <p:cNvSpPr/>
          <p:nvPr/>
        </p:nvSpPr>
        <p:spPr>
          <a:xfrm>
            <a:off x="3041474" y="2564090"/>
            <a:ext cx="1019127" cy="1019125"/>
          </a:xfrm>
          <a:prstGeom prst="ellipse">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2" name="Oval 60">
            <a:extLst>
              <a:ext uri="{FF2B5EF4-FFF2-40B4-BE49-F238E27FC236}">
                <a16:creationId xmlns:a16="http://schemas.microsoft.com/office/drawing/2014/main" id="{2500ABAD-3497-491D-A817-6B2B9A6AF63F}"/>
              </a:ext>
            </a:extLst>
          </p:cNvPr>
          <p:cNvSpPr/>
          <p:nvPr/>
        </p:nvSpPr>
        <p:spPr>
          <a:xfrm>
            <a:off x="3151305" y="2678673"/>
            <a:ext cx="810004" cy="8100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3" name="Freeform 5">
            <a:extLst>
              <a:ext uri="{FF2B5EF4-FFF2-40B4-BE49-F238E27FC236}">
                <a16:creationId xmlns:a16="http://schemas.microsoft.com/office/drawing/2014/main" id="{3B14FE41-F8CA-43C3-B301-37A2A7A84F46}"/>
              </a:ext>
            </a:extLst>
          </p:cNvPr>
          <p:cNvSpPr>
            <a:spLocks/>
          </p:cNvSpPr>
          <p:nvPr/>
        </p:nvSpPr>
        <p:spPr bwMode="auto">
          <a:xfrm>
            <a:off x="5260425" y="3073362"/>
            <a:ext cx="2214852" cy="2982797"/>
          </a:xfrm>
          <a:custGeom>
            <a:avLst/>
            <a:gdLst>
              <a:gd name="T0" fmla="*/ 406 w 406"/>
              <a:gd name="T1" fmla="*/ 0 h 621"/>
              <a:gd name="T2" fmla="*/ 406 w 406"/>
              <a:gd name="T3" fmla="*/ 451 h 621"/>
              <a:gd name="T4" fmla="*/ 389 w 406"/>
              <a:gd name="T5" fmla="*/ 486 h 621"/>
              <a:gd name="T6" fmla="*/ 220 w 406"/>
              <a:gd name="T7" fmla="*/ 614 h 621"/>
              <a:gd name="T8" fmla="*/ 186 w 406"/>
              <a:gd name="T9" fmla="*/ 614 h 621"/>
              <a:gd name="T10" fmla="*/ 17 w 406"/>
              <a:gd name="T11" fmla="*/ 486 h 621"/>
              <a:gd name="T12" fmla="*/ 0 w 406"/>
              <a:gd name="T13" fmla="*/ 451 h 621"/>
              <a:gd name="T14" fmla="*/ 0 w 406"/>
              <a:gd name="T15" fmla="*/ 0 h 621"/>
              <a:gd name="T16" fmla="*/ 406 w 406"/>
              <a:gd name="T17"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621">
                <a:moveTo>
                  <a:pt x="406" y="0"/>
                </a:moveTo>
                <a:cubicBezTo>
                  <a:pt x="406" y="451"/>
                  <a:pt x="406" y="451"/>
                  <a:pt x="406" y="451"/>
                </a:cubicBezTo>
                <a:cubicBezTo>
                  <a:pt x="406" y="463"/>
                  <a:pt x="398" y="479"/>
                  <a:pt x="389" y="486"/>
                </a:cubicBezTo>
                <a:cubicBezTo>
                  <a:pt x="220" y="614"/>
                  <a:pt x="220" y="614"/>
                  <a:pt x="220" y="614"/>
                </a:cubicBezTo>
                <a:cubicBezTo>
                  <a:pt x="211" y="621"/>
                  <a:pt x="195" y="621"/>
                  <a:pt x="186" y="614"/>
                </a:cubicBezTo>
                <a:cubicBezTo>
                  <a:pt x="17" y="486"/>
                  <a:pt x="17" y="486"/>
                  <a:pt x="17" y="486"/>
                </a:cubicBezTo>
                <a:cubicBezTo>
                  <a:pt x="8" y="479"/>
                  <a:pt x="0" y="463"/>
                  <a:pt x="0" y="451"/>
                </a:cubicBezTo>
                <a:cubicBezTo>
                  <a:pt x="0" y="0"/>
                  <a:pt x="0" y="0"/>
                  <a:pt x="0" y="0"/>
                </a:cubicBezTo>
                <a:lnTo>
                  <a:pt x="406" y="0"/>
                </a:lnTo>
                <a:close/>
              </a:path>
            </a:pathLst>
          </a:cu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7">
            <a:extLst>
              <a:ext uri="{FF2B5EF4-FFF2-40B4-BE49-F238E27FC236}">
                <a16:creationId xmlns:a16="http://schemas.microsoft.com/office/drawing/2014/main" id="{1C1E8F0D-D287-4F52-A21E-AB68EA41C9B9}"/>
              </a:ext>
            </a:extLst>
          </p:cNvPr>
          <p:cNvSpPr/>
          <p:nvPr/>
        </p:nvSpPr>
        <p:spPr>
          <a:xfrm>
            <a:off x="5838102" y="2571974"/>
            <a:ext cx="1019127" cy="10191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5" name="Oval 60">
            <a:extLst>
              <a:ext uri="{FF2B5EF4-FFF2-40B4-BE49-F238E27FC236}">
                <a16:creationId xmlns:a16="http://schemas.microsoft.com/office/drawing/2014/main" id="{2500ABAD-3497-491D-A817-6B2B9A6AF63F}"/>
              </a:ext>
            </a:extLst>
          </p:cNvPr>
          <p:cNvSpPr/>
          <p:nvPr/>
        </p:nvSpPr>
        <p:spPr>
          <a:xfrm>
            <a:off x="5947933" y="2676596"/>
            <a:ext cx="810004" cy="8100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CasellaDiTesto 4"/>
          <p:cNvSpPr txBox="1"/>
          <p:nvPr/>
        </p:nvSpPr>
        <p:spPr>
          <a:xfrm>
            <a:off x="2463797" y="3602168"/>
            <a:ext cx="2214852" cy="1446358"/>
          </a:xfrm>
          <a:prstGeom prst="rect">
            <a:avLst/>
          </a:prstGeom>
          <a:noFill/>
        </p:spPr>
        <p:txBody>
          <a:bodyPr wrap="square" rtlCol="0">
            <a:spAutoFit/>
          </a:bodyPr>
          <a:lstStyle/>
          <a:p>
            <a:pPr algn="ctr"/>
            <a:r>
              <a:rPr lang="it-IT" altLang="it-IT" sz="2133" b="1" dirty="0">
                <a:solidFill>
                  <a:srgbClr val="FFFFFF"/>
                </a:solidFill>
                <a:latin typeface="Verdana" pitchFamily="34" charset="0"/>
              </a:rPr>
              <a:t>In forma di capitale: </a:t>
            </a:r>
            <a:r>
              <a:rPr lang="it-IT" altLang="it-IT" sz="2133" b="1" dirty="0" err="1">
                <a:solidFill>
                  <a:srgbClr val="FFFFFF"/>
                </a:solidFill>
                <a:latin typeface="Verdana" pitchFamily="34" charset="0"/>
              </a:rPr>
              <a:t>max</a:t>
            </a:r>
            <a:r>
              <a:rPr lang="it-IT" altLang="it-IT" sz="2133" b="1" dirty="0">
                <a:solidFill>
                  <a:srgbClr val="FFFFFF"/>
                </a:solidFill>
                <a:latin typeface="Verdana" pitchFamily="34" charset="0"/>
              </a:rPr>
              <a:t> 50% </a:t>
            </a:r>
          </a:p>
          <a:p>
            <a:endParaRPr lang="it-IT" sz="2400" dirty="0"/>
          </a:p>
        </p:txBody>
      </p:sp>
      <p:sp>
        <p:nvSpPr>
          <p:cNvPr id="266" name="CasellaDiTesto 265"/>
          <p:cNvSpPr txBox="1"/>
          <p:nvPr/>
        </p:nvSpPr>
        <p:spPr>
          <a:xfrm>
            <a:off x="5270386" y="3613747"/>
            <a:ext cx="2214852" cy="1077026"/>
          </a:xfrm>
          <a:prstGeom prst="rect">
            <a:avLst/>
          </a:prstGeom>
          <a:noFill/>
        </p:spPr>
        <p:txBody>
          <a:bodyPr wrap="square" rtlCol="0">
            <a:spAutoFit/>
          </a:bodyPr>
          <a:lstStyle/>
          <a:p>
            <a:pPr algn="ctr"/>
            <a:r>
              <a:rPr lang="it-IT" altLang="it-IT" sz="2133" b="1" dirty="0">
                <a:solidFill>
                  <a:srgbClr val="FFFFFF"/>
                </a:solidFill>
                <a:latin typeface="Verdana"/>
                <a:cs typeface="Verdana"/>
              </a:rPr>
              <a:t> In forma di rendita: </a:t>
            </a:r>
          </a:p>
          <a:p>
            <a:pPr algn="ctr"/>
            <a:r>
              <a:rPr lang="it-IT" altLang="it-IT" sz="2133" b="1" dirty="0" err="1">
                <a:solidFill>
                  <a:srgbClr val="FFFFFF"/>
                </a:solidFill>
                <a:latin typeface="Verdana"/>
                <a:cs typeface="Verdana"/>
              </a:rPr>
              <a:t>min</a:t>
            </a:r>
            <a:r>
              <a:rPr lang="it-IT" altLang="it-IT" sz="2133" b="1" dirty="0">
                <a:solidFill>
                  <a:srgbClr val="FFFFFF"/>
                </a:solidFill>
                <a:latin typeface="Verdana"/>
                <a:cs typeface="Verdana"/>
              </a:rPr>
              <a:t> 50% </a:t>
            </a:r>
            <a:endParaRPr lang="it-IT" sz="2133" dirty="0">
              <a:solidFill>
                <a:srgbClr val="FFFFFF"/>
              </a:solidFill>
              <a:latin typeface="Verdana"/>
              <a:cs typeface="Verdana"/>
            </a:endParaRPr>
          </a:p>
        </p:txBody>
      </p:sp>
      <p:grpSp>
        <p:nvGrpSpPr>
          <p:cNvPr id="6" name="Group 6">
            <a:extLst>
              <a:ext uri="{FF2B5EF4-FFF2-40B4-BE49-F238E27FC236}">
                <a16:creationId xmlns:a16="http://schemas.microsoft.com/office/drawing/2014/main" id="{6E11318E-D15A-8455-5DC3-4C2C43DBB9E5}"/>
              </a:ext>
            </a:extLst>
          </p:cNvPr>
          <p:cNvGrpSpPr/>
          <p:nvPr/>
        </p:nvGrpSpPr>
        <p:grpSpPr>
          <a:xfrm>
            <a:off x="8719091" y="3209144"/>
            <a:ext cx="3419063" cy="3599234"/>
            <a:chOff x="3655211" y="227910"/>
            <a:chExt cx="5612614" cy="8538607"/>
          </a:xfrm>
        </p:grpSpPr>
        <p:sp>
          <p:nvSpPr>
            <p:cNvPr id="8" name="Freeform 5">
              <a:extLst>
                <a:ext uri="{FF2B5EF4-FFF2-40B4-BE49-F238E27FC236}">
                  <a16:creationId xmlns:a16="http://schemas.microsoft.com/office/drawing/2014/main" id="{B38A10C5-6C98-0F19-A0A7-1A34ACDDAB88}"/>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9" name="Freeform 6">
              <a:extLst>
                <a:ext uri="{FF2B5EF4-FFF2-40B4-BE49-F238E27FC236}">
                  <a16:creationId xmlns:a16="http://schemas.microsoft.com/office/drawing/2014/main" id="{4456F015-9D35-41CB-854C-9A6D7CAC02F7}"/>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57221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anim calcmode="lin" valueType="num">
                                      <p:cBhvr>
                                        <p:cTn id="8" dur="1000" fill="hold"/>
                                        <p:tgtEl>
                                          <p:spTgt spid="262"/>
                                        </p:tgtEl>
                                        <p:attrNameLst>
                                          <p:attrName>ppt_x</p:attrName>
                                        </p:attrNameLst>
                                      </p:cBhvr>
                                      <p:tavLst>
                                        <p:tav tm="0">
                                          <p:val>
                                            <p:strVal val="#ppt_x"/>
                                          </p:val>
                                        </p:tav>
                                        <p:tav tm="100000">
                                          <p:val>
                                            <p:strVal val="#ppt_x"/>
                                          </p:val>
                                        </p:tav>
                                      </p:tavLst>
                                    </p:anim>
                                    <p:anim calcmode="lin" valueType="num">
                                      <p:cBhvr>
                                        <p:cTn id="9" dur="1000" fill="hold"/>
                                        <p:tgtEl>
                                          <p:spTgt spid="2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anim calcmode="lin" valueType="num">
                                      <p:cBhvr>
                                        <p:cTn id="13" dur="1000" fill="hold"/>
                                        <p:tgtEl>
                                          <p:spTgt spid="265"/>
                                        </p:tgtEl>
                                        <p:attrNameLst>
                                          <p:attrName>ppt_x</p:attrName>
                                        </p:attrNameLst>
                                      </p:cBhvr>
                                      <p:tavLst>
                                        <p:tav tm="0">
                                          <p:val>
                                            <p:strVal val="#ppt_x"/>
                                          </p:val>
                                        </p:tav>
                                        <p:tav tm="100000">
                                          <p:val>
                                            <p:strVal val="#ppt_x"/>
                                          </p:val>
                                        </p:tav>
                                      </p:tavLst>
                                    </p:anim>
                                    <p:anim calcmode="lin" valueType="num">
                                      <p:cBhvr>
                                        <p:cTn id="14" dur="1000" fill="hold"/>
                                        <p:tgtEl>
                                          <p:spTgt spid="26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6"/>
                                        </p:tgtEl>
                                        <p:attrNameLst>
                                          <p:attrName>style.visibility</p:attrName>
                                        </p:attrNameLst>
                                      </p:cBhvr>
                                      <p:to>
                                        <p:strVal val="visible"/>
                                      </p:to>
                                    </p:set>
                                    <p:animEffect transition="in" filter="fade">
                                      <p:cBhvr>
                                        <p:cTn id="17" dur="1000"/>
                                        <p:tgtEl>
                                          <p:spTgt spid="266"/>
                                        </p:tgtEl>
                                      </p:cBhvr>
                                    </p:animEffect>
                                    <p:anim calcmode="lin" valueType="num">
                                      <p:cBhvr>
                                        <p:cTn id="18" dur="1000" fill="hold"/>
                                        <p:tgtEl>
                                          <p:spTgt spid="266"/>
                                        </p:tgtEl>
                                        <p:attrNameLst>
                                          <p:attrName>ppt_x</p:attrName>
                                        </p:attrNameLst>
                                      </p:cBhvr>
                                      <p:tavLst>
                                        <p:tav tm="0">
                                          <p:val>
                                            <p:strVal val="#ppt_x"/>
                                          </p:val>
                                        </p:tav>
                                        <p:tav tm="100000">
                                          <p:val>
                                            <p:strVal val="#ppt_x"/>
                                          </p:val>
                                        </p:tav>
                                      </p:tavLst>
                                    </p:anim>
                                    <p:anim calcmode="lin" valueType="num">
                                      <p:cBhvr>
                                        <p:cTn id="19" dur="1000" fill="hold"/>
                                        <p:tgtEl>
                                          <p:spTgt spid="2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0"/>
                                        </p:tgtEl>
                                        <p:attrNameLst>
                                          <p:attrName>style.visibility</p:attrName>
                                        </p:attrNameLst>
                                      </p:cBhvr>
                                      <p:to>
                                        <p:strVal val="visible"/>
                                      </p:to>
                                    </p:set>
                                    <p:animEffect transition="in" filter="fade">
                                      <p:cBhvr>
                                        <p:cTn id="27" dur="1000"/>
                                        <p:tgtEl>
                                          <p:spTgt spid="260"/>
                                        </p:tgtEl>
                                      </p:cBhvr>
                                    </p:animEffect>
                                    <p:anim calcmode="lin" valueType="num">
                                      <p:cBhvr>
                                        <p:cTn id="28" dur="1000" fill="hold"/>
                                        <p:tgtEl>
                                          <p:spTgt spid="260"/>
                                        </p:tgtEl>
                                        <p:attrNameLst>
                                          <p:attrName>ppt_x</p:attrName>
                                        </p:attrNameLst>
                                      </p:cBhvr>
                                      <p:tavLst>
                                        <p:tav tm="0">
                                          <p:val>
                                            <p:strVal val="#ppt_x"/>
                                          </p:val>
                                        </p:tav>
                                        <p:tav tm="100000">
                                          <p:val>
                                            <p:strVal val="#ppt_x"/>
                                          </p:val>
                                        </p:tav>
                                      </p:tavLst>
                                    </p:anim>
                                    <p:anim calcmode="lin" valueType="num">
                                      <p:cBhvr>
                                        <p:cTn id="29" dur="1000" fill="hold"/>
                                        <p:tgtEl>
                                          <p:spTgt spid="26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3"/>
                                        </p:tgtEl>
                                        <p:attrNameLst>
                                          <p:attrName>style.visibility</p:attrName>
                                        </p:attrNameLst>
                                      </p:cBhvr>
                                      <p:to>
                                        <p:strVal val="visible"/>
                                      </p:to>
                                    </p:set>
                                    <p:animEffect transition="in" filter="fade">
                                      <p:cBhvr>
                                        <p:cTn id="32" dur="1000"/>
                                        <p:tgtEl>
                                          <p:spTgt spid="263"/>
                                        </p:tgtEl>
                                      </p:cBhvr>
                                    </p:animEffect>
                                    <p:anim calcmode="lin" valueType="num">
                                      <p:cBhvr>
                                        <p:cTn id="33" dur="1000" fill="hold"/>
                                        <p:tgtEl>
                                          <p:spTgt spid="263"/>
                                        </p:tgtEl>
                                        <p:attrNameLst>
                                          <p:attrName>ppt_x</p:attrName>
                                        </p:attrNameLst>
                                      </p:cBhvr>
                                      <p:tavLst>
                                        <p:tav tm="0">
                                          <p:val>
                                            <p:strVal val="#ppt_x"/>
                                          </p:val>
                                        </p:tav>
                                        <p:tav tm="100000">
                                          <p:val>
                                            <p:strVal val="#ppt_x"/>
                                          </p:val>
                                        </p:tav>
                                      </p:tavLst>
                                    </p:anim>
                                    <p:anim calcmode="lin" valueType="num">
                                      <p:cBhvr>
                                        <p:cTn id="34"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2" grpId="0" animBg="1"/>
      <p:bldP spid="263" grpId="0" animBg="1"/>
      <p:bldP spid="265" grpId="0" animBg="1"/>
      <p:bldP spid="5" grpId="0"/>
      <p:bldP spid="2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magine 265" descr="Schermata 2020-11-03 a 00.10.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2384" y="-22264"/>
            <a:ext cx="3214495" cy="3874901"/>
          </a:xfrm>
          <a:prstGeom prst="rect">
            <a:avLst/>
          </a:prstGeom>
        </p:spPr>
      </p:pic>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576376"/>
            <a:ext cx="261674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US" sz="2800" b="1" dirty="0">
                <a:solidFill>
                  <a:srgbClr val="F79646"/>
                </a:solidFill>
                <a:latin typeface="Verdana" panose="020B0604030504040204" pitchFamily="34" charset="0"/>
                <a:ea typeface="Verdana" panose="020B0604030504040204" pitchFamily="34" charset="0"/>
                <a:cs typeface="Arial"/>
              </a:rPr>
              <a:t>CHI SIAMO</a:t>
            </a:r>
          </a:p>
        </p:txBody>
      </p:sp>
      <p:sp>
        <p:nvSpPr>
          <p:cNvPr id="248" name="TextBox 22">
            <a:extLst>
              <a:ext uri="{FF2B5EF4-FFF2-40B4-BE49-F238E27FC236}">
                <a16:creationId xmlns:a16="http://schemas.microsoft.com/office/drawing/2014/main" id="{9142822A-13CD-4DB7-BE10-BFFBCAEC86CF}"/>
              </a:ext>
            </a:extLst>
          </p:cNvPr>
          <p:cNvSpPr txBox="1"/>
          <p:nvPr/>
        </p:nvSpPr>
        <p:spPr>
          <a:xfrm>
            <a:off x="1231087" y="3745928"/>
            <a:ext cx="8576942" cy="1015663"/>
          </a:xfrm>
          <a:prstGeom prst="rect">
            <a:avLst/>
          </a:prstGeom>
          <a:noFill/>
        </p:spPr>
        <p:txBody>
          <a:bodyPr wrap="square" rtlCol="0">
            <a:spAutoFit/>
          </a:bodyPr>
          <a:lstStyle/>
          <a:p>
            <a:pPr algn="just" defTabSz="609585">
              <a:spcBef>
                <a:spcPts val="533"/>
              </a:spcBef>
              <a:buClr>
                <a:srgbClr val="4F81BD"/>
              </a:buClr>
              <a:buSzPct val="25000"/>
            </a:pPr>
            <a:r>
              <a:rPr lang="it-IT" sz="2000" b="1" dirty="0">
                <a:solidFill>
                  <a:srgbClr val="002060"/>
                </a:solidFill>
                <a:latin typeface="Verdana"/>
                <a:ea typeface="Verdana"/>
                <a:cs typeface="Verdana"/>
                <a:sym typeface="Verdana"/>
                <a:rtl val="0"/>
              </a:rPr>
              <a:t>E’ un Fondo di natura negoziale, nato dalla contrattazione collettiva come risposta delle parti sociali al bisogno di previdenza complementare dei lavoratori dipendenti</a:t>
            </a: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479554" y="3925756"/>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7" y="2517778"/>
              <a:ext cx="2055814" cy="1698628"/>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grpSp>
        <p:nvGrpSpPr>
          <p:cNvPr id="253" name="Group 13">
            <a:extLst>
              <a:ext uri="{FF2B5EF4-FFF2-40B4-BE49-F238E27FC236}">
                <a16:creationId xmlns:a16="http://schemas.microsoft.com/office/drawing/2014/main" id="{A569106E-4069-4647-931B-8B90EFC0E1A6}"/>
              </a:ext>
            </a:extLst>
          </p:cNvPr>
          <p:cNvGrpSpPr/>
          <p:nvPr/>
        </p:nvGrpSpPr>
        <p:grpSpPr>
          <a:xfrm>
            <a:off x="511074" y="1307139"/>
            <a:ext cx="615648" cy="554247"/>
            <a:chOff x="4902200" y="2354263"/>
            <a:chExt cx="2387601" cy="2149475"/>
          </a:xfrm>
          <a:solidFill>
            <a:schemeClr val="accent1"/>
          </a:solidFill>
        </p:grpSpPr>
        <p:sp>
          <p:nvSpPr>
            <p:cNvPr id="254" name="Freeform 5">
              <a:extLst>
                <a:ext uri="{FF2B5EF4-FFF2-40B4-BE49-F238E27FC236}">
                  <a16:creationId xmlns:a16="http://schemas.microsoft.com/office/drawing/2014/main" id="{51E1F18A-0B23-4969-A3A6-F3E203F3A9A9}"/>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255" name="Freeform 6">
              <a:extLst>
                <a:ext uri="{FF2B5EF4-FFF2-40B4-BE49-F238E27FC236}">
                  <a16:creationId xmlns:a16="http://schemas.microsoft.com/office/drawing/2014/main" id="{B673B37C-1E9F-455D-802F-B5088DA03FCC}"/>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grpSp>
        <p:nvGrpSpPr>
          <p:cNvPr id="256" name="Group 3">
            <a:extLst>
              <a:ext uri="{FF2B5EF4-FFF2-40B4-BE49-F238E27FC236}">
                <a16:creationId xmlns:a16="http://schemas.microsoft.com/office/drawing/2014/main" id="{6B6478A1-6C37-45FE-842A-F5B95F50E92C}"/>
              </a:ext>
            </a:extLst>
          </p:cNvPr>
          <p:cNvGrpSpPr/>
          <p:nvPr/>
        </p:nvGrpSpPr>
        <p:grpSpPr>
          <a:xfrm>
            <a:off x="1231086" y="1265595"/>
            <a:ext cx="7784336" cy="2616101"/>
            <a:chOff x="190851" y="3201456"/>
            <a:chExt cx="5117258" cy="1722485"/>
          </a:xfrm>
        </p:grpSpPr>
        <p:sp>
          <p:nvSpPr>
            <p:cNvPr id="257" name="Subtitle 6">
              <a:extLst>
                <a:ext uri="{FF2B5EF4-FFF2-40B4-BE49-F238E27FC236}">
                  <a16:creationId xmlns:a16="http://schemas.microsoft.com/office/drawing/2014/main" id="{44052201-2649-4ADE-9F78-7EC1319B5994}"/>
                </a:ext>
              </a:extLst>
            </p:cNvPr>
            <p:cNvSpPr txBox="1">
              <a:spLocks/>
            </p:cNvSpPr>
            <p:nvPr/>
          </p:nvSpPr>
          <p:spPr>
            <a:xfrm>
              <a:off x="1360536" y="3831627"/>
              <a:ext cx="3873283" cy="616473"/>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sp>
          <p:nvSpPr>
            <p:cNvPr id="258" name="TextBox 22">
              <a:extLst>
                <a:ext uri="{FF2B5EF4-FFF2-40B4-BE49-F238E27FC236}">
                  <a16:creationId xmlns:a16="http://schemas.microsoft.com/office/drawing/2014/main" id="{9142822A-13CD-4DB7-BE10-BFFBCAEC86CF}"/>
                </a:ext>
              </a:extLst>
            </p:cNvPr>
            <p:cNvSpPr txBox="1"/>
            <p:nvPr/>
          </p:nvSpPr>
          <p:spPr>
            <a:xfrm>
              <a:off x="190851" y="3201456"/>
              <a:ext cx="5117258" cy="1722485"/>
            </a:xfrm>
            <a:prstGeom prst="rect">
              <a:avLst/>
            </a:prstGeom>
            <a:noFill/>
          </p:spPr>
          <p:txBody>
            <a:bodyPr wrap="square" rtlCol="0">
              <a:spAutoFit/>
            </a:bodyPr>
            <a:lstStyle/>
            <a:p>
              <a:pPr algn="just" defTabSz="609585">
                <a:buClr>
                  <a:srgbClr val="4F81BD"/>
                </a:buClr>
                <a:buSzPct val="25000"/>
                <a:defRPr/>
              </a:pPr>
              <a:r>
                <a:rPr lang="it-IT" sz="2000" b="1" dirty="0">
                  <a:solidFill>
                    <a:srgbClr val="002060"/>
                  </a:solidFill>
                  <a:latin typeface="Verdana"/>
                  <a:ea typeface="Verdana"/>
                  <a:cs typeface="Verdana"/>
                  <a:sym typeface="Verdana"/>
                  <a:rtl val="0"/>
                </a:rPr>
                <a:t>E’ il Fondo Pensione di categoria del Terziario (Commercio, Turismo e Servizi)</a:t>
              </a:r>
              <a:r>
                <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Ass. riconosciuta senza scopo di lucro. Iscritto all’Albo Covip con il numero 123.</a:t>
              </a:r>
              <a:r>
                <a:rPr lang="it-IT" sz="2000" b="1" dirty="0">
                  <a:solidFill>
                    <a:srgbClr val="002060"/>
                  </a:solidFill>
                  <a:latin typeface="Verdana"/>
                  <a:ea typeface="Verdana"/>
                  <a:cs typeface="Verdana"/>
                  <a:sym typeface="Verdana"/>
                  <a:rtl val="0"/>
                </a:rPr>
                <a:t> </a:t>
              </a:r>
            </a:p>
            <a:p>
              <a:pPr algn="just" defTabSz="609585">
                <a:buClr>
                  <a:srgbClr val="4F81BD"/>
                </a:buClr>
                <a:buSzPct val="25000"/>
                <a:defRPr/>
              </a:pPr>
              <a:r>
                <a:rPr lang="it-IT" sz="2000" b="1" dirty="0">
                  <a:solidFill>
                    <a:srgbClr val="002060"/>
                  </a:solidFill>
                  <a:latin typeface="Verdana"/>
                  <a:ea typeface="Verdana"/>
                  <a:cs typeface="Verdana"/>
                  <a:sym typeface="Verdana"/>
                  <a:rtl val="0"/>
                </a:rPr>
                <a:t>La Commissione di Vigilanza esercita il controllo specifico sui Fondi Pensione, approva statuti e regolamenti ed esercita il controllo sulla gestione tecnica, finanziaria e patrimoniale.</a:t>
              </a:r>
            </a:p>
            <a:p>
              <a:pPr algn="just" defTabSz="609585">
                <a:buClr>
                  <a:srgbClr val="4F81BD"/>
                </a:buClr>
                <a:buSzPct val="25000"/>
                <a:defRPr/>
              </a:pPr>
              <a:endParaRPr lang="it-IT" sz="24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p:txBody>
        </p:sp>
      </p:grpSp>
      <p:pic>
        <p:nvPicPr>
          <p:cNvPr id="8" name="Immagine 7">
            <a:extLst>
              <a:ext uri="{FF2B5EF4-FFF2-40B4-BE49-F238E27FC236}">
                <a16:creationId xmlns:a16="http://schemas.microsoft.com/office/drawing/2014/main" id="{288823B1-210A-95B3-AC2B-0BD0693EE852}"/>
              </a:ext>
            </a:extLst>
          </p:cNvPr>
          <p:cNvPicPr>
            <a:picLocks noChangeAspect="1"/>
          </p:cNvPicPr>
          <p:nvPr/>
        </p:nvPicPr>
        <p:blipFill>
          <a:blip r:embed="rId3"/>
          <a:stretch>
            <a:fillRect/>
          </a:stretch>
        </p:blipFill>
        <p:spPr>
          <a:xfrm>
            <a:off x="527095" y="5220305"/>
            <a:ext cx="617781" cy="560880"/>
          </a:xfrm>
          <a:prstGeom prst="rect">
            <a:avLst/>
          </a:prstGeom>
        </p:spPr>
      </p:pic>
      <p:sp>
        <p:nvSpPr>
          <p:cNvPr id="6" name="CasellaDiTesto 5">
            <a:extLst>
              <a:ext uri="{FF2B5EF4-FFF2-40B4-BE49-F238E27FC236}">
                <a16:creationId xmlns:a16="http://schemas.microsoft.com/office/drawing/2014/main" id="{C361E05E-0058-4834-7820-0EF961F34A7B}"/>
              </a:ext>
            </a:extLst>
          </p:cNvPr>
          <p:cNvSpPr txBox="1"/>
          <p:nvPr/>
        </p:nvSpPr>
        <p:spPr>
          <a:xfrm>
            <a:off x="1244306" y="5220305"/>
            <a:ext cx="7447817" cy="1015663"/>
          </a:xfrm>
          <a:prstGeom prst="rect">
            <a:avLst/>
          </a:prstGeom>
          <a:noFill/>
        </p:spPr>
        <p:txBody>
          <a:bodyPr wrap="square">
            <a:spAutoFit/>
          </a:bodyPr>
          <a:lstStyle/>
          <a:p>
            <a:pPr defTabSz="609585"/>
            <a:r>
              <a:rPr lang="it-IT" sz="2000" b="1" dirty="0">
                <a:solidFill>
                  <a:srgbClr val="002060"/>
                </a:solidFill>
                <a:latin typeface="Verdana"/>
                <a:ea typeface="Verdana"/>
                <a:cs typeface="Verdana"/>
                <a:sym typeface="Verdana"/>
                <a:rtl val="0"/>
              </a:rPr>
              <a:t>Ha l’obiettivo di investimento di lungo periodo,  per assicurare una pensione che si affianchi alla previdenza pubblica</a:t>
            </a:r>
            <a:endParaRPr lang="it-IT" sz="2000" dirty="0">
              <a:solidFill>
                <a:prstClr val="black"/>
              </a:solidFill>
              <a:latin typeface="Calibri"/>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Tree>
    <p:extLst>
      <p:ext uri="{BB962C8B-B14F-4D97-AF65-F5344CB8AC3E}">
        <p14:creationId xmlns:p14="http://schemas.microsoft.com/office/powerpoint/2010/main" val="1226404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178143" y="4495800"/>
            <a:ext cx="2013857" cy="2362199"/>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17" y="132830"/>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37735" y="761885"/>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it-IT" sz="2000" b="1" dirty="0">
                <a:solidFill>
                  <a:srgbClr val="FF9933"/>
                </a:solidFill>
                <a:latin typeface="Verdana" panose="020B0604030504040204" pitchFamily="34" charset="0"/>
                <a:ea typeface="Verdana" panose="020B0604030504040204" pitchFamily="34" charset="0"/>
                <a:cs typeface="Arial"/>
                <a:sym typeface="Rambla"/>
                <a:rtl val="0"/>
              </a:rPr>
              <a:t>.</a:t>
            </a: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6352" y="77994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29609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Subtitle 6">
            <a:extLst>
              <a:ext uri="{FF2B5EF4-FFF2-40B4-BE49-F238E27FC236}">
                <a16:creationId xmlns:a16="http://schemas.microsoft.com/office/drawing/2014/main" id="{4B657250-16B0-E9E4-3E15-2D4B3C3637D3}"/>
              </a:ext>
            </a:extLst>
          </p:cNvPr>
          <p:cNvSpPr txBox="1">
            <a:spLocks/>
          </p:cNvSpPr>
          <p:nvPr/>
        </p:nvSpPr>
        <p:spPr>
          <a:xfrm>
            <a:off x="2662120" y="254033"/>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ct val="100000"/>
              </a:lnSpc>
              <a:spcBef>
                <a:spcPts val="0"/>
              </a:spcBef>
            </a:pPr>
            <a:r>
              <a:rPr lang="it-IT" altLang="it-IT" sz="2133" b="1" cap="all" dirty="0">
                <a:solidFill>
                  <a:srgbClr val="FF9900"/>
                </a:solidFill>
                <a:latin typeface="Verdana" panose="020B0604030504040204" pitchFamily="34" charset="0"/>
                <a:ea typeface="Verdana" panose="020B0604030504040204" pitchFamily="34" charset="0"/>
                <a:cs typeface="Arial"/>
              </a:rPr>
              <a:t>LA </a:t>
            </a:r>
            <a:r>
              <a:rPr lang="it-IT" altLang="it-IT" sz="2133" b="1" cap="all" dirty="0" err="1">
                <a:solidFill>
                  <a:srgbClr val="FF9900"/>
                </a:solidFill>
                <a:latin typeface="Verdana" panose="020B0604030504040204" pitchFamily="34" charset="0"/>
                <a:ea typeface="Verdana" panose="020B0604030504040204" pitchFamily="34" charset="0"/>
                <a:cs typeface="Arial"/>
              </a:rPr>
              <a:t>prestazionE</a:t>
            </a:r>
            <a:r>
              <a:rPr lang="it-IT" altLang="it-IT" sz="2133" b="1" cap="all" dirty="0">
                <a:solidFill>
                  <a:srgbClr val="FF9900"/>
                </a:solidFill>
                <a:latin typeface="Verdana" panose="020B0604030504040204" pitchFamily="34" charset="0"/>
                <a:ea typeface="Verdana" panose="020B0604030504040204" pitchFamily="34" charset="0"/>
                <a:cs typeface="Arial"/>
              </a:rPr>
              <a:t> PENSIONISTICA IN CAPITALE</a:t>
            </a:r>
            <a:endParaRPr lang="en-US" sz="2000" cap="all" dirty="0">
              <a:solidFill>
                <a:schemeClr val="tx1"/>
              </a:solidFill>
              <a:latin typeface="Verdana" panose="020B0604030504040204" pitchFamily="34" charset="0"/>
              <a:ea typeface="Verdana" panose="020B0604030504040204" pitchFamily="34" charset="0"/>
              <a:cs typeface="Arial"/>
            </a:endParaRPr>
          </a:p>
        </p:txBody>
      </p:sp>
      <p:sp>
        <p:nvSpPr>
          <p:cNvPr id="4" name="CasellaDiTesto 3">
            <a:extLst>
              <a:ext uri="{FF2B5EF4-FFF2-40B4-BE49-F238E27FC236}">
                <a16:creationId xmlns:a16="http://schemas.microsoft.com/office/drawing/2014/main" id="{81584915-6CDA-E866-B9F3-60F70022733F}"/>
              </a:ext>
            </a:extLst>
          </p:cNvPr>
          <p:cNvSpPr txBox="1"/>
          <p:nvPr/>
        </p:nvSpPr>
        <p:spPr>
          <a:xfrm>
            <a:off x="963053" y="1251387"/>
            <a:ext cx="10245790" cy="2957797"/>
          </a:xfrm>
          <a:prstGeom prst="rect">
            <a:avLst/>
          </a:prstGeom>
          <a:noFill/>
        </p:spPr>
        <p:txBody>
          <a:bodyPr wrap="square" rtlCol="0">
            <a:spAutoFit/>
          </a:bodyPr>
          <a:lstStyle/>
          <a:p>
            <a:pPr algn="ctr" fontAlgn="base">
              <a:spcBef>
                <a:spcPct val="0"/>
              </a:spcBef>
              <a:spcAft>
                <a:spcPct val="0"/>
              </a:spcAft>
              <a:buFontTx/>
              <a:buNone/>
            </a:pPr>
            <a:endParaRPr lang="it-IT" altLang="it-IT" sz="1867" b="1" dirty="0">
              <a:solidFill>
                <a:schemeClr val="tx2">
                  <a:lumMod val="75000"/>
                </a:schemeClr>
              </a:solidFill>
              <a:latin typeface="Verdana" pitchFamily="34" charset="0"/>
            </a:endParaRPr>
          </a:p>
          <a:p>
            <a:pPr algn="just" fontAlgn="base">
              <a:lnSpc>
                <a:spcPct val="150000"/>
              </a:lnSpc>
              <a:spcBef>
                <a:spcPts val="533"/>
              </a:spcBef>
              <a:spcAft>
                <a:spcPct val="0"/>
              </a:spcAft>
              <a:buClr>
                <a:srgbClr val="BBE0E3"/>
              </a:buClr>
              <a:buSzPct val="68000"/>
            </a:pPr>
            <a:r>
              <a:rPr lang="it-IT" altLang="it-IT" sz="2000" dirty="0">
                <a:solidFill>
                  <a:srgbClr val="002060"/>
                </a:solidFill>
                <a:latin typeface="Verdana" pitchFamily="34" charset="0"/>
                <a:ea typeface="Verdana" pitchFamily="34" charset="0"/>
                <a:cs typeface="Verdana" pitchFamily="34" charset="0"/>
                <a:sym typeface="Rambla"/>
              </a:rPr>
              <a:t>L’aderente ha diritto a richiedere l’intera prestazione pensionistica in forma di capitale (100%) nel caso in cui la rendita derivante dalla conversione del 70% del montante finale, risultasse inferiore al 50% dell’assegno sociale (il cui importo per il 2023 è pari a €  6.542,51 per 13 mensilità).</a:t>
            </a:r>
          </a:p>
          <a:p>
            <a:pPr>
              <a:lnSpc>
                <a:spcPct val="80000"/>
              </a:lnSpc>
              <a:spcBef>
                <a:spcPts val="533"/>
              </a:spcBef>
              <a:buClr>
                <a:schemeClr val="accent1"/>
              </a:buClr>
              <a:buSzPct val="25000"/>
            </a:pPr>
            <a:endParaRPr lang="it-IT" sz="1400" b="1" dirty="0">
              <a:solidFill>
                <a:schemeClr val="lt1"/>
              </a:solidFill>
              <a:latin typeface="Verdana" panose="020B0604030504040204" pitchFamily="34" charset="0"/>
              <a:ea typeface="Verdana" panose="020B0604030504040204" pitchFamily="34" charset="0"/>
              <a:cs typeface="Verdana" panose="020B0604030504040204" pitchFamily="34" charset="0"/>
              <a:sym typeface="Verdana"/>
              <a:rtl val="0"/>
            </a:endParaRPr>
          </a:p>
          <a:p>
            <a:r>
              <a:rPr lang="it-IT" sz="1400" b="1" dirty="0">
                <a:solidFill>
                  <a:srgbClr val="EB6F09"/>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PER COMPRENDERE SE POSSO RICHIEDERE TUTTO IL MONTANTE IN CAPITALE UTILIZZO IL SIMULATORE</a:t>
            </a:r>
            <a:endParaRPr lang="it-IT" sz="1400" b="1" dirty="0">
              <a:solidFill>
                <a:srgbClr val="EB6F0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22">
            <a:extLst>
              <a:ext uri="{FF2B5EF4-FFF2-40B4-BE49-F238E27FC236}">
                <a16:creationId xmlns:a16="http://schemas.microsoft.com/office/drawing/2014/main" id="{055E5768-C1B7-4378-0493-0F7FF3DE6E9F}"/>
              </a:ext>
            </a:extLst>
          </p:cNvPr>
          <p:cNvSpPr txBox="1"/>
          <p:nvPr/>
        </p:nvSpPr>
        <p:spPr>
          <a:xfrm>
            <a:off x="1821412" y="4588715"/>
            <a:ext cx="8652665" cy="1277016"/>
          </a:xfrm>
          <a:prstGeom prst="rect">
            <a:avLst/>
          </a:prstGeom>
          <a:noFill/>
        </p:spPr>
        <p:txBody>
          <a:bodyPr wrap="square" rtlCol="0">
            <a:spAutoFit/>
          </a:bodyPr>
          <a:lstStyle/>
          <a:p>
            <a:r>
              <a:rPr lang="it-IT" altLang="it-IT" sz="1867" dirty="0">
                <a:solidFill>
                  <a:srgbClr val="17375E"/>
                </a:solidFill>
                <a:latin typeface="Verdana"/>
                <a:cs typeface="Verdana"/>
              </a:rPr>
              <a:t>Aliquota di tassazione: </a:t>
            </a:r>
          </a:p>
          <a:p>
            <a:pPr marL="380990" indent="-380990">
              <a:buSzPct val="75000"/>
              <a:buFont typeface="Wingdings" charset="2"/>
              <a:buChar char="§"/>
            </a:pPr>
            <a:r>
              <a:rPr lang="it-IT" altLang="it-IT" sz="1867" dirty="0">
                <a:solidFill>
                  <a:srgbClr val="17375E"/>
                </a:solidFill>
                <a:latin typeface="Verdana"/>
                <a:cs typeface="Verdana"/>
              </a:rPr>
              <a:t>15% ridotta di 0,30% per ogni anno successivo     al 15°</a:t>
            </a:r>
          </a:p>
          <a:p>
            <a:pPr marL="380990" indent="-380990">
              <a:buSzPct val="75000"/>
              <a:buFont typeface="Wingdings" charset="2"/>
              <a:buChar char="§"/>
            </a:pPr>
            <a:r>
              <a:rPr lang="it-IT" altLang="it-IT" sz="1867" dirty="0">
                <a:solidFill>
                  <a:srgbClr val="17375E"/>
                </a:solidFill>
                <a:latin typeface="Verdana"/>
                <a:cs typeface="Verdana"/>
              </a:rPr>
              <a:t>Dal 36° anno in poi aliquota = 9%</a:t>
            </a:r>
          </a:p>
          <a:p>
            <a:pPr algn="just">
              <a:lnSpc>
                <a:spcPct val="90000"/>
              </a:lnSpc>
              <a:spcBef>
                <a:spcPts val="533"/>
              </a:spcBef>
              <a:buClr>
                <a:schemeClr val="accent1"/>
              </a:buClr>
            </a:pPr>
            <a:endParaRPr lang="it-IT" sz="1867" b="1" dirty="0">
              <a:solidFill>
                <a:srgbClr val="002060"/>
              </a:solidFill>
              <a:latin typeface="Verdana"/>
              <a:ea typeface="Verdana"/>
              <a:cs typeface="Verdana"/>
              <a:sym typeface="Verdana"/>
              <a:rtl val="0"/>
            </a:endParaRPr>
          </a:p>
        </p:txBody>
      </p:sp>
      <p:grpSp>
        <p:nvGrpSpPr>
          <p:cNvPr id="11" name="Group 30">
            <a:extLst>
              <a:ext uri="{FF2B5EF4-FFF2-40B4-BE49-F238E27FC236}">
                <a16:creationId xmlns:a16="http://schemas.microsoft.com/office/drawing/2014/main" id="{2BA6E7DC-740E-03BE-5FCF-50C8A1F3F99B}"/>
              </a:ext>
            </a:extLst>
          </p:cNvPr>
          <p:cNvGrpSpPr/>
          <p:nvPr/>
        </p:nvGrpSpPr>
        <p:grpSpPr>
          <a:xfrm>
            <a:off x="1172561" y="4758118"/>
            <a:ext cx="557410" cy="442342"/>
            <a:chOff x="4902200" y="2354263"/>
            <a:chExt cx="2387601" cy="2149475"/>
          </a:xfrm>
          <a:solidFill>
            <a:schemeClr val="accent1"/>
          </a:solidFill>
        </p:grpSpPr>
        <p:sp>
          <p:nvSpPr>
            <p:cNvPr id="12" name="Freeform 5">
              <a:extLst>
                <a:ext uri="{FF2B5EF4-FFF2-40B4-BE49-F238E27FC236}">
                  <a16:creationId xmlns:a16="http://schemas.microsoft.com/office/drawing/2014/main" id="{B80A76A6-B325-1908-98EA-BE32137B05CE}"/>
                </a:ext>
              </a:extLst>
            </p:cNvPr>
            <p:cNvSpPr>
              <a:spLocks/>
            </p:cNvSpPr>
            <p:nvPr/>
          </p:nvSpPr>
          <p:spPr bwMode="auto">
            <a:xfrm>
              <a:off x="5233988" y="2517776"/>
              <a:ext cx="2055813" cy="1698625"/>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1F52E84F-E4F2-DD31-7C11-28CD4628DA2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111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987C3814-BE5D-AA1C-58E3-BA9F63EF643B}"/>
              </a:ext>
            </a:extLst>
          </p:cNvPr>
          <p:cNvGrpSpPr/>
          <p:nvPr/>
        </p:nvGrpSpPr>
        <p:grpSpPr>
          <a:xfrm>
            <a:off x="10178143" y="4495800"/>
            <a:ext cx="2013857" cy="2362199"/>
            <a:chOff x="3655211" y="227910"/>
            <a:chExt cx="5612614" cy="8538607"/>
          </a:xfrm>
        </p:grpSpPr>
        <p:sp>
          <p:nvSpPr>
            <p:cNvPr id="9" name="Freeform 5">
              <a:extLst>
                <a:ext uri="{FF2B5EF4-FFF2-40B4-BE49-F238E27FC236}">
                  <a16:creationId xmlns:a16="http://schemas.microsoft.com/office/drawing/2014/main" id="{9ACCE987-EF34-F7AB-9253-ABF011371D73}"/>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Freeform 6">
              <a:extLst>
                <a:ext uri="{FF2B5EF4-FFF2-40B4-BE49-F238E27FC236}">
                  <a16:creationId xmlns:a16="http://schemas.microsoft.com/office/drawing/2014/main" id="{92D220E6-5B51-0CE4-313C-F5852A5F2B2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6" name="Immagine 5">
            <a:extLst>
              <a:ext uri="{FF2B5EF4-FFF2-40B4-BE49-F238E27FC236}">
                <a16:creationId xmlns:a16="http://schemas.microsoft.com/office/drawing/2014/main" id="{C3235E81-E832-DA1F-59C4-8CE0652A5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17" y="132830"/>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037735" y="761885"/>
            <a:ext cx="821268" cy="119941"/>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3" name="Subtitle 6">
            <a:extLst>
              <a:ext uri="{FF2B5EF4-FFF2-40B4-BE49-F238E27FC236}">
                <a16:creationId xmlns:a16="http://schemas.microsoft.com/office/drawing/2014/main" id="{702228DC-2B3E-4B8C-B5AC-A6444F9396F8}"/>
              </a:ext>
            </a:extLst>
          </p:cNvPr>
          <p:cNvSpPr txBox="1">
            <a:spLocks/>
          </p:cNvSpPr>
          <p:nvPr/>
        </p:nvSpPr>
        <p:spPr>
          <a:xfrm>
            <a:off x="2007014" y="239487"/>
            <a:ext cx="9477415" cy="46296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it-IT" sz="2000" b="1" dirty="0">
                <a:solidFill>
                  <a:srgbClr val="FF9933"/>
                </a:solidFill>
                <a:latin typeface="Verdana" panose="020B0604030504040204" pitchFamily="34" charset="0"/>
                <a:ea typeface="Verdana" panose="020B0604030504040204" pitchFamily="34" charset="0"/>
                <a:cs typeface="Arial"/>
                <a:sym typeface="Rambla"/>
                <a:rtl val="0"/>
              </a:rPr>
              <a:t>.</a:t>
            </a:r>
            <a:endParaRPr lang="en-US" sz="2000" dirty="0">
              <a:solidFill>
                <a:schemeClr val="tx1"/>
              </a:solidFill>
              <a:latin typeface="Verdana" panose="020B0604030504040204" pitchFamily="34" charset="0"/>
              <a:ea typeface="Verdana" panose="020B0604030504040204" pitchFamily="34" charset="0"/>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486352" y="77994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296098"/>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sp>
        <p:nvSpPr>
          <p:cNvPr id="2" name="Subtitle 6">
            <a:extLst>
              <a:ext uri="{FF2B5EF4-FFF2-40B4-BE49-F238E27FC236}">
                <a16:creationId xmlns:a16="http://schemas.microsoft.com/office/drawing/2014/main" id="{4B657250-16B0-E9E4-3E15-2D4B3C3637D3}"/>
              </a:ext>
            </a:extLst>
          </p:cNvPr>
          <p:cNvSpPr txBox="1">
            <a:spLocks/>
          </p:cNvSpPr>
          <p:nvPr/>
        </p:nvSpPr>
        <p:spPr>
          <a:xfrm>
            <a:off x="789516" y="24369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it-IT" altLang="it-IT" sz="2400" b="1" cap="all" dirty="0">
                <a:solidFill>
                  <a:srgbClr val="FF9900"/>
                </a:solidFill>
                <a:latin typeface="Verdana" panose="020B0604030504040204" pitchFamily="34" charset="0"/>
                <a:ea typeface="Verdana" panose="020B0604030504040204" pitchFamily="34" charset="0"/>
                <a:cs typeface="Arial"/>
              </a:rPr>
              <a:t>AVVERTENZE</a:t>
            </a:r>
            <a:endParaRPr lang="en-US" sz="2400" cap="all" dirty="0">
              <a:solidFill>
                <a:schemeClr val="tx1"/>
              </a:solidFill>
              <a:latin typeface="Verdana" panose="020B0604030504040204" pitchFamily="34" charset="0"/>
              <a:ea typeface="Verdana" panose="020B0604030504040204" pitchFamily="34" charset="0"/>
              <a:cs typeface="Arial"/>
            </a:endParaRPr>
          </a:p>
        </p:txBody>
      </p:sp>
      <p:sp>
        <p:nvSpPr>
          <p:cNvPr id="3" name="CasellaDiTesto 2">
            <a:extLst>
              <a:ext uri="{FF2B5EF4-FFF2-40B4-BE49-F238E27FC236}">
                <a16:creationId xmlns:a16="http://schemas.microsoft.com/office/drawing/2014/main" id="{3A3AB9D9-91E5-0B72-9BE4-3D348F43AE17}"/>
              </a:ext>
            </a:extLst>
          </p:cNvPr>
          <p:cNvSpPr txBox="1"/>
          <p:nvPr/>
        </p:nvSpPr>
        <p:spPr>
          <a:xfrm>
            <a:off x="1133426" y="1251387"/>
            <a:ext cx="9273317" cy="5322996"/>
          </a:xfrm>
          <a:prstGeom prst="rect">
            <a:avLst/>
          </a:prstGeom>
          <a:noFill/>
        </p:spPr>
        <p:txBody>
          <a:bodyPr wrap="square" rtlCol="0">
            <a:spAutoFit/>
          </a:bodyPr>
          <a:lstStyle/>
          <a:p>
            <a:pPr lvl="0" algn="just">
              <a:buClr>
                <a:srgbClr val="002060"/>
              </a:buClr>
              <a:buSzPct val="25000"/>
            </a:pPr>
            <a:r>
              <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Fondo Pensione </a:t>
            </a:r>
            <a:r>
              <a:rPr lang="it-IT" sz="2000" dirty="0" err="1">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Fon.Te</a:t>
            </a:r>
            <a:r>
              <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 Fondo Pensione Complementare per i dipendenti da aziende del terziario (commercio, turismo e servizi) iscritto all’Albo </a:t>
            </a:r>
            <a:r>
              <a:rPr lang="it-IT" sz="2000" dirty="0" err="1">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Covip</a:t>
            </a:r>
            <a:r>
              <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con il numero 123.</a:t>
            </a:r>
          </a:p>
          <a:p>
            <a:pPr lvl="0" algn="just">
              <a:buClr>
                <a:srgbClr val="002060"/>
              </a:buClr>
              <a:buSzPct val="25000"/>
            </a:pPr>
            <a:endPar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r>
              <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I rendimenti passati non sono necessariamente  indicativi di quelli futuri.</a:t>
            </a:r>
          </a:p>
          <a:p>
            <a:pPr lvl="0" algn="just">
              <a:buClr>
                <a:srgbClr val="002060"/>
              </a:buClr>
              <a:buSzPct val="25000"/>
            </a:pPr>
            <a:endPar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lvl="0" algn="just">
              <a:buClr>
                <a:srgbClr val="002060"/>
              </a:buClr>
              <a:buSzPct val="25000"/>
            </a:pPr>
            <a:r>
              <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Questa pubblicazione è stata realizzata con lo scopo esclusivo di fornire un supporto alla persona che la presenterà e spiegherà: non modifica, sostituisce o interpreta gli atti e i documenti ufficiali del Fondo </a:t>
            </a:r>
            <a:r>
              <a:rPr lang="it-IT" sz="2000" dirty="0" err="1">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Fon.Te</a:t>
            </a:r>
            <a:r>
              <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 (consultabili e scaricabili su </a:t>
            </a:r>
            <a:r>
              <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hlinkClick r:id="rId3"/>
                <a:rtl val="0"/>
              </a:rPr>
              <a:t>www.fondofonte.it</a:t>
            </a:r>
            <a:r>
              <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a:t>
            </a:r>
          </a:p>
          <a:p>
            <a:pPr lvl="0" algn="just">
              <a:buClr>
                <a:srgbClr val="002060"/>
              </a:buClr>
              <a:buSzPct val="25000"/>
            </a:pPr>
            <a:endParaRPr lang="it-IT" sz="2000"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algn="just" defTabSz="609585">
              <a:buClr>
                <a:srgbClr val="002060"/>
              </a:buClr>
              <a:buSzPct val="25000"/>
              <a:defRPr/>
            </a:pPr>
            <a:r>
              <a:rPr lang="it-IT" sz="20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rPr>
              <a:t>Tale materiale didattico è  di proprietà intellettuale del Fondo Fon.Te. E’ vietata ogni sua diffusione, riproduzione, copia, utilizzo senza l’autorizzazione scritta del titolare.</a:t>
            </a:r>
          </a:p>
          <a:p>
            <a:pPr lvl="0" algn="just">
              <a:buClr>
                <a:srgbClr val="002060"/>
              </a:buClr>
              <a:buSzPct val="25000"/>
            </a:pPr>
            <a:endParaRPr lang="it-IT" sz="1867" dirty="0">
              <a:solidFill>
                <a:srgbClr val="002060"/>
              </a:solidFill>
              <a:latin typeface="Verdana" panose="020B0604030504040204" pitchFamily="34" charset="0"/>
              <a:ea typeface="Verdana" panose="020B0604030504040204" pitchFamily="34" charset="0"/>
              <a:cs typeface="Verdana" panose="020B0604030504040204" pitchFamily="34" charset="0"/>
              <a:sym typeface="Verdana"/>
              <a:rtl val="0"/>
            </a:endParaRPr>
          </a:p>
          <a:p>
            <a:pPr marL="487668" indent="-216740">
              <a:lnSpc>
                <a:spcPct val="80000"/>
              </a:lnSpc>
              <a:spcBef>
                <a:spcPts val="533"/>
              </a:spcBef>
              <a:buClr>
                <a:schemeClr val="accent1"/>
              </a:buClr>
            </a:pPr>
            <a:endParaRPr lang="it-IT" sz="2133" b="1" dirty="0">
              <a:solidFill>
                <a:srgbClr val="006600"/>
              </a:solidFill>
              <a:latin typeface="Verdana"/>
              <a:ea typeface="Verdana"/>
              <a:cs typeface="Verdana"/>
              <a:sym typeface="Verdana"/>
              <a:rtl val="0"/>
            </a:endParaRPr>
          </a:p>
        </p:txBody>
      </p:sp>
    </p:spTree>
    <p:extLst>
      <p:ext uri="{BB962C8B-B14F-4D97-AF65-F5344CB8AC3E}">
        <p14:creationId xmlns:p14="http://schemas.microsoft.com/office/powerpoint/2010/main" val="2543209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2F6187-13D2-408D-8A7B-2B98EA48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81" y="147372"/>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121000" y="918507"/>
            <a:ext cx="1121457" cy="110926"/>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 name="CasellaDiTesto 1"/>
          <p:cNvSpPr txBox="1"/>
          <p:nvPr/>
        </p:nvSpPr>
        <p:spPr>
          <a:xfrm>
            <a:off x="1009902" y="1625725"/>
            <a:ext cx="8830453" cy="5264133"/>
          </a:xfrm>
          <a:prstGeom prst="rect">
            <a:avLst/>
          </a:prstGeom>
          <a:noFill/>
        </p:spPr>
        <p:txBody>
          <a:bodyPr wrap="square" rtlCol="0">
            <a:spAutoFit/>
          </a:bodyPr>
          <a:lstStyle/>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Fondo Pensione </a:t>
            </a:r>
            <a:r>
              <a:rPr lang="it-IT" sz="1867" b="1" dirty="0" err="1">
                <a:solidFill>
                  <a:srgbClr val="002060"/>
                </a:solidFill>
                <a:latin typeface="Verdana"/>
                <a:ea typeface="Verdana" panose="020B0604030504040204" pitchFamily="34" charset="0"/>
                <a:cs typeface="Verdana"/>
                <a:sym typeface="Verdana"/>
                <a:rtl val="0"/>
              </a:rPr>
              <a:t>Fon.Te</a:t>
            </a:r>
            <a:r>
              <a:rPr lang="it-IT" sz="1867" b="1" dirty="0">
                <a:solidFill>
                  <a:srgbClr val="002060"/>
                </a:solidFill>
                <a:latin typeface="Verdana"/>
                <a:ea typeface="Verdana" panose="020B0604030504040204" pitchFamily="34" charset="0"/>
                <a:cs typeface="Verdana"/>
                <a:sym typeface="Verdana"/>
                <a:rtl val="0"/>
              </a:rPr>
              <a:t>.</a:t>
            </a: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Sede: </a:t>
            </a:r>
            <a:r>
              <a:rPr lang="it-IT" sz="1867" dirty="0">
                <a:solidFill>
                  <a:srgbClr val="002060"/>
                </a:solidFill>
                <a:latin typeface="Verdana"/>
                <a:ea typeface="Verdana" panose="020B0604030504040204" pitchFamily="34" charset="0"/>
                <a:cs typeface="Verdana"/>
                <a:sym typeface="Verdana"/>
                <a:rtl val="0"/>
              </a:rPr>
              <a:t>Via Marco e Marcelliano, 45 – 00147 Roma </a:t>
            </a:r>
          </a:p>
          <a:p>
            <a:pPr>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Contact Center:</a:t>
            </a:r>
            <a:r>
              <a:rPr lang="it-IT" sz="1867" dirty="0">
                <a:solidFill>
                  <a:srgbClr val="002060"/>
                </a:solidFill>
                <a:latin typeface="Verdana"/>
                <a:ea typeface="Verdana" panose="020B0604030504040204" pitchFamily="34" charset="0"/>
                <a:cs typeface="Verdana"/>
                <a:sym typeface="Verdana"/>
                <a:rtl val="0"/>
              </a:rPr>
              <a:t> 06 83393207 (</a:t>
            </a:r>
            <a:r>
              <a:rPr lang="it-IT" sz="1867" dirty="0" err="1">
                <a:solidFill>
                  <a:srgbClr val="002060"/>
                </a:solidFill>
                <a:latin typeface="Verdana"/>
                <a:ea typeface="Verdana" panose="020B0604030504040204" pitchFamily="34" charset="0"/>
                <a:cs typeface="Verdana"/>
                <a:sym typeface="Verdana"/>
                <a:rtl val="0"/>
              </a:rPr>
              <a:t>lun-giov</a:t>
            </a:r>
            <a:r>
              <a:rPr lang="it-IT" sz="1867" dirty="0">
                <a:solidFill>
                  <a:srgbClr val="002060"/>
                </a:solidFill>
                <a:latin typeface="Verdana"/>
                <a:ea typeface="Verdana" panose="020B0604030504040204" pitchFamily="34" charset="0"/>
                <a:cs typeface="Verdana"/>
                <a:sym typeface="Verdana"/>
                <a:rtl val="0"/>
              </a:rPr>
              <a:t> 09.15-13.15/14.00-17.30               </a:t>
            </a:r>
          </a:p>
          <a:p>
            <a:pPr>
              <a:buClr>
                <a:srgbClr val="002060"/>
              </a:buClr>
              <a:buSzPct val="25000"/>
            </a:pPr>
            <a:r>
              <a:rPr lang="it-IT" sz="1867" dirty="0">
                <a:solidFill>
                  <a:srgbClr val="002060"/>
                </a:solidFill>
                <a:latin typeface="Verdana"/>
                <a:ea typeface="Verdana" panose="020B0604030504040204" pitchFamily="34" charset="0"/>
                <a:cs typeface="Verdana"/>
                <a:sym typeface="Verdana"/>
                <a:rtl val="0"/>
              </a:rPr>
              <a:t>                                               </a:t>
            </a:r>
            <a:r>
              <a:rPr lang="it-IT" sz="1867" dirty="0" err="1">
                <a:solidFill>
                  <a:srgbClr val="002060"/>
                </a:solidFill>
                <a:latin typeface="Verdana"/>
                <a:ea typeface="Verdana" panose="020B0604030504040204" pitchFamily="34" charset="0"/>
                <a:cs typeface="Verdana"/>
                <a:sym typeface="Verdana"/>
                <a:rtl val="0"/>
              </a:rPr>
              <a:t>ven</a:t>
            </a:r>
            <a:r>
              <a:rPr lang="it-IT" sz="1867" dirty="0">
                <a:solidFill>
                  <a:srgbClr val="002060"/>
                </a:solidFill>
                <a:latin typeface="Verdana"/>
                <a:ea typeface="Verdana" panose="020B0604030504040204" pitchFamily="34" charset="0"/>
                <a:cs typeface="Verdana"/>
                <a:sym typeface="Verdana"/>
                <a:rtl val="0"/>
              </a:rPr>
              <a:t> 09.15-13.15/14.00-15.00)</a:t>
            </a: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Email: </a:t>
            </a:r>
            <a:r>
              <a:rPr lang="it-IT" sz="1867" dirty="0">
                <a:solidFill>
                  <a:srgbClr val="002060"/>
                </a:solidFill>
                <a:latin typeface="Verdana"/>
                <a:ea typeface="Verdana" panose="020B0604030504040204" pitchFamily="34" charset="0"/>
                <a:cs typeface="Verdana"/>
                <a:sym typeface="Verdana"/>
                <a:hlinkClick r:id="rId3"/>
                <a:rtl val="0"/>
              </a:rPr>
              <a:t>protocollo@fondofonte.it</a:t>
            </a: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tl val="0"/>
              </a:rPr>
              <a:t>PEC: </a:t>
            </a:r>
            <a:r>
              <a:rPr lang="it-IT" sz="1867" dirty="0">
                <a:solidFill>
                  <a:srgbClr val="002060"/>
                </a:solidFill>
                <a:latin typeface="Verdana"/>
                <a:ea typeface="Verdana" panose="020B0604030504040204" pitchFamily="34" charset="0"/>
                <a:cs typeface="Verdana"/>
                <a:sym typeface="Verdana"/>
                <a:hlinkClick r:id="rId4"/>
                <a:rtl val="0"/>
              </a:rPr>
              <a:t>protocollofonte@legalmail.it</a:t>
            </a: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r>
              <a:rPr lang="it-IT" sz="1867" b="1" dirty="0">
                <a:solidFill>
                  <a:srgbClr val="002060"/>
                </a:solidFill>
                <a:latin typeface="Verdana"/>
                <a:ea typeface="Verdana" panose="020B0604030504040204" pitchFamily="34" charset="0"/>
                <a:cs typeface="Verdana"/>
                <a:sym typeface="Verdana"/>
                <a:rtl val="0"/>
              </a:rPr>
              <a:t>Sito internet: </a:t>
            </a:r>
            <a:r>
              <a:rPr lang="it-IT" sz="1867" dirty="0">
                <a:solidFill>
                  <a:srgbClr val="002060"/>
                </a:solidFill>
                <a:latin typeface="Verdana"/>
                <a:ea typeface="Verdana" panose="020B0604030504040204" pitchFamily="34" charset="0"/>
                <a:cs typeface="Verdana"/>
                <a:sym typeface="Verdana"/>
                <a:hlinkClick r:id="rId5"/>
                <a:rtl val="0"/>
              </a:rPr>
              <a:t>www.fondofonte.it</a:t>
            </a: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rtl val="0"/>
            </a:endParaRPr>
          </a:p>
          <a:p>
            <a:pPr lvl="0">
              <a:buClr>
                <a:srgbClr val="002060"/>
              </a:buClr>
              <a:buSzPct val="25000"/>
            </a:pPr>
            <a:r>
              <a:rPr lang="it-IT" sz="1867" b="1">
                <a:solidFill>
                  <a:srgbClr val="002060"/>
                </a:solidFill>
                <a:latin typeface="Verdana"/>
                <a:ea typeface="Verdana" panose="020B0604030504040204" pitchFamily="34" charset="0"/>
                <a:cs typeface="Verdana"/>
                <a:sym typeface="Verdana"/>
              </a:rPr>
              <a:t>Follow </a:t>
            </a:r>
            <a:r>
              <a:rPr lang="it-IT" sz="1867" b="1" dirty="0" err="1">
                <a:solidFill>
                  <a:srgbClr val="002060"/>
                </a:solidFill>
                <a:latin typeface="Verdana"/>
                <a:ea typeface="Verdana" panose="020B0604030504040204" pitchFamily="34" charset="0"/>
                <a:cs typeface="Verdana"/>
                <a:sym typeface="Verdana"/>
              </a:rPr>
              <a:t>us</a:t>
            </a:r>
            <a:r>
              <a:rPr lang="it-IT" sz="1867" b="1" dirty="0">
                <a:solidFill>
                  <a:srgbClr val="002060"/>
                </a:solidFill>
                <a:latin typeface="Verdana"/>
                <a:ea typeface="Verdana" panose="020B0604030504040204" pitchFamily="34" charset="0"/>
                <a:cs typeface="Verdana"/>
                <a:sym typeface="Verdana"/>
              </a:rPr>
              <a:t>:</a:t>
            </a: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@Fon.Te.2020</a:t>
            </a: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@Fondo_Fonte</a:t>
            </a: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endParaRP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a:t>
            </a:r>
          </a:p>
          <a:p>
            <a:pPr lvl="0">
              <a:buClr>
                <a:srgbClr val="002060"/>
              </a:buClr>
              <a:buSzPct val="25000"/>
            </a:pPr>
            <a:r>
              <a:rPr lang="it-IT" sz="1867" dirty="0">
                <a:solidFill>
                  <a:srgbClr val="002060"/>
                </a:solidFill>
                <a:latin typeface="Verdana"/>
                <a:ea typeface="Verdana" panose="020B0604030504040204" pitchFamily="34" charset="0"/>
                <a:cs typeface="Verdana"/>
                <a:sym typeface="Verdana"/>
              </a:rPr>
              <a:t>       https://www.linkedin.com/company/fondo-pensione-fon-te/</a:t>
            </a:r>
          </a:p>
          <a:p>
            <a:pPr lvl="0">
              <a:buClr>
                <a:srgbClr val="002060"/>
              </a:buClr>
              <a:buSzPct val="25000"/>
            </a:pPr>
            <a:endParaRPr lang="it-IT" sz="1867" dirty="0">
              <a:solidFill>
                <a:srgbClr val="002060"/>
              </a:solidFill>
              <a:latin typeface="Verdana"/>
              <a:ea typeface="Verdana" panose="020B0604030504040204" pitchFamily="34" charset="0"/>
              <a:cs typeface="Verdana"/>
              <a:sym typeface="Verdana"/>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216509" y="596370"/>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02318" y="8655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grpSp>
        <p:nvGrpSpPr>
          <p:cNvPr id="244" name="Group 34">
            <a:extLst>
              <a:ext uri="{FF2B5EF4-FFF2-40B4-BE49-F238E27FC236}">
                <a16:creationId xmlns:a16="http://schemas.microsoft.com/office/drawing/2014/main" id="{D5F3B5FA-57FF-4972-81C7-7DEA7F9DF78B}"/>
              </a:ext>
            </a:extLst>
          </p:cNvPr>
          <p:cNvGrpSpPr/>
          <p:nvPr/>
        </p:nvGrpSpPr>
        <p:grpSpPr>
          <a:xfrm>
            <a:off x="1091045" y="4560703"/>
            <a:ext cx="522428" cy="1182984"/>
            <a:chOff x="6415166" y="4041557"/>
            <a:chExt cx="247673" cy="627897"/>
          </a:xfrm>
          <a:solidFill>
            <a:schemeClr val="bg1"/>
          </a:solidFill>
        </p:grpSpPr>
        <p:sp>
          <p:nvSpPr>
            <p:cNvPr id="247" name="AutoShape 1">
              <a:extLst>
                <a:ext uri="{FF2B5EF4-FFF2-40B4-BE49-F238E27FC236}">
                  <a16:creationId xmlns:a16="http://schemas.microsoft.com/office/drawing/2014/main" id="{203BAA38-6730-418D-A0C9-9BF8FD40D895}"/>
                </a:ext>
              </a:extLst>
            </p:cNvPr>
            <p:cNvSpPr>
              <a:spLocks/>
            </p:cNvSpPr>
            <p:nvPr/>
          </p:nvSpPr>
          <p:spPr bwMode="auto">
            <a:xfrm>
              <a:off x="6415166" y="4468163"/>
              <a:ext cx="247673" cy="201291"/>
            </a:xfrm>
            <a:custGeom>
              <a:avLst/>
              <a:gdLst/>
              <a:ahLst/>
              <a:cxnLst/>
              <a:rect l="0" t="0" r="r" b="b"/>
              <a:pathLst>
                <a:path w="21600" h="21600">
                  <a:moveTo>
                    <a:pt x="21600" y="2556"/>
                  </a:moveTo>
                  <a:cubicBezTo>
                    <a:pt x="20805" y="2990"/>
                    <a:pt x="19951" y="3284"/>
                    <a:pt x="19055" y="3415"/>
                  </a:cubicBezTo>
                  <a:cubicBezTo>
                    <a:pt x="19970" y="2740"/>
                    <a:pt x="20673" y="1672"/>
                    <a:pt x="21003" y="399"/>
                  </a:cubicBezTo>
                  <a:cubicBezTo>
                    <a:pt x="20147" y="1023"/>
                    <a:pt x="19199" y="1477"/>
                    <a:pt x="18189" y="1721"/>
                  </a:cubicBezTo>
                  <a:cubicBezTo>
                    <a:pt x="17381" y="662"/>
                    <a:pt x="16229" y="0"/>
                    <a:pt x="14954" y="0"/>
                  </a:cubicBezTo>
                  <a:cubicBezTo>
                    <a:pt x="12507" y="0"/>
                    <a:pt x="10523" y="2441"/>
                    <a:pt x="10523" y="5453"/>
                  </a:cubicBezTo>
                  <a:cubicBezTo>
                    <a:pt x="10523" y="5880"/>
                    <a:pt x="10562" y="6296"/>
                    <a:pt x="10638" y="6695"/>
                  </a:cubicBezTo>
                  <a:cubicBezTo>
                    <a:pt x="6955" y="6468"/>
                    <a:pt x="3690" y="4297"/>
                    <a:pt x="1504" y="998"/>
                  </a:cubicBezTo>
                  <a:cubicBezTo>
                    <a:pt x="1122" y="1803"/>
                    <a:pt x="904" y="2739"/>
                    <a:pt x="904" y="3739"/>
                  </a:cubicBezTo>
                  <a:cubicBezTo>
                    <a:pt x="904" y="5631"/>
                    <a:pt x="1686" y="7300"/>
                    <a:pt x="2876" y="8278"/>
                  </a:cubicBezTo>
                  <a:cubicBezTo>
                    <a:pt x="2149" y="8250"/>
                    <a:pt x="1466" y="8004"/>
                    <a:pt x="868" y="7596"/>
                  </a:cubicBezTo>
                  <a:cubicBezTo>
                    <a:pt x="867" y="7619"/>
                    <a:pt x="867" y="7642"/>
                    <a:pt x="867" y="7665"/>
                  </a:cubicBezTo>
                  <a:cubicBezTo>
                    <a:pt x="867" y="10307"/>
                    <a:pt x="2395" y="12510"/>
                    <a:pt x="4423" y="13011"/>
                  </a:cubicBezTo>
                  <a:cubicBezTo>
                    <a:pt x="4051" y="13136"/>
                    <a:pt x="3659" y="13203"/>
                    <a:pt x="3255" y="13203"/>
                  </a:cubicBezTo>
                  <a:cubicBezTo>
                    <a:pt x="2969" y="13203"/>
                    <a:pt x="2692" y="13169"/>
                    <a:pt x="2421" y="13105"/>
                  </a:cubicBezTo>
                  <a:cubicBezTo>
                    <a:pt x="2985" y="15271"/>
                    <a:pt x="4622" y="16848"/>
                    <a:pt x="6561" y="16892"/>
                  </a:cubicBezTo>
                  <a:cubicBezTo>
                    <a:pt x="5044" y="18355"/>
                    <a:pt x="3134" y="19226"/>
                    <a:pt x="1057" y="19226"/>
                  </a:cubicBezTo>
                  <a:cubicBezTo>
                    <a:pt x="699" y="19226"/>
                    <a:pt x="347" y="19201"/>
                    <a:pt x="0" y="19149"/>
                  </a:cubicBezTo>
                  <a:cubicBezTo>
                    <a:pt x="1961" y="20698"/>
                    <a:pt x="4291" y="21600"/>
                    <a:pt x="6793" y="21600"/>
                  </a:cubicBezTo>
                  <a:cubicBezTo>
                    <a:pt x="14944" y="21600"/>
                    <a:pt x="19401" y="13291"/>
                    <a:pt x="19401" y="6085"/>
                  </a:cubicBezTo>
                  <a:cubicBezTo>
                    <a:pt x="19401" y="5848"/>
                    <a:pt x="19397" y="5613"/>
                    <a:pt x="19389" y="5380"/>
                  </a:cubicBezTo>
                  <a:cubicBezTo>
                    <a:pt x="20255" y="4610"/>
                    <a:pt x="21006" y="3650"/>
                    <a:pt x="21600" y="2556"/>
                  </a:cubicBezTo>
                  <a:cubicBezTo>
                    <a:pt x="21600" y="2556"/>
                    <a:pt x="21600" y="2556"/>
                    <a:pt x="21600" y="2556"/>
                  </a:cubicBezTo>
                  <a:close/>
                  <a:moveTo>
                    <a:pt x="21600" y="2556"/>
                  </a:moveTo>
                </a:path>
              </a:pathLst>
            </a:custGeom>
            <a:solidFill>
              <a:srgbClr val="1F497D"/>
            </a:solidFill>
            <a:ln>
              <a:noFill/>
            </a:ln>
          </p:spPr>
          <p:txBody>
            <a:bodyPr lIns="0" tIns="0" rIns="0" bIns="0"/>
            <a:lstStyle/>
            <a:p>
              <a:endParaRPr lang="en-US" sz="2400"/>
            </a:p>
          </p:txBody>
        </p:sp>
        <p:sp>
          <p:nvSpPr>
            <p:cNvPr id="252" name="AutoShape 21">
              <a:extLst>
                <a:ext uri="{FF2B5EF4-FFF2-40B4-BE49-F238E27FC236}">
                  <a16:creationId xmlns:a16="http://schemas.microsoft.com/office/drawing/2014/main" id="{5DA33F66-CAC8-4C4D-8E7C-7E0285C91A01}"/>
                </a:ext>
              </a:extLst>
            </p:cNvPr>
            <p:cNvSpPr>
              <a:spLocks/>
            </p:cNvSpPr>
            <p:nvPr/>
          </p:nvSpPr>
          <p:spPr bwMode="auto">
            <a:xfrm>
              <a:off x="6429367" y="4041557"/>
              <a:ext cx="182120" cy="182126"/>
            </a:xfrm>
            <a:custGeom>
              <a:avLst/>
              <a:gdLst/>
              <a:ahLst/>
              <a:cxnLst/>
              <a:rect l="0" t="0" r="r" b="b"/>
              <a:pathLst>
                <a:path w="21600" h="21600">
                  <a:moveTo>
                    <a:pt x="18362" y="2163"/>
                  </a:moveTo>
                  <a:lnTo>
                    <a:pt x="18362" y="5400"/>
                  </a:lnTo>
                  <a:lnTo>
                    <a:pt x="16200" y="5400"/>
                  </a:lnTo>
                  <a:cubicBezTo>
                    <a:pt x="15551" y="5400"/>
                    <a:pt x="15119" y="5832"/>
                    <a:pt x="15119" y="6482"/>
                  </a:cubicBezTo>
                  <a:lnTo>
                    <a:pt x="15119" y="8638"/>
                  </a:lnTo>
                  <a:lnTo>
                    <a:pt x="18362" y="8638"/>
                  </a:lnTo>
                  <a:lnTo>
                    <a:pt x="18362" y="11881"/>
                  </a:lnTo>
                  <a:lnTo>
                    <a:pt x="15119" y="11881"/>
                  </a:lnTo>
                  <a:lnTo>
                    <a:pt x="15119" y="19438"/>
                  </a:lnTo>
                  <a:lnTo>
                    <a:pt x="11881" y="19438"/>
                  </a:lnTo>
                  <a:lnTo>
                    <a:pt x="11881" y="11881"/>
                  </a:lnTo>
                  <a:lnTo>
                    <a:pt x="9719" y="11881"/>
                  </a:lnTo>
                  <a:lnTo>
                    <a:pt x="9719" y="8638"/>
                  </a:lnTo>
                  <a:lnTo>
                    <a:pt x="11881" y="8638"/>
                  </a:lnTo>
                  <a:lnTo>
                    <a:pt x="11881" y="5938"/>
                  </a:lnTo>
                  <a:cubicBezTo>
                    <a:pt x="11881" y="3888"/>
                    <a:pt x="13606" y="2163"/>
                    <a:pt x="15662" y="2163"/>
                  </a:cubicBezTo>
                  <a:cubicBezTo>
                    <a:pt x="15662" y="2163"/>
                    <a:pt x="18362" y="2163"/>
                    <a:pt x="18362" y="2163"/>
                  </a:cubicBezTo>
                  <a:close/>
                  <a:moveTo>
                    <a:pt x="19438" y="0"/>
                  </a:moveTo>
                  <a:lnTo>
                    <a:pt x="2163" y="0"/>
                  </a:lnTo>
                  <a:cubicBezTo>
                    <a:pt x="971" y="0"/>
                    <a:pt x="0" y="971"/>
                    <a:pt x="0" y="2163"/>
                  </a:cubicBezTo>
                  <a:lnTo>
                    <a:pt x="0" y="19438"/>
                  </a:lnTo>
                  <a:cubicBezTo>
                    <a:pt x="0" y="20630"/>
                    <a:pt x="971" y="21600"/>
                    <a:pt x="2163" y="21600"/>
                  </a:cubicBezTo>
                  <a:lnTo>
                    <a:pt x="19438" y="21600"/>
                  </a:lnTo>
                  <a:cubicBezTo>
                    <a:pt x="20630" y="21600"/>
                    <a:pt x="21600" y="20630"/>
                    <a:pt x="21600" y="19438"/>
                  </a:cubicBezTo>
                  <a:lnTo>
                    <a:pt x="21600" y="2163"/>
                  </a:lnTo>
                  <a:cubicBezTo>
                    <a:pt x="21600" y="971"/>
                    <a:pt x="20630" y="0"/>
                    <a:pt x="19438" y="0"/>
                  </a:cubicBezTo>
                  <a:cubicBezTo>
                    <a:pt x="19438" y="0"/>
                    <a:pt x="19438" y="0"/>
                    <a:pt x="19438" y="0"/>
                  </a:cubicBezTo>
                  <a:close/>
                  <a:moveTo>
                    <a:pt x="19438" y="0"/>
                  </a:moveTo>
                </a:path>
              </a:pathLst>
            </a:custGeom>
            <a:solidFill>
              <a:srgbClr val="1F497D"/>
            </a:solidFill>
            <a:ln>
              <a:noFill/>
            </a:ln>
          </p:spPr>
          <p:txBody>
            <a:bodyPr lIns="0" tIns="0" rIns="0" bIns="0"/>
            <a:lstStyle/>
            <a:p>
              <a:endParaRPr lang="en-US" sz="2400"/>
            </a:p>
          </p:txBody>
        </p:sp>
      </p:grpSp>
      <p:pic>
        <p:nvPicPr>
          <p:cNvPr id="5" name="Immagine 4">
            <a:extLst>
              <a:ext uri="{FF2B5EF4-FFF2-40B4-BE49-F238E27FC236}">
                <a16:creationId xmlns:a16="http://schemas.microsoft.com/office/drawing/2014/main" id="{50D5C106-690A-40FC-8710-6D3E21AFEBA4}"/>
              </a:ext>
            </a:extLst>
          </p:cNvPr>
          <p:cNvPicPr>
            <a:picLocks noChangeAspect="1"/>
          </p:cNvPicPr>
          <p:nvPr/>
        </p:nvPicPr>
        <p:blipFill>
          <a:blip r:embed="rId6"/>
          <a:stretch>
            <a:fillRect/>
          </a:stretch>
        </p:blipFill>
        <p:spPr>
          <a:xfrm>
            <a:off x="1075530" y="6074565"/>
            <a:ext cx="604300" cy="604859"/>
          </a:xfrm>
          <a:prstGeom prst="rect">
            <a:avLst/>
          </a:prstGeom>
        </p:spPr>
      </p:pic>
      <p:pic>
        <p:nvPicPr>
          <p:cNvPr id="6" name="Immagine 5">
            <a:extLst>
              <a:ext uri="{FF2B5EF4-FFF2-40B4-BE49-F238E27FC236}">
                <a16:creationId xmlns:a16="http://schemas.microsoft.com/office/drawing/2014/main" id="{1DBA8596-B6F0-899B-A143-5BC30442173E}"/>
              </a:ext>
            </a:extLst>
          </p:cNvPr>
          <p:cNvPicPr>
            <a:picLocks noChangeAspect="1"/>
          </p:cNvPicPr>
          <p:nvPr/>
        </p:nvPicPr>
        <p:blipFill>
          <a:blip r:embed="rId7"/>
          <a:stretch>
            <a:fillRect/>
          </a:stretch>
        </p:blipFill>
        <p:spPr>
          <a:xfrm>
            <a:off x="10107494" y="4492547"/>
            <a:ext cx="2017951" cy="2365453"/>
          </a:xfrm>
          <a:prstGeom prst="rect">
            <a:avLst/>
          </a:prstGeom>
        </p:spPr>
      </p:pic>
    </p:spTree>
    <p:extLst>
      <p:ext uri="{BB962C8B-B14F-4D97-AF65-F5344CB8AC3E}">
        <p14:creationId xmlns:p14="http://schemas.microsoft.com/office/powerpoint/2010/main" val="237318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2F6187-13D2-408D-8A7B-2B98EA48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81" y="147372"/>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1121000" y="918507"/>
            <a:ext cx="1121457" cy="110926"/>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266598" y="557993"/>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502318" y="86554"/>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pic>
        <p:nvPicPr>
          <p:cNvPr id="6" name="Immagine 5">
            <a:extLst>
              <a:ext uri="{FF2B5EF4-FFF2-40B4-BE49-F238E27FC236}">
                <a16:creationId xmlns:a16="http://schemas.microsoft.com/office/drawing/2014/main" id="{1DBA8596-B6F0-899B-A143-5BC30442173E}"/>
              </a:ext>
            </a:extLst>
          </p:cNvPr>
          <p:cNvPicPr>
            <a:picLocks noChangeAspect="1"/>
          </p:cNvPicPr>
          <p:nvPr/>
        </p:nvPicPr>
        <p:blipFill>
          <a:blip r:embed="rId3"/>
          <a:stretch>
            <a:fillRect/>
          </a:stretch>
        </p:blipFill>
        <p:spPr>
          <a:xfrm>
            <a:off x="10107494" y="4492547"/>
            <a:ext cx="2017951" cy="2365453"/>
          </a:xfrm>
          <a:prstGeom prst="rect">
            <a:avLst/>
          </a:prstGeom>
        </p:spPr>
      </p:pic>
      <p:pic>
        <p:nvPicPr>
          <p:cNvPr id="1026" name="Picture 2">
            <a:extLst>
              <a:ext uri="{FF2B5EF4-FFF2-40B4-BE49-F238E27FC236}">
                <a16:creationId xmlns:a16="http://schemas.microsoft.com/office/drawing/2014/main" id="{8D1E0E8B-5856-604A-82E1-76BCDB766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714" y="2286000"/>
            <a:ext cx="8654143" cy="290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3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576376"/>
            <a:ext cx="2616741"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US" sz="2800" b="1" dirty="0">
                <a:solidFill>
                  <a:srgbClr val="F79646"/>
                </a:solidFill>
                <a:latin typeface="Verdana" panose="020B0604030504040204" pitchFamily="34" charset="0"/>
                <a:ea typeface="Verdana" panose="020B0604030504040204" pitchFamily="34" charset="0"/>
                <a:cs typeface="Arial"/>
              </a:rPr>
              <a:t>CHI SIAMO</a:t>
            </a:r>
          </a:p>
        </p:txBody>
      </p:sp>
      <p:sp>
        <p:nvSpPr>
          <p:cNvPr id="248" name="TextBox 22">
            <a:extLst>
              <a:ext uri="{FF2B5EF4-FFF2-40B4-BE49-F238E27FC236}">
                <a16:creationId xmlns:a16="http://schemas.microsoft.com/office/drawing/2014/main" id="{9142822A-13CD-4DB7-BE10-BFFBCAEC86CF}"/>
              </a:ext>
            </a:extLst>
          </p:cNvPr>
          <p:cNvSpPr txBox="1"/>
          <p:nvPr/>
        </p:nvSpPr>
        <p:spPr>
          <a:xfrm>
            <a:off x="1863476" y="1580774"/>
            <a:ext cx="7439379" cy="1136721"/>
          </a:xfrm>
          <a:prstGeom prst="rect">
            <a:avLst/>
          </a:prstGeom>
          <a:noFill/>
        </p:spPr>
        <p:txBody>
          <a:bodyPr wrap="square" rtlCol="0">
            <a:spAutoFit/>
          </a:bodyPr>
          <a:lstStyle/>
          <a:p>
            <a:pPr lvl="0" algn="just">
              <a:lnSpc>
                <a:spcPct val="90000"/>
              </a:lnSpc>
              <a:spcBef>
                <a:spcPts val="400"/>
              </a:spcBef>
              <a:buClr>
                <a:schemeClr val="accent1"/>
              </a:buClr>
              <a:buSzPct val="25000"/>
            </a:pPr>
            <a:r>
              <a:rPr lang="it-IT" sz="2400" b="1" i="0" u="none" strike="noStrike" cap="none" baseline="0" dirty="0">
                <a:solidFill>
                  <a:srgbClr val="002060"/>
                </a:solidFill>
                <a:latin typeface="Verdana"/>
                <a:ea typeface="Verdana"/>
                <a:cs typeface="Verdana"/>
                <a:sym typeface="Verdana"/>
                <a:rtl val="0"/>
              </a:rPr>
              <a:t>267 mila iscritti (al 31/08/2023)</a:t>
            </a:r>
          </a:p>
          <a:p>
            <a:pPr lvl="0" algn="just">
              <a:lnSpc>
                <a:spcPct val="90000"/>
              </a:lnSpc>
              <a:spcBef>
                <a:spcPts val="400"/>
              </a:spcBef>
              <a:buClr>
                <a:schemeClr val="accent1"/>
              </a:buClr>
              <a:buSzPct val="25000"/>
            </a:pPr>
            <a:endParaRPr lang="it-IT" sz="2000" b="1" i="0" u="none" strike="noStrike" cap="none" baseline="0" dirty="0">
              <a:solidFill>
                <a:srgbClr val="002060"/>
              </a:solidFill>
              <a:latin typeface="Verdana"/>
              <a:ea typeface="Verdana"/>
              <a:cs typeface="Verdana"/>
              <a:sym typeface="Verdana"/>
              <a:rtl val="0"/>
            </a:endParaRPr>
          </a:p>
          <a:p>
            <a:pPr lvl="0" algn="just">
              <a:lnSpc>
                <a:spcPct val="90000"/>
              </a:lnSpc>
              <a:spcBef>
                <a:spcPts val="400"/>
              </a:spcBef>
              <a:buClr>
                <a:schemeClr val="accent1"/>
              </a:buClr>
              <a:buSzPct val="25000"/>
            </a:pPr>
            <a:r>
              <a:rPr lang="it-IT" sz="2400" b="1" i="0" u="none" strike="noStrike" cap="none" baseline="0" dirty="0">
                <a:solidFill>
                  <a:srgbClr val="002060"/>
                </a:solidFill>
                <a:latin typeface="Verdana"/>
                <a:ea typeface="Verdana"/>
                <a:cs typeface="Verdana"/>
                <a:sym typeface="Verdana"/>
                <a:rtl val="0"/>
              </a:rPr>
              <a:t>Oltre 40 mila aziende associate</a:t>
            </a:r>
          </a:p>
        </p:txBody>
      </p:sp>
      <p:grpSp>
        <p:nvGrpSpPr>
          <p:cNvPr id="249" name="Group 30">
            <a:extLst>
              <a:ext uri="{FF2B5EF4-FFF2-40B4-BE49-F238E27FC236}">
                <a16:creationId xmlns:a16="http://schemas.microsoft.com/office/drawing/2014/main" id="{08EE8D7D-227B-489A-9976-2A04AB1CE3B0}"/>
              </a:ext>
            </a:extLst>
          </p:cNvPr>
          <p:cNvGrpSpPr/>
          <p:nvPr/>
        </p:nvGrpSpPr>
        <p:grpSpPr>
          <a:xfrm>
            <a:off x="948540" y="1467574"/>
            <a:ext cx="615648" cy="554247"/>
            <a:chOff x="4902200" y="2354263"/>
            <a:chExt cx="2387601" cy="2149475"/>
          </a:xfrm>
          <a:solidFill>
            <a:schemeClr val="accent1"/>
          </a:solidFill>
        </p:grpSpPr>
        <p:sp>
          <p:nvSpPr>
            <p:cNvPr id="250" name="Freeform 5">
              <a:extLst>
                <a:ext uri="{FF2B5EF4-FFF2-40B4-BE49-F238E27FC236}">
                  <a16:creationId xmlns:a16="http://schemas.microsoft.com/office/drawing/2014/main" id="{9F58833E-B346-4D49-AC81-29BC26C584A3}"/>
                </a:ext>
              </a:extLst>
            </p:cNvPr>
            <p:cNvSpPr>
              <a:spLocks/>
            </p:cNvSpPr>
            <p:nvPr/>
          </p:nvSpPr>
          <p:spPr bwMode="auto">
            <a:xfrm>
              <a:off x="5233987" y="2517778"/>
              <a:ext cx="2055814" cy="1698628"/>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251" name="Freeform 6">
              <a:extLst>
                <a:ext uri="{FF2B5EF4-FFF2-40B4-BE49-F238E27FC236}">
                  <a16:creationId xmlns:a16="http://schemas.microsoft.com/office/drawing/2014/main" id="{412CEC48-2C3C-49B0-91CA-04AD4E06E7FB}"/>
                </a:ext>
              </a:extLst>
            </p:cNvPr>
            <p:cNvSpPr>
              <a:spLocks/>
            </p:cNvSpPr>
            <p:nvPr/>
          </p:nvSpPr>
          <p:spPr bwMode="auto">
            <a:xfrm>
              <a:off x="4902200" y="2354263"/>
              <a:ext cx="2143125"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pic>
        <p:nvPicPr>
          <p:cNvPr id="8" name="Immagine 7">
            <a:extLst>
              <a:ext uri="{FF2B5EF4-FFF2-40B4-BE49-F238E27FC236}">
                <a16:creationId xmlns:a16="http://schemas.microsoft.com/office/drawing/2014/main" id="{288823B1-210A-95B3-AC2B-0BD0693EE852}"/>
              </a:ext>
            </a:extLst>
          </p:cNvPr>
          <p:cNvPicPr>
            <a:picLocks noChangeAspect="1"/>
          </p:cNvPicPr>
          <p:nvPr/>
        </p:nvPicPr>
        <p:blipFill>
          <a:blip r:embed="rId2"/>
          <a:stretch>
            <a:fillRect/>
          </a:stretch>
        </p:blipFill>
        <p:spPr>
          <a:xfrm>
            <a:off x="981629" y="3209144"/>
            <a:ext cx="617781" cy="560880"/>
          </a:xfrm>
          <a:prstGeom prst="rect">
            <a:avLst/>
          </a:prstGeom>
        </p:spPr>
      </p:pic>
      <p:sp>
        <p:nvSpPr>
          <p:cNvPr id="6" name="CasellaDiTesto 5">
            <a:extLst>
              <a:ext uri="{FF2B5EF4-FFF2-40B4-BE49-F238E27FC236}">
                <a16:creationId xmlns:a16="http://schemas.microsoft.com/office/drawing/2014/main" id="{C361E05E-0058-4834-7820-0EF961F34A7B}"/>
              </a:ext>
            </a:extLst>
          </p:cNvPr>
          <p:cNvSpPr txBox="1"/>
          <p:nvPr/>
        </p:nvSpPr>
        <p:spPr>
          <a:xfrm>
            <a:off x="1756908" y="3104149"/>
            <a:ext cx="8515039" cy="1620957"/>
          </a:xfrm>
          <a:prstGeom prst="rect">
            <a:avLst/>
          </a:prstGeom>
          <a:noFill/>
        </p:spPr>
        <p:txBody>
          <a:bodyPr wrap="square">
            <a:spAutoFit/>
          </a:bodyPr>
          <a:lstStyle/>
          <a:p>
            <a:pPr algn="just">
              <a:spcBef>
                <a:spcPts val="400"/>
              </a:spcBef>
              <a:buClr>
                <a:schemeClr val="accent1"/>
              </a:buClr>
              <a:buSzPct val="25000"/>
            </a:pPr>
            <a:r>
              <a:rPr lang="it-IT" sz="2400" b="1" i="0" u="none" strike="noStrike" cap="none" baseline="0" dirty="0">
                <a:solidFill>
                  <a:srgbClr val="002060"/>
                </a:solidFill>
                <a:latin typeface="Verdana"/>
                <a:ea typeface="Verdana"/>
                <a:cs typeface="Verdana"/>
                <a:sym typeface="Verdana"/>
                <a:rtl val="0"/>
              </a:rPr>
              <a:t>Oltre 5 miliardi di Euro di Patrimonio in gestione destinato alle </a:t>
            </a:r>
            <a:r>
              <a:rPr lang="it-IT" sz="2400" b="1" dirty="0">
                <a:solidFill>
                  <a:srgbClr val="002060"/>
                </a:solidFill>
                <a:latin typeface="Verdana"/>
                <a:ea typeface="Verdana"/>
                <a:cs typeface="Verdana"/>
                <a:sym typeface="Verdana"/>
                <a:rtl val="0"/>
              </a:rPr>
              <a:t>p</a:t>
            </a:r>
            <a:r>
              <a:rPr lang="it-IT" sz="2400" b="1" i="0" u="none" strike="noStrike" cap="none" baseline="0" dirty="0">
                <a:solidFill>
                  <a:srgbClr val="002060"/>
                </a:solidFill>
                <a:latin typeface="Verdana"/>
                <a:ea typeface="Verdana"/>
                <a:cs typeface="Verdana"/>
                <a:sym typeface="Verdana"/>
                <a:rtl val="0"/>
              </a:rPr>
              <a:t>restazioni</a:t>
            </a:r>
          </a:p>
          <a:p>
            <a:pPr algn="just">
              <a:spcBef>
                <a:spcPts val="400"/>
              </a:spcBef>
              <a:buClr>
                <a:schemeClr val="accent1"/>
              </a:buClr>
              <a:buSzPct val="25000"/>
            </a:pPr>
            <a:r>
              <a:rPr lang="it-IT" sz="2400" i="0" u="none" strike="noStrike" cap="none" baseline="0" dirty="0">
                <a:solidFill>
                  <a:srgbClr val="002060"/>
                </a:solidFill>
                <a:latin typeface="Verdana"/>
                <a:ea typeface="Verdana"/>
                <a:cs typeface="Verdana"/>
                <a:sym typeface="Verdana"/>
                <a:rtl val="0"/>
              </a:rPr>
              <a:t>(T</a:t>
            </a:r>
            <a:r>
              <a:rPr kumimoji="0" lang="it-IT" sz="2400" i="0" u="none" strike="noStrike" kern="1200" cap="none" spc="0" normalizeH="0" baseline="0" noProof="0" dirty="0" err="1">
                <a:ln>
                  <a:noFill/>
                </a:ln>
                <a:solidFill>
                  <a:srgbClr val="002060"/>
                </a:solidFill>
                <a:effectLst/>
                <a:uLnTx/>
                <a:uFillTx/>
                <a:latin typeface="Verdana"/>
                <a:ea typeface="Verdana"/>
                <a:cs typeface="Verdana"/>
                <a:sym typeface="Verdana"/>
                <a:rtl val="0"/>
              </a:rPr>
              <a:t>erzo</a:t>
            </a:r>
            <a:r>
              <a:rPr kumimoji="0" lang="it-IT" sz="2400" i="0" u="none" strike="noStrike" kern="1200" cap="none" spc="0" normalizeH="0" baseline="0" noProof="0" dirty="0">
                <a:ln>
                  <a:noFill/>
                </a:ln>
                <a:solidFill>
                  <a:srgbClr val="002060"/>
                </a:solidFill>
                <a:effectLst/>
                <a:uLnTx/>
                <a:uFillTx/>
                <a:latin typeface="Verdana"/>
                <a:ea typeface="Verdana"/>
                <a:cs typeface="Verdana"/>
                <a:sym typeface="Verdana"/>
                <a:rtl val="0"/>
              </a:rPr>
              <a:t> Fondo Pensione negoziale italiano per patrimonio gestito).</a:t>
            </a: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3" y="724754"/>
            <a:ext cx="731155" cy="180227"/>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grpSp>
        <p:nvGrpSpPr>
          <p:cNvPr id="17" name="Group 30">
            <a:extLst>
              <a:ext uri="{FF2B5EF4-FFF2-40B4-BE49-F238E27FC236}">
                <a16:creationId xmlns:a16="http://schemas.microsoft.com/office/drawing/2014/main" id="{7BE166B6-1024-DA8D-FCCF-69DFDB4C7183}"/>
              </a:ext>
            </a:extLst>
          </p:cNvPr>
          <p:cNvGrpSpPr/>
          <p:nvPr/>
        </p:nvGrpSpPr>
        <p:grpSpPr>
          <a:xfrm>
            <a:off x="998870" y="2196054"/>
            <a:ext cx="600540" cy="554247"/>
            <a:chOff x="4253581" y="4442408"/>
            <a:chExt cx="2329009" cy="2149475"/>
          </a:xfrm>
          <a:solidFill>
            <a:schemeClr val="accent1"/>
          </a:solidFill>
        </p:grpSpPr>
        <p:sp>
          <p:nvSpPr>
            <p:cNvPr id="18" name="Freeform 5">
              <a:extLst>
                <a:ext uri="{FF2B5EF4-FFF2-40B4-BE49-F238E27FC236}">
                  <a16:creationId xmlns:a16="http://schemas.microsoft.com/office/drawing/2014/main" id="{7CBE8680-2D78-E508-4351-EA6ABB6DC0DD}"/>
                </a:ext>
              </a:extLst>
            </p:cNvPr>
            <p:cNvSpPr>
              <a:spLocks/>
            </p:cNvSpPr>
            <p:nvPr/>
          </p:nvSpPr>
          <p:spPr bwMode="auto">
            <a:xfrm>
              <a:off x="4526776" y="4704795"/>
              <a:ext cx="2055814" cy="1698628"/>
            </a:xfrm>
            <a:custGeom>
              <a:avLst/>
              <a:gdLst>
                <a:gd name="T0" fmla="*/ 389 w 544"/>
                <a:gd name="T1" fmla="*/ 62 h 449"/>
                <a:gd name="T2" fmla="*/ 372 w 544"/>
                <a:gd name="T3" fmla="*/ 71 h 449"/>
                <a:gd name="T4" fmla="*/ 264 w 544"/>
                <a:gd name="T5" fmla="*/ 146 h 449"/>
                <a:gd name="T6" fmla="*/ 263 w 544"/>
                <a:gd name="T7" fmla="*/ 147 h 449"/>
                <a:gd name="T8" fmla="*/ 214 w 544"/>
                <a:gd name="T9" fmla="*/ 192 h 449"/>
                <a:gd name="T10" fmla="*/ 194 w 544"/>
                <a:gd name="T11" fmla="*/ 215 h 449"/>
                <a:gd name="T12" fmla="*/ 163 w 544"/>
                <a:gd name="T13" fmla="*/ 259 h 449"/>
                <a:gd name="T14" fmla="*/ 148 w 544"/>
                <a:gd name="T15" fmla="*/ 278 h 449"/>
                <a:gd name="T16" fmla="*/ 134 w 544"/>
                <a:gd name="T17" fmla="*/ 270 h 449"/>
                <a:gd name="T18" fmla="*/ 122 w 544"/>
                <a:gd name="T19" fmla="*/ 249 h 449"/>
                <a:gd name="T20" fmla="*/ 105 w 544"/>
                <a:gd name="T21" fmla="*/ 220 h 449"/>
                <a:gd name="T22" fmla="*/ 87 w 544"/>
                <a:gd name="T23" fmla="*/ 199 h 449"/>
                <a:gd name="T24" fmla="*/ 86 w 544"/>
                <a:gd name="T25" fmla="*/ 198 h 449"/>
                <a:gd name="T26" fmla="*/ 85 w 544"/>
                <a:gd name="T27" fmla="*/ 198 h 449"/>
                <a:gd name="T28" fmla="*/ 63 w 544"/>
                <a:gd name="T29" fmla="*/ 187 h 449"/>
                <a:gd name="T30" fmla="*/ 27 w 544"/>
                <a:gd name="T31" fmla="*/ 192 h 449"/>
                <a:gd name="T32" fmla="*/ 17 w 544"/>
                <a:gd name="T33" fmla="*/ 199 h 449"/>
                <a:gd name="T34" fmla="*/ 9 w 544"/>
                <a:gd name="T35" fmla="*/ 208 h 449"/>
                <a:gd name="T36" fmla="*/ 9 w 544"/>
                <a:gd name="T37" fmla="*/ 209 h 449"/>
                <a:gd name="T38" fmla="*/ 9 w 544"/>
                <a:gd name="T39" fmla="*/ 209 h 449"/>
                <a:gd name="T40" fmla="*/ 8 w 544"/>
                <a:gd name="T41" fmla="*/ 209 h 449"/>
                <a:gd name="T42" fmla="*/ 4 w 544"/>
                <a:gd name="T43" fmla="*/ 223 h 449"/>
                <a:gd name="T44" fmla="*/ 13 w 544"/>
                <a:gd name="T45" fmla="*/ 274 h 449"/>
                <a:gd name="T46" fmla="*/ 89 w 544"/>
                <a:gd name="T47" fmla="*/ 405 h 449"/>
                <a:gd name="T48" fmla="*/ 168 w 544"/>
                <a:gd name="T49" fmla="*/ 434 h 449"/>
                <a:gd name="T50" fmla="*/ 180 w 544"/>
                <a:gd name="T51" fmla="*/ 423 h 449"/>
                <a:gd name="T52" fmla="*/ 188 w 544"/>
                <a:gd name="T53" fmla="*/ 413 h 449"/>
                <a:gd name="T54" fmla="*/ 202 w 544"/>
                <a:gd name="T55" fmla="*/ 388 h 449"/>
                <a:gd name="T56" fmla="*/ 257 w 544"/>
                <a:gd name="T57" fmla="*/ 299 h 449"/>
                <a:gd name="T58" fmla="*/ 319 w 544"/>
                <a:gd name="T59" fmla="*/ 214 h 449"/>
                <a:gd name="T60" fmla="*/ 352 w 544"/>
                <a:gd name="T61" fmla="*/ 174 h 449"/>
                <a:gd name="T62" fmla="*/ 361 w 544"/>
                <a:gd name="T63" fmla="*/ 164 h 449"/>
                <a:gd name="T64" fmla="*/ 544 w 544"/>
                <a:gd name="T65" fmla="*/ 0 h 449"/>
                <a:gd name="T66" fmla="*/ 389 w 544"/>
                <a:gd name="T67" fmla="*/ 6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4" h="449">
                  <a:moveTo>
                    <a:pt x="389" y="62"/>
                  </a:moveTo>
                  <a:cubicBezTo>
                    <a:pt x="383" y="65"/>
                    <a:pt x="378" y="68"/>
                    <a:pt x="372" y="71"/>
                  </a:cubicBezTo>
                  <a:cubicBezTo>
                    <a:pt x="334" y="92"/>
                    <a:pt x="297" y="117"/>
                    <a:pt x="264" y="146"/>
                  </a:cubicBezTo>
                  <a:cubicBezTo>
                    <a:pt x="264" y="146"/>
                    <a:pt x="263" y="147"/>
                    <a:pt x="263" y="147"/>
                  </a:cubicBezTo>
                  <a:cubicBezTo>
                    <a:pt x="245" y="159"/>
                    <a:pt x="228" y="175"/>
                    <a:pt x="214" y="192"/>
                  </a:cubicBezTo>
                  <a:cubicBezTo>
                    <a:pt x="207" y="200"/>
                    <a:pt x="200" y="208"/>
                    <a:pt x="194" y="215"/>
                  </a:cubicBezTo>
                  <a:cubicBezTo>
                    <a:pt x="182" y="229"/>
                    <a:pt x="173" y="244"/>
                    <a:pt x="163" y="259"/>
                  </a:cubicBezTo>
                  <a:cubicBezTo>
                    <a:pt x="159" y="265"/>
                    <a:pt x="154" y="275"/>
                    <a:pt x="148" y="278"/>
                  </a:cubicBezTo>
                  <a:cubicBezTo>
                    <a:pt x="140" y="283"/>
                    <a:pt x="138" y="275"/>
                    <a:pt x="134" y="270"/>
                  </a:cubicBezTo>
                  <a:cubicBezTo>
                    <a:pt x="130" y="263"/>
                    <a:pt x="126" y="256"/>
                    <a:pt x="122" y="249"/>
                  </a:cubicBezTo>
                  <a:cubicBezTo>
                    <a:pt x="116" y="240"/>
                    <a:pt x="111" y="230"/>
                    <a:pt x="105" y="220"/>
                  </a:cubicBezTo>
                  <a:cubicBezTo>
                    <a:pt x="100" y="212"/>
                    <a:pt x="94" y="205"/>
                    <a:pt x="87" y="199"/>
                  </a:cubicBezTo>
                  <a:cubicBezTo>
                    <a:pt x="87" y="199"/>
                    <a:pt x="86" y="198"/>
                    <a:pt x="86" y="198"/>
                  </a:cubicBezTo>
                  <a:cubicBezTo>
                    <a:pt x="86" y="198"/>
                    <a:pt x="85" y="198"/>
                    <a:pt x="85" y="198"/>
                  </a:cubicBezTo>
                  <a:cubicBezTo>
                    <a:pt x="78" y="192"/>
                    <a:pt x="71" y="189"/>
                    <a:pt x="63" y="187"/>
                  </a:cubicBezTo>
                  <a:cubicBezTo>
                    <a:pt x="50" y="184"/>
                    <a:pt x="37" y="185"/>
                    <a:pt x="27" y="192"/>
                  </a:cubicBezTo>
                  <a:cubicBezTo>
                    <a:pt x="23" y="194"/>
                    <a:pt x="20" y="196"/>
                    <a:pt x="17" y="199"/>
                  </a:cubicBezTo>
                  <a:cubicBezTo>
                    <a:pt x="14" y="201"/>
                    <a:pt x="12" y="204"/>
                    <a:pt x="9" y="208"/>
                  </a:cubicBezTo>
                  <a:cubicBezTo>
                    <a:pt x="9" y="209"/>
                    <a:pt x="9" y="209"/>
                    <a:pt x="9" y="209"/>
                  </a:cubicBezTo>
                  <a:cubicBezTo>
                    <a:pt x="9" y="209"/>
                    <a:pt x="9" y="209"/>
                    <a:pt x="9" y="209"/>
                  </a:cubicBezTo>
                  <a:cubicBezTo>
                    <a:pt x="8" y="209"/>
                    <a:pt x="8" y="209"/>
                    <a:pt x="8" y="209"/>
                  </a:cubicBezTo>
                  <a:cubicBezTo>
                    <a:pt x="6" y="214"/>
                    <a:pt x="5" y="219"/>
                    <a:pt x="4" y="223"/>
                  </a:cubicBezTo>
                  <a:cubicBezTo>
                    <a:pt x="0" y="239"/>
                    <a:pt x="3" y="257"/>
                    <a:pt x="13" y="274"/>
                  </a:cubicBezTo>
                  <a:cubicBezTo>
                    <a:pt x="89" y="405"/>
                    <a:pt x="89" y="405"/>
                    <a:pt x="89" y="405"/>
                  </a:cubicBezTo>
                  <a:cubicBezTo>
                    <a:pt x="107" y="436"/>
                    <a:pt x="142" y="449"/>
                    <a:pt x="168" y="434"/>
                  </a:cubicBezTo>
                  <a:cubicBezTo>
                    <a:pt x="173" y="431"/>
                    <a:pt x="177" y="427"/>
                    <a:pt x="180" y="423"/>
                  </a:cubicBezTo>
                  <a:cubicBezTo>
                    <a:pt x="183" y="420"/>
                    <a:pt x="186" y="417"/>
                    <a:pt x="188" y="413"/>
                  </a:cubicBezTo>
                  <a:cubicBezTo>
                    <a:pt x="193" y="405"/>
                    <a:pt x="197" y="396"/>
                    <a:pt x="202" y="388"/>
                  </a:cubicBezTo>
                  <a:cubicBezTo>
                    <a:pt x="218" y="357"/>
                    <a:pt x="238" y="328"/>
                    <a:pt x="257" y="299"/>
                  </a:cubicBezTo>
                  <a:cubicBezTo>
                    <a:pt x="276" y="270"/>
                    <a:pt x="296" y="241"/>
                    <a:pt x="319" y="214"/>
                  </a:cubicBezTo>
                  <a:cubicBezTo>
                    <a:pt x="330" y="200"/>
                    <a:pt x="341" y="187"/>
                    <a:pt x="352" y="174"/>
                  </a:cubicBezTo>
                  <a:cubicBezTo>
                    <a:pt x="355" y="170"/>
                    <a:pt x="358" y="167"/>
                    <a:pt x="361" y="164"/>
                  </a:cubicBezTo>
                  <a:cubicBezTo>
                    <a:pt x="417" y="104"/>
                    <a:pt x="478" y="49"/>
                    <a:pt x="544" y="0"/>
                  </a:cubicBezTo>
                  <a:cubicBezTo>
                    <a:pt x="486" y="7"/>
                    <a:pt x="438" y="36"/>
                    <a:pt x="389" y="6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sp>
          <p:nvSpPr>
            <p:cNvPr id="19" name="Freeform 6">
              <a:extLst>
                <a:ext uri="{FF2B5EF4-FFF2-40B4-BE49-F238E27FC236}">
                  <a16:creationId xmlns:a16="http://schemas.microsoft.com/office/drawing/2014/main" id="{CF70EA14-5CC1-9838-25F9-0B9FCC6105E2}"/>
                </a:ext>
              </a:extLst>
            </p:cNvPr>
            <p:cNvSpPr>
              <a:spLocks/>
            </p:cNvSpPr>
            <p:nvPr/>
          </p:nvSpPr>
          <p:spPr bwMode="auto">
            <a:xfrm>
              <a:off x="4253581" y="4442408"/>
              <a:ext cx="2143124" cy="2149475"/>
            </a:xfrm>
            <a:custGeom>
              <a:avLst/>
              <a:gdLst>
                <a:gd name="T0" fmla="*/ 555 w 567"/>
                <a:gd name="T1" fmla="*/ 284 h 568"/>
                <a:gd name="T2" fmla="*/ 283 w 567"/>
                <a:gd name="T3" fmla="*/ 556 h 568"/>
                <a:gd name="T4" fmla="*/ 12 w 567"/>
                <a:gd name="T5" fmla="*/ 284 h 568"/>
                <a:gd name="T6" fmla="*/ 283 w 567"/>
                <a:gd name="T7" fmla="*/ 12 h 568"/>
                <a:gd name="T8" fmla="*/ 457 w 567"/>
                <a:gd name="T9" fmla="*/ 75 h 568"/>
                <a:gd name="T10" fmla="*/ 463 w 567"/>
                <a:gd name="T11" fmla="*/ 72 h 568"/>
                <a:gd name="T12" fmla="*/ 469 w 567"/>
                <a:gd name="T13" fmla="*/ 69 h 568"/>
                <a:gd name="T14" fmla="*/ 283 w 567"/>
                <a:gd name="T15" fmla="*/ 0 h 568"/>
                <a:gd name="T16" fmla="*/ 0 w 567"/>
                <a:gd name="T17" fmla="*/ 284 h 568"/>
                <a:gd name="T18" fmla="*/ 283 w 567"/>
                <a:gd name="T19" fmla="*/ 568 h 568"/>
                <a:gd name="T20" fmla="*/ 567 w 567"/>
                <a:gd name="T21" fmla="*/ 284 h 568"/>
                <a:gd name="T22" fmla="*/ 542 w 567"/>
                <a:gd name="T23" fmla="*/ 167 h 568"/>
                <a:gd name="T24" fmla="*/ 533 w 567"/>
                <a:gd name="T25" fmla="*/ 175 h 568"/>
                <a:gd name="T26" fmla="*/ 555 w 567"/>
                <a:gd name="T27" fmla="*/ 2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7" h="568">
                  <a:moveTo>
                    <a:pt x="555" y="284"/>
                  </a:moveTo>
                  <a:cubicBezTo>
                    <a:pt x="555" y="434"/>
                    <a:pt x="433" y="556"/>
                    <a:pt x="283" y="556"/>
                  </a:cubicBezTo>
                  <a:cubicBezTo>
                    <a:pt x="134" y="556"/>
                    <a:pt x="12" y="434"/>
                    <a:pt x="12" y="284"/>
                  </a:cubicBezTo>
                  <a:cubicBezTo>
                    <a:pt x="12" y="134"/>
                    <a:pt x="134" y="12"/>
                    <a:pt x="283" y="12"/>
                  </a:cubicBezTo>
                  <a:cubicBezTo>
                    <a:pt x="349" y="12"/>
                    <a:pt x="410" y="36"/>
                    <a:pt x="457" y="75"/>
                  </a:cubicBezTo>
                  <a:cubicBezTo>
                    <a:pt x="459" y="74"/>
                    <a:pt x="461" y="73"/>
                    <a:pt x="463" y="72"/>
                  </a:cubicBezTo>
                  <a:cubicBezTo>
                    <a:pt x="465" y="71"/>
                    <a:pt x="467" y="70"/>
                    <a:pt x="469" y="69"/>
                  </a:cubicBezTo>
                  <a:cubicBezTo>
                    <a:pt x="419" y="26"/>
                    <a:pt x="354" y="0"/>
                    <a:pt x="283" y="0"/>
                  </a:cubicBezTo>
                  <a:cubicBezTo>
                    <a:pt x="127" y="0"/>
                    <a:pt x="0" y="127"/>
                    <a:pt x="0" y="284"/>
                  </a:cubicBezTo>
                  <a:cubicBezTo>
                    <a:pt x="0" y="441"/>
                    <a:pt x="127" y="568"/>
                    <a:pt x="283" y="568"/>
                  </a:cubicBezTo>
                  <a:cubicBezTo>
                    <a:pt x="440" y="568"/>
                    <a:pt x="567" y="441"/>
                    <a:pt x="567" y="284"/>
                  </a:cubicBezTo>
                  <a:cubicBezTo>
                    <a:pt x="567" y="242"/>
                    <a:pt x="558" y="202"/>
                    <a:pt x="542" y="167"/>
                  </a:cubicBezTo>
                  <a:cubicBezTo>
                    <a:pt x="539" y="169"/>
                    <a:pt x="536" y="172"/>
                    <a:pt x="533" y="175"/>
                  </a:cubicBezTo>
                  <a:cubicBezTo>
                    <a:pt x="547" y="209"/>
                    <a:pt x="555" y="245"/>
                    <a:pt x="555" y="28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a:endParaRPr lang="en-US" sz="2400" dirty="0">
                <a:solidFill>
                  <a:prstClr val="black"/>
                </a:solidFill>
                <a:latin typeface="Calibri"/>
              </a:endParaRPr>
            </a:p>
          </p:txBody>
        </p:sp>
      </p:grpSp>
      <p:pic>
        <p:nvPicPr>
          <p:cNvPr id="20" name="Immagine 19">
            <a:extLst>
              <a:ext uri="{FF2B5EF4-FFF2-40B4-BE49-F238E27FC236}">
                <a16:creationId xmlns:a16="http://schemas.microsoft.com/office/drawing/2014/main" id="{DFDA95BC-8003-FB50-E831-137E6CDB687D}"/>
              </a:ext>
            </a:extLst>
          </p:cNvPr>
          <p:cNvPicPr>
            <a:picLocks noChangeAspect="1"/>
          </p:cNvPicPr>
          <p:nvPr/>
        </p:nvPicPr>
        <p:blipFill>
          <a:blip r:embed="rId2"/>
          <a:stretch>
            <a:fillRect/>
          </a:stretch>
        </p:blipFill>
        <p:spPr>
          <a:xfrm>
            <a:off x="909379" y="5067823"/>
            <a:ext cx="617781" cy="560880"/>
          </a:xfrm>
          <a:prstGeom prst="rect">
            <a:avLst/>
          </a:prstGeom>
        </p:spPr>
      </p:pic>
      <p:sp>
        <p:nvSpPr>
          <p:cNvPr id="22" name="CasellaDiTesto 21">
            <a:extLst>
              <a:ext uri="{FF2B5EF4-FFF2-40B4-BE49-F238E27FC236}">
                <a16:creationId xmlns:a16="http://schemas.microsoft.com/office/drawing/2014/main" id="{12E4C85E-4744-3374-4061-B31DA2B843D5}"/>
              </a:ext>
            </a:extLst>
          </p:cNvPr>
          <p:cNvSpPr txBox="1"/>
          <p:nvPr/>
        </p:nvSpPr>
        <p:spPr>
          <a:xfrm>
            <a:off x="1642034" y="4940564"/>
            <a:ext cx="8034390" cy="1200329"/>
          </a:xfrm>
          <a:prstGeom prst="rect">
            <a:avLst/>
          </a:prstGeom>
          <a:noFill/>
        </p:spPr>
        <p:txBody>
          <a:bodyPr wrap="square">
            <a:spAutoFit/>
          </a:bodyPr>
          <a:lstStyle/>
          <a:p>
            <a:pPr algn="just">
              <a:spcBef>
                <a:spcPts val="400"/>
              </a:spcBef>
              <a:buClr>
                <a:schemeClr val="accent1"/>
              </a:buClr>
              <a:buSzPct val="25000"/>
            </a:pPr>
            <a:r>
              <a:rPr lang="it-IT" sz="2400" b="1" dirty="0">
                <a:solidFill>
                  <a:srgbClr val="002060"/>
                </a:solidFill>
                <a:latin typeface="Verdana"/>
                <a:ea typeface="Verdana"/>
                <a:cs typeface="Verdana"/>
                <a:sym typeface="Verdana"/>
                <a:rtl val="0"/>
              </a:rPr>
              <a:t>4 comparti di investimento con diversi profili di rischio e orizzonti temporali  tra cui scegliere.</a:t>
            </a:r>
          </a:p>
        </p:txBody>
      </p:sp>
    </p:spTree>
    <p:extLst>
      <p:ext uri="{BB962C8B-B14F-4D97-AF65-F5344CB8AC3E}">
        <p14:creationId xmlns:p14="http://schemas.microsoft.com/office/powerpoint/2010/main" val="211592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371176"/>
            <a:ext cx="3180018" cy="56070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US" sz="2800" b="1" dirty="0">
                <a:solidFill>
                  <a:srgbClr val="F79646"/>
                </a:solidFill>
                <a:latin typeface="Verdana" panose="020B0604030504040204" pitchFamily="34" charset="0"/>
                <a:ea typeface="Verdana" panose="020B0604030504040204" pitchFamily="34" charset="0"/>
                <a:cs typeface="Arial"/>
              </a:rPr>
              <a:t>CHI SIAMO</a:t>
            </a: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graphicFrame>
        <p:nvGraphicFramePr>
          <p:cNvPr id="9" name="Tabella 8">
            <a:extLst>
              <a:ext uri="{FF2B5EF4-FFF2-40B4-BE49-F238E27FC236}">
                <a16:creationId xmlns:a16="http://schemas.microsoft.com/office/drawing/2014/main" id="{54340130-5B73-52E2-2BFE-249CAC0B9A5F}"/>
              </a:ext>
            </a:extLst>
          </p:cNvPr>
          <p:cNvGraphicFramePr>
            <a:graphicFrameLocks noGrp="1"/>
          </p:cNvGraphicFramePr>
          <p:nvPr>
            <p:extLst>
              <p:ext uri="{D42A27DB-BD31-4B8C-83A1-F6EECF244321}">
                <p14:modId xmlns:p14="http://schemas.microsoft.com/office/powerpoint/2010/main" val="254551608"/>
              </p:ext>
            </p:extLst>
          </p:nvPr>
        </p:nvGraphicFramePr>
        <p:xfrm>
          <a:off x="587828" y="1503608"/>
          <a:ext cx="10341430" cy="1062881"/>
        </p:xfrm>
        <a:graphic>
          <a:graphicData uri="http://schemas.openxmlformats.org/drawingml/2006/table">
            <a:tbl>
              <a:tblPr/>
              <a:tblGrid>
                <a:gridCol w="1176917">
                  <a:extLst>
                    <a:ext uri="{9D8B030D-6E8A-4147-A177-3AD203B41FA5}">
                      <a16:colId xmlns:a16="http://schemas.microsoft.com/office/drawing/2014/main" val="2708563699"/>
                    </a:ext>
                  </a:extLst>
                </a:gridCol>
                <a:gridCol w="1119035">
                  <a:extLst>
                    <a:ext uri="{9D8B030D-6E8A-4147-A177-3AD203B41FA5}">
                      <a16:colId xmlns:a16="http://schemas.microsoft.com/office/drawing/2014/main" val="443540775"/>
                    </a:ext>
                  </a:extLst>
                </a:gridCol>
                <a:gridCol w="1119035">
                  <a:extLst>
                    <a:ext uri="{9D8B030D-6E8A-4147-A177-3AD203B41FA5}">
                      <a16:colId xmlns:a16="http://schemas.microsoft.com/office/drawing/2014/main" val="2806612008"/>
                    </a:ext>
                  </a:extLst>
                </a:gridCol>
                <a:gridCol w="1119035">
                  <a:extLst>
                    <a:ext uri="{9D8B030D-6E8A-4147-A177-3AD203B41FA5}">
                      <a16:colId xmlns:a16="http://schemas.microsoft.com/office/drawing/2014/main" val="3949972342"/>
                    </a:ext>
                  </a:extLst>
                </a:gridCol>
                <a:gridCol w="1119035">
                  <a:extLst>
                    <a:ext uri="{9D8B030D-6E8A-4147-A177-3AD203B41FA5}">
                      <a16:colId xmlns:a16="http://schemas.microsoft.com/office/drawing/2014/main" val="3655641763"/>
                    </a:ext>
                  </a:extLst>
                </a:gridCol>
                <a:gridCol w="1176917">
                  <a:extLst>
                    <a:ext uri="{9D8B030D-6E8A-4147-A177-3AD203B41FA5}">
                      <a16:colId xmlns:a16="http://schemas.microsoft.com/office/drawing/2014/main" val="2167907294"/>
                    </a:ext>
                  </a:extLst>
                </a:gridCol>
                <a:gridCol w="1777143">
                  <a:extLst>
                    <a:ext uri="{9D8B030D-6E8A-4147-A177-3AD203B41FA5}">
                      <a16:colId xmlns:a16="http://schemas.microsoft.com/office/drawing/2014/main" val="1072766298"/>
                    </a:ext>
                  </a:extLst>
                </a:gridCol>
                <a:gridCol w="1734313">
                  <a:extLst>
                    <a:ext uri="{9D8B030D-6E8A-4147-A177-3AD203B41FA5}">
                      <a16:colId xmlns:a16="http://schemas.microsoft.com/office/drawing/2014/main" val="1325710662"/>
                    </a:ext>
                  </a:extLst>
                </a:gridCol>
              </a:tblGrid>
              <a:tr h="567581">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ANNI</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2018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2019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2020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var annua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VAR rispetto al 2018</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57469112"/>
                  </a:ext>
                </a:extLst>
              </a:tr>
              <a:tr h="443411">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Adesioni</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2060"/>
                          </a:solidFill>
                          <a:effectLst/>
                          <a:latin typeface="Verdana" panose="020B0604030504040204" pitchFamily="34" charset="0"/>
                          <a:ea typeface="Verdana" panose="020B0604030504040204" pitchFamily="34" charset="0"/>
                        </a:rPr>
                        <a:t>219.677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2060"/>
                          </a:solidFill>
                          <a:effectLst/>
                          <a:latin typeface="Verdana" panose="020B0604030504040204" pitchFamily="34" charset="0"/>
                          <a:ea typeface="Verdana" panose="020B0604030504040204" pitchFamily="34" charset="0"/>
                        </a:rPr>
                        <a:t>      228.267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2060"/>
                          </a:solidFill>
                          <a:effectLst/>
                          <a:latin typeface="Verdana" panose="020B0604030504040204" pitchFamily="34" charset="0"/>
                          <a:ea typeface="Verdana" panose="020B0604030504040204" pitchFamily="34" charset="0"/>
                        </a:rPr>
                        <a:t>      235.154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2060"/>
                          </a:solidFill>
                          <a:effectLst/>
                          <a:latin typeface="Verdana" panose="020B0604030504040204" pitchFamily="34" charset="0"/>
                          <a:ea typeface="Verdana" panose="020B0604030504040204" pitchFamily="34" charset="0"/>
                        </a:rPr>
                        <a:t>      242.681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2060"/>
                          </a:solidFill>
                          <a:effectLst/>
                          <a:latin typeface="Verdana" panose="020B0604030504040204" pitchFamily="34" charset="0"/>
                          <a:ea typeface="Verdana" panose="020B0604030504040204" pitchFamily="34" charset="0"/>
                        </a:rPr>
                        <a:t>      255.489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5,28%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1600" b="1" i="0" u="none" strike="noStrike" dirty="0">
                          <a:solidFill>
                            <a:srgbClr val="002060"/>
                          </a:solidFill>
                          <a:effectLst/>
                          <a:latin typeface="Verdana" panose="020B0604030504040204" pitchFamily="34" charset="0"/>
                          <a:ea typeface="Verdana" panose="020B0604030504040204" pitchFamily="34" charset="0"/>
                        </a:rPr>
                        <a:t>16,30%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07624092"/>
                  </a:ext>
                </a:extLst>
              </a:tr>
            </a:tbl>
          </a:graphicData>
        </a:graphic>
      </p:graphicFrame>
      <p:pic>
        <p:nvPicPr>
          <p:cNvPr id="8" name="Immagine 7">
            <a:extLst>
              <a:ext uri="{FF2B5EF4-FFF2-40B4-BE49-F238E27FC236}">
                <a16:creationId xmlns:a16="http://schemas.microsoft.com/office/drawing/2014/main" id="{16E50851-8A6C-9BA0-C13E-6B07226207CB}"/>
              </a:ext>
            </a:extLst>
          </p:cNvPr>
          <p:cNvPicPr>
            <a:picLocks noChangeAspect="1"/>
          </p:cNvPicPr>
          <p:nvPr/>
        </p:nvPicPr>
        <p:blipFill>
          <a:blip r:embed="rId3"/>
          <a:stretch>
            <a:fillRect/>
          </a:stretch>
        </p:blipFill>
        <p:spPr>
          <a:xfrm>
            <a:off x="513833" y="3072404"/>
            <a:ext cx="10415424" cy="1566808"/>
          </a:xfrm>
          <a:prstGeom prst="rect">
            <a:avLst/>
          </a:prstGeom>
        </p:spPr>
      </p:pic>
    </p:spTree>
    <p:extLst>
      <p:ext uri="{BB962C8B-B14F-4D97-AF65-F5344CB8AC3E}">
        <p14:creationId xmlns:p14="http://schemas.microsoft.com/office/powerpoint/2010/main" val="51851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4309353" y="371176"/>
            <a:ext cx="3180018" cy="56070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US" sz="2800" b="1" dirty="0">
                <a:solidFill>
                  <a:srgbClr val="F79646"/>
                </a:solidFill>
                <a:latin typeface="Verdana" panose="020B0604030504040204" pitchFamily="34" charset="0"/>
                <a:ea typeface="Verdana" panose="020B0604030504040204" pitchFamily="34" charset="0"/>
                <a:cs typeface="Arial"/>
              </a:rPr>
              <a:t>CHI SIAMO</a:t>
            </a: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3" name="Segnaposto contenuto 2">
            <a:extLst>
              <a:ext uri="{FF2B5EF4-FFF2-40B4-BE49-F238E27FC236}">
                <a16:creationId xmlns:a16="http://schemas.microsoft.com/office/drawing/2014/main" id="{62883E84-6744-B394-B4F5-C8BBE3ED3289}"/>
              </a:ext>
            </a:extLst>
          </p:cNvPr>
          <p:cNvSpPr txBox="1">
            <a:spLocks/>
          </p:cNvSpPr>
          <p:nvPr/>
        </p:nvSpPr>
        <p:spPr>
          <a:xfrm>
            <a:off x="1899731" y="960701"/>
            <a:ext cx="8229600" cy="6480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500" b="1" dirty="0">
                <a:solidFill>
                  <a:srgbClr val="002060"/>
                </a:solidFill>
                <a:latin typeface="Verdana" panose="020B0604030504040204" pitchFamily="34" charset="0"/>
                <a:ea typeface="Verdana" panose="020B0604030504040204" pitchFamily="34" charset="0"/>
              </a:rPr>
              <a:t>Raccolta contribuzione e prestazioni 2022</a:t>
            </a:r>
          </a:p>
        </p:txBody>
      </p:sp>
      <p:sp>
        <p:nvSpPr>
          <p:cNvPr id="6" name="Segnaposto testo 4">
            <a:extLst>
              <a:ext uri="{FF2B5EF4-FFF2-40B4-BE49-F238E27FC236}">
                <a16:creationId xmlns:a16="http://schemas.microsoft.com/office/drawing/2014/main" id="{BAFE275C-3DAF-DBD4-1BB3-CD71737A5832}"/>
              </a:ext>
            </a:extLst>
          </p:cNvPr>
          <p:cNvSpPr txBox="1">
            <a:spLocks/>
          </p:cNvSpPr>
          <p:nvPr/>
        </p:nvSpPr>
        <p:spPr>
          <a:xfrm>
            <a:off x="1484740" y="1814744"/>
            <a:ext cx="10932000" cy="24051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500" b="1" i="1" dirty="0">
                <a:solidFill>
                  <a:srgbClr val="002060"/>
                </a:solidFill>
                <a:latin typeface="Verdana" panose="020B0604030504040204" pitchFamily="34" charset="0"/>
                <a:ea typeface="Verdana" panose="020B0604030504040204" pitchFamily="34" charset="0"/>
              </a:rPr>
              <a:t>Analisi dei saldi del conto raccolta sino al 31/10/2022</a:t>
            </a:r>
          </a:p>
        </p:txBody>
      </p:sp>
      <p:graphicFrame>
        <p:nvGraphicFramePr>
          <p:cNvPr id="15" name="Tabella 14">
            <a:extLst>
              <a:ext uri="{FF2B5EF4-FFF2-40B4-BE49-F238E27FC236}">
                <a16:creationId xmlns:a16="http://schemas.microsoft.com/office/drawing/2014/main" id="{E9B1675F-ABCA-2378-2ADB-C88F7BA73FB9}"/>
              </a:ext>
            </a:extLst>
          </p:cNvPr>
          <p:cNvGraphicFramePr>
            <a:graphicFrameLocks noGrp="1"/>
          </p:cNvGraphicFramePr>
          <p:nvPr>
            <p:extLst>
              <p:ext uri="{D42A27DB-BD31-4B8C-83A1-F6EECF244321}">
                <p14:modId xmlns:p14="http://schemas.microsoft.com/office/powerpoint/2010/main" val="869608010"/>
              </p:ext>
            </p:extLst>
          </p:nvPr>
        </p:nvGraphicFramePr>
        <p:xfrm>
          <a:off x="1514344" y="2201156"/>
          <a:ext cx="7937881" cy="1386840"/>
        </p:xfrm>
        <a:graphic>
          <a:graphicData uri="http://schemas.openxmlformats.org/drawingml/2006/table">
            <a:tbl>
              <a:tblPr/>
              <a:tblGrid>
                <a:gridCol w="3439749">
                  <a:extLst>
                    <a:ext uri="{9D8B030D-6E8A-4147-A177-3AD203B41FA5}">
                      <a16:colId xmlns:a16="http://schemas.microsoft.com/office/drawing/2014/main" val="2379531239"/>
                    </a:ext>
                  </a:extLst>
                </a:gridCol>
                <a:gridCol w="2192980">
                  <a:extLst>
                    <a:ext uri="{9D8B030D-6E8A-4147-A177-3AD203B41FA5}">
                      <a16:colId xmlns:a16="http://schemas.microsoft.com/office/drawing/2014/main" val="2470083754"/>
                    </a:ext>
                  </a:extLst>
                </a:gridCol>
                <a:gridCol w="2305152">
                  <a:extLst>
                    <a:ext uri="{9D8B030D-6E8A-4147-A177-3AD203B41FA5}">
                      <a16:colId xmlns:a16="http://schemas.microsoft.com/office/drawing/2014/main" val="3737929162"/>
                    </a:ext>
                  </a:extLst>
                </a:gridCol>
              </a:tblGrid>
              <a:tr h="606187">
                <a:tc>
                  <a:txBody>
                    <a:bodyPr/>
                    <a:lstStyle/>
                    <a:p>
                      <a:pPr algn="ctr" fontAlgn="ctr"/>
                      <a:r>
                        <a:rPr lang="it-IT" sz="1800" b="1" i="0" u="none" strike="noStrike" dirty="0">
                          <a:solidFill>
                            <a:srgbClr val="002060"/>
                          </a:solidFill>
                          <a:effectLst/>
                          <a:latin typeface="Verdana" panose="020B0604030504040204" pitchFamily="34" charset="0"/>
                          <a:ea typeface="Verdana" panose="020B0604030504040204" pitchFamily="34" charset="0"/>
                        </a:rPr>
                        <a:t>CATEGORIA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it-IT" sz="1800" b="1" i="0" u="none" strike="noStrike" dirty="0">
                          <a:solidFill>
                            <a:srgbClr val="002060"/>
                          </a:solidFill>
                          <a:effectLst/>
                          <a:latin typeface="Verdana" panose="020B0604030504040204" pitchFamily="34" charset="0"/>
                          <a:ea typeface="Verdana" panose="020B0604030504040204" pitchFamily="34" charset="0"/>
                        </a:rPr>
                        <a:t>CONTRIBUZIONI (MEDIA MENSILE)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it-IT" sz="1800" b="1" i="0" u="none" strike="noStrike" dirty="0">
                          <a:solidFill>
                            <a:srgbClr val="002060"/>
                          </a:solidFill>
                          <a:effectLst/>
                          <a:latin typeface="Verdana" panose="020B0604030504040204" pitchFamily="34" charset="0"/>
                          <a:ea typeface="Verdana" panose="020B0604030504040204" pitchFamily="34" charset="0"/>
                        </a:rPr>
                        <a:t>CONTRIBUZIONI (MEDIA TRIM.)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73926492"/>
                  </a:ext>
                </a:extLst>
              </a:tr>
              <a:tr h="437877">
                <a:tc>
                  <a:txBody>
                    <a:bodyPr/>
                    <a:lstStyle/>
                    <a:p>
                      <a:pPr algn="ctr" fontAlgn="ctr"/>
                      <a:r>
                        <a:rPr lang="it-IT" sz="1800" b="1" i="0" u="none" strike="noStrike" kern="1200" dirty="0">
                          <a:solidFill>
                            <a:srgbClr val="002060"/>
                          </a:solidFill>
                          <a:effectLst/>
                          <a:latin typeface="Verdana" panose="020B0604030504040204" pitchFamily="34" charset="0"/>
                          <a:ea typeface="Verdana" panose="020B0604030504040204" pitchFamily="34" charset="0"/>
                          <a:cs typeface="+mn-cs"/>
                        </a:rPr>
                        <a:t>LAVORATORI DIPENDENTI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1800" b="1" i="0" u="none" strike="noStrike" dirty="0">
                          <a:solidFill>
                            <a:srgbClr val="002060"/>
                          </a:solidFill>
                          <a:effectLst/>
                          <a:latin typeface="Verdana" panose="020B0604030504040204" pitchFamily="34" charset="0"/>
                          <a:ea typeface="Verdana" panose="020B0604030504040204" pitchFamily="34" charset="0"/>
                        </a:rPr>
                        <a:t>57 MILIONI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2060"/>
                          </a:solidFill>
                          <a:effectLst/>
                          <a:latin typeface="Verdana" panose="020B0604030504040204" pitchFamily="34" charset="0"/>
                          <a:ea typeface="Verdana" panose="020B0604030504040204" pitchFamily="34" charset="0"/>
                        </a:rPr>
                        <a:t>170 MILIONI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682763"/>
                  </a:ext>
                </a:extLst>
              </a:tr>
            </a:tbl>
          </a:graphicData>
        </a:graphic>
      </p:graphicFrame>
      <p:sp>
        <p:nvSpPr>
          <p:cNvPr id="16" name="CasellaDiTesto 15">
            <a:extLst>
              <a:ext uri="{FF2B5EF4-FFF2-40B4-BE49-F238E27FC236}">
                <a16:creationId xmlns:a16="http://schemas.microsoft.com/office/drawing/2014/main" id="{F57CFD67-6D1E-E5BC-6CC4-97301EA6041C}"/>
              </a:ext>
            </a:extLst>
          </p:cNvPr>
          <p:cNvSpPr txBox="1"/>
          <p:nvPr/>
        </p:nvSpPr>
        <p:spPr>
          <a:xfrm>
            <a:off x="1614792" y="3647741"/>
            <a:ext cx="6096000" cy="230832"/>
          </a:xfrm>
          <a:prstGeom prst="rect">
            <a:avLst/>
          </a:prstGeom>
        </p:spPr>
        <p:txBody>
          <a:bodyPr/>
          <a:lstStyle>
            <a:defPPr>
              <a:defRPr lang="it-IT"/>
            </a:defPPr>
            <a:lvl1pPr marL="0" indent="0" eaLnBrk="0" hangingPunct="0">
              <a:spcBef>
                <a:spcPct val="20000"/>
              </a:spcBef>
              <a:buFont typeface="Arial" charset="0"/>
              <a:buNone/>
              <a:defRPr sz="1500" b="1" i="1">
                <a:latin typeface="+mn-lt"/>
                <a:cs typeface="+mn-cs"/>
              </a:defRPr>
            </a:lvl1pPr>
            <a:lvl2pPr marL="742950" indent="-285750" eaLnBrk="0" hangingPunct="0">
              <a:spcBef>
                <a:spcPct val="20000"/>
              </a:spcBef>
              <a:buFont typeface="Arial" charset="0"/>
              <a:buChar char="–"/>
              <a:defRPr sz="2800">
                <a:latin typeface="+mn-lt"/>
                <a:cs typeface="+mn-cs"/>
              </a:defRPr>
            </a:lvl2pPr>
            <a:lvl3pPr marL="1143000" indent="-228600" eaLnBrk="0" hangingPunct="0">
              <a:spcBef>
                <a:spcPct val="20000"/>
              </a:spcBef>
              <a:buFont typeface="Arial" charset="0"/>
              <a:buChar char="•"/>
              <a:defRPr sz="2400">
                <a:latin typeface="+mn-lt"/>
                <a:cs typeface="+mn-cs"/>
              </a:defRPr>
            </a:lvl3pPr>
            <a:lvl4pPr marL="1600200" indent="-228600" eaLnBrk="0" hangingPunct="0">
              <a:spcBef>
                <a:spcPct val="20000"/>
              </a:spcBef>
              <a:buFont typeface="Arial" charset="0"/>
              <a:buChar char="–"/>
              <a:defRPr sz="2000">
                <a:latin typeface="+mn-lt"/>
                <a:cs typeface="+mn-cs"/>
              </a:defRPr>
            </a:lvl4pPr>
            <a:lvl5pPr marL="2057400" indent="-228600" eaLnBrk="0" hangingPunct="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it-IT" dirty="0">
                <a:solidFill>
                  <a:srgbClr val="002060"/>
                </a:solidFill>
                <a:latin typeface="Verdana" panose="020B0604030504040204" pitchFamily="34" charset="0"/>
                <a:ea typeface="Verdana" panose="020B0604030504040204" pitchFamily="34" charset="0"/>
              </a:rPr>
              <a:t>Analisi delle prestazioni erogate nel corso del 2022</a:t>
            </a:r>
          </a:p>
        </p:txBody>
      </p:sp>
      <p:graphicFrame>
        <p:nvGraphicFramePr>
          <p:cNvPr id="17" name="Tabella 16">
            <a:extLst>
              <a:ext uri="{FF2B5EF4-FFF2-40B4-BE49-F238E27FC236}">
                <a16:creationId xmlns:a16="http://schemas.microsoft.com/office/drawing/2014/main" id="{A5DA3CD9-D724-7131-31D4-31F5311B4AF0}"/>
              </a:ext>
            </a:extLst>
          </p:cNvPr>
          <p:cNvGraphicFramePr>
            <a:graphicFrameLocks noGrp="1"/>
          </p:cNvGraphicFramePr>
          <p:nvPr>
            <p:extLst>
              <p:ext uri="{D42A27DB-BD31-4B8C-83A1-F6EECF244321}">
                <p14:modId xmlns:p14="http://schemas.microsoft.com/office/powerpoint/2010/main" val="1191262736"/>
              </p:ext>
            </p:extLst>
          </p:nvPr>
        </p:nvGraphicFramePr>
        <p:xfrm>
          <a:off x="1492423" y="4017000"/>
          <a:ext cx="7959802" cy="1479404"/>
        </p:xfrm>
        <a:graphic>
          <a:graphicData uri="http://schemas.openxmlformats.org/drawingml/2006/table">
            <a:tbl>
              <a:tblPr/>
              <a:tblGrid>
                <a:gridCol w="3464585">
                  <a:extLst>
                    <a:ext uri="{9D8B030D-6E8A-4147-A177-3AD203B41FA5}">
                      <a16:colId xmlns:a16="http://schemas.microsoft.com/office/drawing/2014/main" val="335909118"/>
                    </a:ext>
                  </a:extLst>
                </a:gridCol>
                <a:gridCol w="2107824">
                  <a:extLst>
                    <a:ext uri="{9D8B030D-6E8A-4147-A177-3AD203B41FA5}">
                      <a16:colId xmlns:a16="http://schemas.microsoft.com/office/drawing/2014/main" val="87114558"/>
                    </a:ext>
                  </a:extLst>
                </a:gridCol>
                <a:gridCol w="2387393">
                  <a:extLst>
                    <a:ext uri="{9D8B030D-6E8A-4147-A177-3AD203B41FA5}">
                      <a16:colId xmlns:a16="http://schemas.microsoft.com/office/drawing/2014/main" val="1776005616"/>
                    </a:ext>
                  </a:extLst>
                </a:gridCol>
              </a:tblGrid>
              <a:tr h="627053">
                <a:tc>
                  <a:txBody>
                    <a:bodyPr/>
                    <a:lstStyle/>
                    <a:p>
                      <a:pPr algn="ctr" fontAlgn="ctr"/>
                      <a:r>
                        <a:rPr lang="it-IT" sz="1800" b="1" i="0" u="none" strike="noStrike" kern="1200" dirty="0">
                          <a:solidFill>
                            <a:srgbClr val="002060"/>
                          </a:solidFill>
                          <a:effectLst/>
                          <a:latin typeface="Verdana" panose="020B0604030504040204" pitchFamily="34" charset="0"/>
                          <a:ea typeface="Verdana" panose="020B0604030504040204" pitchFamily="34" charset="0"/>
                          <a:cs typeface="+mn-cs"/>
                        </a:rPr>
                        <a:t>CATEGORIA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it-IT" sz="1800" b="1" i="0" u="none" strike="noStrike" kern="1200" dirty="0">
                          <a:solidFill>
                            <a:srgbClr val="002060"/>
                          </a:solidFill>
                          <a:effectLst/>
                          <a:latin typeface="Verdana" panose="020B0604030504040204" pitchFamily="34" charset="0"/>
                          <a:ea typeface="Verdana" panose="020B0604030504040204" pitchFamily="34" charset="0"/>
                          <a:cs typeface="+mn-cs"/>
                        </a:rPr>
                        <a:t>PRESTAZIONI EROGATE (MEDIA MENSILE)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it-IT" sz="1800" b="1" i="0" u="none" strike="noStrike" kern="1200" dirty="0">
                          <a:solidFill>
                            <a:srgbClr val="002060"/>
                          </a:solidFill>
                          <a:effectLst/>
                          <a:latin typeface="Verdana" panose="020B0604030504040204" pitchFamily="34" charset="0"/>
                          <a:ea typeface="Verdana" panose="020B0604030504040204" pitchFamily="34" charset="0"/>
                          <a:cs typeface="+mn-cs"/>
                        </a:rPr>
                        <a:t>NUMERO PRESTAZIONI EROGATE(MEDIA MENSILE)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78046004"/>
                  </a:ext>
                </a:extLst>
              </a:tr>
              <a:tr h="374504">
                <a:tc>
                  <a:txBody>
                    <a:bodyPr/>
                    <a:lstStyle/>
                    <a:p>
                      <a:pPr algn="ctr" fontAlgn="ctr"/>
                      <a:r>
                        <a:rPr lang="it-IT" sz="1800" b="1" i="0" u="none" strike="noStrike" kern="1200" dirty="0">
                          <a:solidFill>
                            <a:srgbClr val="002060"/>
                          </a:solidFill>
                          <a:effectLst/>
                          <a:latin typeface="Verdana" panose="020B0604030504040204" pitchFamily="34" charset="0"/>
                          <a:ea typeface="Verdana" panose="020B0604030504040204" pitchFamily="34" charset="0"/>
                          <a:cs typeface="+mn-cs"/>
                        </a:rPr>
                        <a:t>LAVORATORI DIPENDENTI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it-IT" sz="1800" b="1" i="0" u="none" strike="noStrike" kern="1200" dirty="0">
                          <a:solidFill>
                            <a:srgbClr val="002060"/>
                          </a:solidFill>
                          <a:effectLst/>
                          <a:latin typeface="Verdana" panose="020B0604030504040204" pitchFamily="34" charset="0"/>
                          <a:ea typeface="Verdana" panose="020B0604030504040204" pitchFamily="34" charset="0"/>
                          <a:cs typeface="+mn-cs"/>
                        </a:rPr>
                        <a:t>24 MILIONI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it-IT" sz="1800" b="1" i="0" u="none" strike="noStrike" kern="1200" dirty="0">
                          <a:solidFill>
                            <a:srgbClr val="002060"/>
                          </a:solidFill>
                          <a:effectLst/>
                          <a:latin typeface="Verdana" panose="020B0604030504040204" pitchFamily="34" charset="0"/>
                          <a:ea typeface="Verdana" panose="020B0604030504040204" pitchFamily="34" charset="0"/>
                          <a:cs typeface="+mn-cs"/>
                        </a:rPr>
                        <a:t>1900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099575"/>
                  </a:ext>
                </a:extLst>
              </a:tr>
            </a:tbl>
          </a:graphicData>
        </a:graphic>
      </p:graphicFrame>
      <p:sp>
        <p:nvSpPr>
          <p:cNvPr id="18" name="CasellaDiTesto 17">
            <a:extLst>
              <a:ext uri="{FF2B5EF4-FFF2-40B4-BE49-F238E27FC236}">
                <a16:creationId xmlns:a16="http://schemas.microsoft.com/office/drawing/2014/main" id="{48735BDD-1047-0B9F-F74F-A98080BA810D}"/>
              </a:ext>
            </a:extLst>
          </p:cNvPr>
          <p:cNvSpPr txBox="1"/>
          <p:nvPr/>
        </p:nvSpPr>
        <p:spPr>
          <a:xfrm>
            <a:off x="2326040" y="6064572"/>
            <a:ext cx="5754028" cy="584775"/>
          </a:xfrm>
          <a:prstGeom prst="rect">
            <a:avLst/>
          </a:prstGeom>
          <a:noFill/>
        </p:spPr>
        <p:txBody>
          <a:bodyPr wrap="square">
            <a:spAutoFit/>
          </a:bodyPr>
          <a:lstStyle/>
          <a:p>
            <a:pPr algn="ctr" fontAlgn="ctr"/>
            <a:r>
              <a:rPr lang="it-IT" sz="1600" b="1" dirty="0">
                <a:solidFill>
                  <a:srgbClr val="002060"/>
                </a:solidFill>
                <a:highlight>
                  <a:srgbClr val="FF9900"/>
                </a:highlight>
                <a:latin typeface="Verdana" panose="020B0604030504040204" pitchFamily="34" charset="0"/>
                <a:ea typeface="Verdana" panose="020B0604030504040204" pitchFamily="34" charset="0"/>
              </a:rPr>
              <a:t>PRESTAZIONI TOTALI  EROGATE NEL 2022: </a:t>
            </a:r>
          </a:p>
          <a:p>
            <a:pPr algn="ctr" fontAlgn="ctr"/>
            <a:r>
              <a:rPr lang="it-IT" sz="1600" b="1" dirty="0">
                <a:solidFill>
                  <a:srgbClr val="002060"/>
                </a:solidFill>
                <a:highlight>
                  <a:srgbClr val="FF9900"/>
                </a:highlight>
                <a:latin typeface="Verdana" panose="020B0604030504040204" pitchFamily="34" charset="0"/>
                <a:ea typeface="Verdana" panose="020B0604030504040204" pitchFamily="34" charset="0"/>
              </a:rPr>
              <a:t> 22.310</a:t>
            </a:r>
          </a:p>
        </p:txBody>
      </p:sp>
    </p:spTree>
    <p:extLst>
      <p:ext uri="{BB962C8B-B14F-4D97-AF65-F5344CB8AC3E}">
        <p14:creationId xmlns:p14="http://schemas.microsoft.com/office/powerpoint/2010/main" val="290866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a:extLst>
              <a:ext uri="{FF2B5EF4-FFF2-40B4-BE49-F238E27FC236}">
                <a16:creationId xmlns:a16="http://schemas.microsoft.com/office/drawing/2014/main" id="{00EC800A-56E6-405F-FFF8-DA7C245EEA85}"/>
              </a:ext>
            </a:extLst>
          </p:cNvPr>
          <p:cNvGrpSpPr/>
          <p:nvPr/>
        </p:nvGrpSpPr>
        <p:grpSpPr>
          <a:xfrm>
            <a:off x="8719091" y="3209144"/>
            <a:ext cx="3419063" cy="3599234"/>
            <a:chOff x="3655211" y="227910"/>
            <a:chExt cx="5612614" cy="8538607"/>
          </a:xfrm>
        </p:grpSpPr>
        <p:sp>
          <p:nvSpPr>
            <p:cNvPr id="10" name="Freeform 5">
              <a:extLst>
                <a:ext uri="{FF2B5EF4-FFF2-40B4-BE49-F238E27FC236}">
                  <a16:creationId xmlns:a16="http://schemas.microsoft.com/office/drawing/2014/main" id="{A8434AB3-3739-12FC-8127-C17F199B0D31}"/>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Freeform 6">
              <a:extLst>
                <a:ext uri="{FF2B5EF4-FFF2-40B4-BE49-F238E27FC236}">
                  <a16:creationId xmlns:a16="http://schemas.microsoft.com/office/drawing/2014/main" id="{E9759542-4ED3-2D70-E4DE-0ABFED07CF7B}"/>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solidFill>
                <a:srgbClr val="FFC00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14" name="Freeform 5">
            <a:extLst>
              <a:ext uri="{FF2B5EF4-FFF2-40B4-BE49-F238E27FC236}">
                <a16:creationId xmlns:a16="http://schemas.microsoft.com/office/drawing/2014/main" id="{E700EFB3-8D45-788A-1130-690B630C43D5}"/>
              </a:ext>
            </a:extLst>
          </p:cNvPr>
          <p:cNvSpPr>
            <a:spLocks/>
          </p:cNvSpPr>
          <p:nvPr/>
        </p:nvSpPr>
        <p:spPr bwMode="auto">
          <a:xfrm>
            <a:off x="11838287" y="17596"/>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
        <p:nvSpPr>
          <p:cNvPr id="16" name="Freeform 5">
            <a:extLst>
              <a:ext uri="{FF2B5EF4-FFF2-40B4-BE49-F238E27FC236}">
                <a16:creationId xmlns:a16="http://schemas.microsoft.com/office/drawing/2014/main" id="{A105803C-5EAF-F6DA-030C-ECFE6F3651B6}"/>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pic>
        <p:nvPicPr>
          <p:cNvPr id="41" name="Immagine 40" descr="logo_fonte_2.jpg">
            <a:extLst>
              <a:ext uri="{FF2B5EF4-FFF2-40B4-BE49-F238E27FC236}">
                <a16:creationId xmlns:a16="http://schemas.microsoft.com/office/drawing/2014/main" id="{4C12A2EB-4FCB-C471-6511-33DE8759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895" y="1761565"/>
            <a:ext cx="3983277" cy="2326235"/>
          </a:xfrm>
          <a:prstGeom prst="rect">
            <a:avLst/>
          </a:prstGeom>
        </p:spPr>
      </p:pic>
      <p:grpSp>
        <p:nvGrpSpPr>
          <p:cNvPr id="42" name="Group 21">
            <a:extLst>
              <a:ext uri="{FF2B5EF4-FFF2-40B4-BE49-F238E27FC236}">
                <a16:creationId xmlns:a16="http://schemas.microsoft.com/office/drawing/2014/main" id="{1E4FD9DA-7EDB-5F1C-2E0F-F1170360FAB5}"/>
              </a:ext>
            </a:extLst>
          </p:cNvPr>
          <p:cNvGrpSpPr/>
          <p:nvPr/>
        </p:nvGrpSpPr>
        <p:grpSpPr>
          <a:xfrm>
            <a:off x="2640673" y="4434620"/>
            <a:ext cx="7388544" cy="913198"/>
            <a:chOff x="2906568" y="4826730"/>
            <a:chExt cx="6592200" cy="693504"/>
          </a:xfrm>
        </p:grpSpPr>
        <p:grpSp>
          <p:nvGrpSpPr>
            <p:cNvPr id="43" name="Group 20">
              <a:extLst>
                <a:ext uri="{FF2B5EF4-FFF2-40B4-BE49-F238E27FC236}">
                  <a16:creationId xmlns:a16="http://schemas.microsoft.com/office/drawing/2014/main" id="{C853F497-1678-629F-3642-20D6B6789B39}"/>
                </a:ext>
              </a:extLst>
            </p:cNvPr>
            <p:cNvGrpSpPr/>
            <p:nvPr/>
          </p:nvGrpSpPr>
          <p:grpSpPr>
            <a:xfrm>
              <a:off x="2906568" y="4839839"/>
              <a:ext cx="6378864" cy="637886"/>
              <a:chOff x="2587625" y="1282113"/>
              <a:chExt cx="7016750" cy="701675"/>
            </a:xfrm>
          </p:grpSpPr>
          <p:sp>
            <p:nvSpPr>
              <p:cNvPr id="45" name="Freeform 14">
                <a:extLst>
                  <a:ext uri="{FF2B5EF4-FFF2-40B4-BE49-F238E27FC236}">
                    <a16:creationId xmlns:a16="http://schemas.microsoft.com/office/drawing/2014/main" id="{6B2475DA-82A9-2424-A3C8-0FDE080CC4D9}"/>
                  </a:ext>
                </a:extLst>
              </p:cNvPr>
              <p:cNvSpPr>
                <a:spLocks/>
              </p:cNvSpPr>
              <p:nvPr/>
            </p:nvSpPr>
            <p:spPr bwMode="auto">
              <a:xfrm>
                <a:off x="2614613" y="1282113"/>
                <a:ext cx="6959600" cy="595313"/>
              </a:xfrm>
              <a:custGeom>
                <a:avLst/>
                <a:gdLst>
                  <a:gd name="T0" fmla="*/ 1846 w 1846"/>
                  <a:gd name="T1" fmla="*/ 78 h 156"/>
                  <a:gd name="T2" fmla="*/ 1768 w 1846"/>
                  <a:gd name="T3" fmla="*/ 156 h 156"/>
                  <a:gd name="T4" fmla="*/ 78 w 1846"/>
                  <a:gd name="T5" fmla="*/ 156 h 156"/>
                  <a:gd name="T6" fmla="*/ 0 w 1846"/>
                  <a:gd name="T7" fmla="*/ 78 h 156"/>
                  <a:gd name="T8" fmla="*/ 0 w 1846"/>
                  <a:gd name="T9" fmla="*/ 78 h 156"/>
                  <a:gd name="T10" fmla="*/ 78 w 1846"/>
                  <a:gd name="T11" fmla="*/ 0 h 156"/>
                  <a:gd name="T12" fmla="*/ 1768 w 1846"/>
                  <a:gd name="T13" fmla="*/ 0 h 156"/>
                  <a:gd name="T14" fmla="*/ 1846 w 1846"/>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6" h="156">
                    <a:moveTo>
                      <a:pt x="1846" y="78"/>
                    </a:moveTo>
                    <a:cubicBezTo>
                      <a:pt x="1846" y="121"/>
                      <a:pt x="1811" y="156"/>
                      <a:pt x="1768" y="156"/>
                    </a:cubicBezTo>
                    <a:cubicBezTo>
                      <a:pt x="78" y="156"/>
                      <a:pt x="78" y="156"/>
                      <a:pt x="78" y="156"/>
                    </a:cubicBezTo>
                    <a:cubicBezTo>
                      <a:pt x="35" y="156"/>
                      <a:pt x="0" y="121"/>
                      <a:pt x="0" y="78"/>
                    </a:cubicBezTo>
                    <a:cubicBezTo>
                      <a:pt x="0" y="78"/>
                      <a:pt x="0" y="78"/>
                      <a:pt x="0" y="78"/>
                    </a:cubicBezTo>
                    <a:cubicBezTo>
                      <a:pt x="0" y="35"/>
                      <a:pt x="35" y="0"/>
                      <a:pt x="78" y="0"/>
                    </a:cubicBezTo>
                    <a:cubicBezTo>
                      <a:pt x="1768" y="0"/>
                      <a:pt x="1768" y="0"/>
                      <a:pt x="1768" y="0"/>
                    </a:cubicBezTo>
                    <a:cubicBezTo>
                      <a:pt x="1811" y="0"/>
                      <a:pt x="1846" y="35"/>
                      <a:pt x="1846" y="78"/>
                    </a:cubicBezTo>
                    <a:close/>
                  </a:path>
                </a:pathLst>
              </a:custGeom>
              <a:solidFill>
                <a:srgbClr val="ED7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a:extLst>
                  <a:ext uri="{FF2B5EF4-FFF2-40B4-BE49-F238E27FC236}">
                    <a16:creationId xmlns:a16="http://schemas.microsoft.com/office/drawing/2014/main" id="{2A7919CE-0942-F7AC-B9C8-5B9CC057B086}"/>
                  </a:ext>
                </a:extLst>
              </p:cNvPr>
              <p:cNvSpPr>
                <a:spLocks/>
              </p:cNvSpPr>
              <p:nvPr/>
            </p:nvSpPr>
            <p:spPr bwMode="auto">
              <a:xfrm>
                <a:off x="2587625" y="1659938"/>
                <a:ext cx="7016750" cy="323850"/>
              </a:xfrm>
              <a:custGeom>
                <a:avLst/>
                <a:gdLst>
                  <a:gd name="T0" fmla="*/ 1782 w 1861"/>
                  <a:gd name="T1" fmla="*/ 70 h 85"/>
                  <a:gd name="T2" fmla="*/ 79 w 1861"/>
                  <a:gd name="T3" fmla="*/ 70 h 85"/>
                  <a:gd name="T4" fmla="*/ 0 w 1861"/>
                  <a:gd name="T5" fmla="*/ 0 h 85"/>
                  <a:gd name="T6" fmla="*/ 0 w 1861"/>
                  <a:gd name="T7" fmla="*/ 7 h 85"/>
                  <a:gd name="T8" fmla="*/ 79 w 1861"/>
                  <a:gd name="T9" fmla="*/ 85 h 85"/>
                  <a:gd name="T10" fmla="*/ 1782 w 1861"/>
                  <a:gd name="T11" fmla="*/ 85 h 85"/>
                  <a:gd name="T12" fmla="*/ 1861 w 1861"/>
                  <a:gd name="T13" fmla="*/ 7 h 85"/>
                  <a:gd name="T14" fmla="*/ 1860 w 1861"/>
                  <a:gd name="T15" fmla="*/ 0 h 85"/>
                  <a:gd name="T16" fmla="*/ 1782 w 1861"/>
                  <a:gd name="T17" fmla="*/ 7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1" h="85">
                    <a:moveTo>
                      <a:pt x="1782" y="70"/>
                    </a:moveTo>
                    <a:cubicBezTo>
                      <a:pt x="79" y="70"/>
                      <a:pt x="79" y="70"/>
                      <a:pt x="79" y="70"/>
                    </a:cubicBezTo>
                    <a:cubicBezTo>
                      <a:pt x="38" y="70"/>
                      <a:pt x="4" y="39"/>
                      <a:pt x="0" y="0"/>
                    </a:cubicBezTo>
                    <a:cubicBezTo>
                      <a:pt x="0" y="2"/>
                      <a:pt x="0" y="5"/>
                      <a:pt x="0" y="7"/>
                    </a:cubicBezTo>
                    <a:cubicBezTo>
                      <a:pt x="0" y="50"/>
                      <a:pt x="35" y="85"/>
                      <a:pt x="79" y="85"/>
                    </a:cubicBezTo>
                    <a:cubicBezTo>
                      <a:pt x="1782" y="85"/>
                      <a:pt x="1782" y="85"/>
                      <a:pt x="1782" y="85"/>
                    </a:cubicBezTo>
                    <a:cubicBezTo>
                      <a:pt x="1825" y="85"/>
                      <a:pt x="1861" y="50"/>
                      <a:pt x="1861" y="7"/>
                    </a:cubicBezTo>
                    <a:cubicBezTo>
                      <a:pt x="1861" y="5"/>
                      <a:pt x="1860" y="2"/>
                      <a:pt x="1860" y="0"/>
                    </a:cubicBezTo>
                    <a:cubicBezTo>
                      <a:pt x="1856" y="39"/>
                      <a:pt x="1823" y="70"/>
                      <a:pt x="1782" y="70"/>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sp>
          <p:nvSpPr>
            <p:cNvPr id="44" name="TextBox 9">
              <a:extLst>
                <a:ext uri="{FF2B5EF4-FFF2-40B4-BE49-F238E27FC236}">
                  <a16:creationId xmlns:a16="http://schemas.microsoft.com/office/drawing/2014/main" id="{7100438A-6BC1-933E-4711-310069FEAE3F}"/>
                </a:ext>
              </a:extLst>
            </p:cNvPr>
            <p:cNvSpPr txBox="1"/>
            <p:nvPr/>
          </p:nvSpPr>
          <p:spPr>
            <a:xfrm>
              <a:off x="2906568" y="4826730"/>
              <a:ext cx="6592200" cy="693504"/>
            </a:xfrm>
            <a:prstGeom prst="rect">
              <a:avLst/>
            </a:prstGeom>
            <a:noFill/>
          </p:spPr>
          <p:txBody>
            <a:bodyPr wrap="square" rtlCol="0">
              <a:spAutoFit/>
            </a:bodyPr>
            <a:lstStyle/>
            <a:p>
              <a:pPr algn="ctr"/>
              <a:r>
                <a:rPr lang="en-US" sz="2667" b="1" spc="500" dirty="0">
                  <a:solidFill>
                    <a:schemeClr val="bg1"/>
                  </a:solidFill>
                  <a:latin typeface="Verdana" panose="020B0604030504040204" pitchFamily="34" charset="0"/>
                  <a:ea typeface="Verdana" panose="020B0604030504040204" pitchFamily="34" charset="0"/>
                  <a:cs typeface="HelveticaNeueLT Std Bold"/>
                </a:rPr>
                <a:t>RENDIMENTI E COMPARTI </a:t>
              </a:r>
            </a:p>
            <a:p>
              <a:pPr algn="ctr"/>
              <a:endParaRPr lang="en-US" sz="2667" spc="500" dirty="0">
                <a:solidFill>
                  <a:schemeClr val="bg1"/>
                </a:solidFill>
                <a:latin typeface="HelveticaNeueLT Std Bold"/>
                <a:cs typeface="HelveticaNeueLT Std Bold"/>
              </a:endParaRPr>
            </a:p>
          </p:txBody>
        </p:sp>
      </p:grpSp>
      <p:sp>
        <p:nvSpPr>
          <p:cNvPr id="2" name="Freeform 5">
            <a:extLst>
              <a:ext uri="{FF2B5EF4-FFF2-40B4-BE49-F238E27FC236}">
                <a16:creationId xmlns:a16="http://schemas.microsoft.com/office/drawing/2014/main" id="{B79A267D-054E-3189-74D2-2FE65E1C5646}"/>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spTree>
    <p:extLst>
      <p:ext uri="{BB962C8B-B14F-4D97-AF65-F5344CB8AC3E}">
        <p14:creationId xmlns:p14="http://schemas.microsoft.com/office/powerpoint/2010/main" val="417687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184346" y="1212816"/>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it-IT" sz="2133" b="1" dirty="0">
                <a:solidFill>
                  <a:srgbClr val="002060"/>
                </a:solidFill>
                <a:latin typeface="Verdana"/>
                <a:ea typeface="Verdana"/>
                <a:cs typeface="Verdana"/>
                <a:sym typeface="Verdana"/>
                <a:rtl val="0"/>
              </a:rPr>
              <a:t>                  </a:t>
            </a:r>
            <a:r>
              <a:rPr lang="it-IT" sz="2400" dirty="0">
                <a:solidFill>
                  <a:srgbClr val="002060"/>
                </a:solidFill>
                <a:latin typeface="Verdana"/>
                <a:ea typeface="Verdana"/>
                <a:cs typeface="Verdana"/>
                <a:sym typeface="Verdana"/>
                <a:rtl val="0"/>
              </a:rPr>
              <a:t>Al momento dell’adesione il lavoratore può scegliere tra:</a:t>
            </a:r>
            <a:endParaRPr lang="it-IT" altLang="it-IT" sz="2400" cap="all" dirty="0">
              <a:solidFill>
                <a:srgbClr val="002060"/>
              </a:solidFill>
              <a:latin typeface="Arial"/>
              <a:cs typeface="Arial"/>
            </a:endParaRPr>
          </a:p>
        </p:txBody>
      </p:sp>
      <p:sp>
        <p:nvSpPr>
          <p:cNvPr id="245" name="Freeform 5">
            <a:extLst>
              <a:ext uri="{FF2B5EF4-FFF2-40B4-BE49-F238E27FC236}">
                <a16:creationId xmlns:a16="http://schemas.microsoft.com/office/drawing/2014/main" id="{CAD7B588-26B2-4CBD-BB2D-9E88490BCE5A}"/>
              </a:ext>
            </a:extLst>
          </p:cNvPr>
          <p:cNvSpPr>
            <a:spLocks/>
          </p:cNvSpPr>
          <p:nvPr/>
        </p:nvSpPr>
        <p:spPr bwMode="auto">
          <a:xfrm>
            <a:off x="11398095" y="43452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2D050"/>
          </a:solidFill>
          <a:ln>
            <a:noFill/>
          </a:ln>
        </p:spPr>
        <p:txBody>
          <a:bodyPr vert="horz" wrap="square" lIns="121920" tIns="60960" rIns="121920" bIns="60960" numCol="1" anchor="t" anchorCtr="0" compatLnSpc="1">
            <a:prstTxWarp prst="textNoShape">
              <a:avLst/>
            </a:prstTxWarp>
          </a:bodyPr>
          <a:lstStyle/>
          <a:p>
            <a:endParaRPr lang="en-US" sz="2400">
              <a:solidFill>
                <a:schemeClr val="accent6"/>
              </a:solidFill>
            </a:endParaRPr>
          </a:p>
        </p:txBody>
      </p:sp>
      <p:sp>
        <p:nvSpPr>
          <p:cNvPr id="246" name="Freeform 6">
            <a:extLst>
              <a:ext uri="{FF2B5EF4-FFF2-40B4-BE49-F238E27FC236}">
                <a16:creationId xmlns:a16="http://schemas.microsoft.com/office/drawing/2014/main" id="{E6F92F64-8D2B-4109-A181-2A900A55B1E5}"/>
              </a:ext>
            </a:extLst>
          </p:cNvPr>
          <p:cNvSpPr>
            <a:spLocks noEditPoints="1"/>
          </p:cNvSpPr>
          <p:nvPr/>
        </p:nvSpPr>
        <p:spPr bwMode="auto">
          <a:xfrm>
            <a:off x="11345155" y="2908138"/>
            <a:ext cx="513229" cy="930513"/>
          </a:xfrm>
          <a:custGeom>
            <a:avLst/>
            <a:gdLst>
              <a:gd name="T0" fmla="*/ 0 w 355"/>
              <a:gd name="T1" fmla="*/ 708 h 708"/>
              <a:gd name="T2" fmla="*/ 0 w 355"/>
              <a:gd name="T3" fmla="*/ 0 h 708"/>
              <a:gd name="T4" fmla="*/ 355 w 355"/>
              <a:gd name="T5" fmla="*/ 354 h 708"/>
              <a:gd name="T6" fmla="*/ 0 w 355"/>
              <a:gd name="T7" fmla="*/ 708 h 708"/>
              <a:gd name="T8" fmla="*/ 17 w 355"/>
              <a:gd name="T9" fmla="*/ 38 h 708"/>
              <a:gd name="T10" fmla="*/ 17 w 355"/>
              <a:gd name="T11" fmla="*/ 668 h 708"/>
              <a:gd name="T12" fmla="*/ 331 w 355"/>
              <a:gd name="T13" fmla="*/ 354 h 708"/>
              <a:gd name="T14" fmla="*/ 17 w 355"/>
              <a:gd name="T15" fmla="*/ 38 h 7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708">
                <a:moveTo>
                  <a:pt x="0" y="708"/>
                </a:moveTo>
                <a:lnTo>
                  <a:pt x="0" y="0"/>
                </a:lnTo>
                <a:lnTo>
                  <a:pt x="355" y="354"/>
                </a:lnTo>
                <a:lnTo>
                  <a:pt x="0" y="708"/>
                </a:lnTo>
                <a:close/>
                <a:moveTo>
                  <a:pt x="17" y="38"/>
                </a:moveTo>
                <a:lnTo>
                  <a:pt x="17" y="668"/>
                </a:lnTo>
                <a:lnTo>
                  <a:pt x="331" y="354"/>
                </a:lnTo>
                <a:lnTo>
                  <a:pt x="17" y="38"/>
                </a:lnTo>
                <a:close/>
              </a:path>
            </a:pathLst>
          </a:custGeom>
          <a:solidFill>
            <a:schemeClr val="bg1"/>
          </a:solidFill>
          <a:ln w="25400">
            <a:solidFill>
              <a:schemeClr val="bg1"/>
            </a:solidFill>
          </a:ln>
        </p:spPr>
        <p:txBody>
          <a:bodyPr vert="horz" wrap="square" lIns="121920" tIns="60960" rIns="121920" bIns="60960" numCol="1" anchor="t" anchorCtr="0" compatLnSpc="1">
            <a:prstTxWarp prst="textNoShape">
              <a:avLst/>
            </a:prstTxWarp>
          </a:bodyPr>
          <a:lstStyle/>
          <a:p>
            <a:endParaRPr lang="en-US" sz="2400"/>
          </a:p>
        </p:txBody>
      </p:sp>
      <p:sp>
        <p:nvSpPr>
          <p:cNvPr id="251" name="Freeform 5">
            <a:extLst>
              <a:ext uri="{FF2B5EF4-FFF2-40B4-BE49-F238E27FC236}">
                <a16:creationId xmlns:a16="http://schemas.microsoft.com/office/drawing/2014/main" id="{CAD7B588-26B2-4CBD-BB2D-9E88490BCE5A}"/>
              </a:ext>
            </a:extLst>
          </p:cNvPr>
          <p:cNvSpPr>
            <a:spLocks/>
          </p:cNvSpPr>
          <p:nvPr/>
        </p:nvSpPr>
        <p:spPr bwMode="auto">
          <a:xfrm>
            <a:off x="11622664" y="95935"/>
            <a:ext cx="471440" cy="94287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121920" tIns="60960" rIns="121920" bIns="60960" numCol="1" anchor="t" anchorCtr="0" compatLnSpc="1">
            <a:prstTxWarp prst="textNoShape">
              <a:avLst/>
            </a:prstTxWarp>
          </a:bodyPr>
          <a:lstStyle/>
          <a:p>
            <a:endParaRPr lang="en-US" sz="2400">
              <a:solidFill>
                <a:srgbClr val="FF6600"/>
              </a:solidFill>
            </a:endParaRPr>
          </a:p>
        </p:txBody>
      </p:sp>
      <p:cxnSp>
        <p:nvCxnSpPr>
          <p:cNvPr id="244" name="Straight Connector 303">
            <a:extLst>
              <a:ext uri="{FF2B5EF4-FFF2-40B4-BE49-F238E27FC236}">
                <a16:creationId xmlns:a16="http://schemas.microsoft.com/office/drawing/2014/main" id="{2F25B5C4-9141-43F8-8327-4A0712C57490}"/>
              </a:ext>
            </a:extLst>
          </p:cNvPr>
          <p:cNvCxnSpPr>
            <a:cxnSpLocks/>
          </p:cNvCxnSpPr>
          <p:nvPr/>
        </p:nvCxnSpPr>
        <p:spPr>
          <a:xfrm>
            <a:off x="5321187" y="1627498"/>
            <a:ext cx="0" cy="329371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300">
            <a:extLst>
              <a:ext uri="{FF2B5EF4-FFF2-40B4-BE49-F238E27FC236}">
                <a16:creationId xmlns:a16="http://schemas.microsoft.com/office/drawing/2014/main" id="{A6DD2BE9-BAD0-40F9-AC5A-23181D3DD9DB}"/>
              </a:ext>
            </a:extLst>
          </p:cNvPr>
          <p:cNvCxnSpPr>
            <a:cxnSpLocks/>
          </p:cNvCxnSpPr>
          <p:nvPr/>
        </p:nvCxnSpPr>
        <p:spPr>
          <a:xfrm>
            <a:off x="2171737" y="3265062"/>
            <a:ext cx="605708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3" name="Oval 304">
            <a:extLst>
              <a:ext uri="{FF2B5EF4-FFF2-40B4-BE49-F238E27FC236}">
                <a16:creationId xmlns:a16="http://schemas.microsoft.com/office/drawing/2014/main" id="{5C489147-F9FE-49BE-80AA-207F656402D2}"/>
              </a:ext>
            </a:extLst>
          </p:cNvPr>
          <p:cNvSpPr/>
          <p:nvPr/>
        </p:nvSpPr>
        <p:spPr>
          <a:xfrm>
            <a:off x="5200279" y="3202698"/>
            <a:ext cx="215441" cy="2154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asellaDiTesto 2"/>
          <p:cNvSpPr txBox="1"/>
          <p:nvPr/>
        </p:nvSpPr>
        <p:spPr>
          <a:xfrm>
            <a:off x="2171737" y="1845773"/>
            <a:ext cx="2999020" cy="1118127"/>
          </a:xfrm>
          <a:prstGeom prst="rect">
            <a:avLst/>
          </a:prstGeom>
          <a:noFill/>
        </p:spPr>
        <p:txBody>
          <a:bodyPr wrap="square" rtlCol="0">
            <a:spAutoFit/>
          </a:bodyPr>
          <a:lstStyle/>
          <a:p>
            <a:pPr lvl="0"/>
            <a:r>
              <a:rPr lang="it-IT" sz="2133" b="1" dirty="0">
                <a:solidFill>
                  <a:srgbClr val="002060"/>
                </a:solidFill>
                <a:latin typeface="Verdana"/>
                <a:ea typeface="Verdana"/>
                <a:cs typeface="Verdana"/>
                <a:sym typeface="Verdana"/>
                <a:rtl val="0"/>
              </a:rPr>
              <a:t>COMPARTO CONSERVATIVO</a:t>
            </a:r>
          </a:p>
          <a:p>
            <a:endParaRPr lang="it-IT" sz="2400" dirty="0"/>
          </a:p>
        </p:txBody>
      </p:sp>
      <p:sp>
        <p:nvSpPr>
          <p:cNvPr id="254" name="CasellaDiTesto 253"/>
          <p:cNvSpPr txBox="1"/>
          <p:nvPr/>
        </p:nvSpPr>
        <p:spPr>
          <a:xfrm>
            <a:off x="5790827" y="1790011"/>
            <a:ext cx="2727685" cy="1118127"/>
          </a:xfrm>
          <a:prstGeom prst="rect">
            <a:avLst/>
          </a:prstGeom>
          <a:noFill/>
        </p:spPr>
        <p:txBody>
          <a:bodyPr wrap="square" rtlCol="0">
            <a:spAutoFit/>
          </a:bodyPr>
          <a:lstStyle/>
          <a:p>
            <a:pPr lvl="0"/>
            <a:r>
              <a:rPr lang="it-IT" sz="2133" b="1" dirty="0">
                <a:solidFill>
                  <a:srgbClr val="002060"/>
                </a:solidFill>
                <a:latin typeface="Verdana"/>
                <a:ea typeface="Verdana"/>
                <a:cs typeface="Verdana"/>
                <a:sym typeface="Verdana"/>
                <a:rtl val="0"/>
              </a:rPr>
              <a:t>COMPARTO </a:t>
            </a:r>
          </a:p>
          <a:p>
            <a:pPr lvl="0"/>
            <a:r>
              <a:rPr lang="it-IT" sz="2133" b="1" dirty="0">
                <a:solidFill>
                  <a:srgbClr val="002060"/>
                </a:solidFill>
                <a:latin typeface="Verdana"/>
                <a:ea typeface="Verdana"/>
                <a:cs typeface="Verdana"/>
                <a:sym typeface="Verdana"/>
                <a:rtl val="0"/>
              </a:rPr>
              <a:t>SVILUPPO</a:t>
            </a:r>
          </a:p>
          <a:p>
            <a:endParaRPr lang="it-IT" sz="2400" dirty="0"/>
          </a:p>
        </p:txBody>
      </p:sp>
      <p:sp>
        <p:nvSpPr>
          <p:cNvPr id="255" name="CasellaDiTesto 254"/>
          <p:cNvSpPr txBox="1"/>
          <p:nvPr/>
        </p:nvSpPr>
        <p:spPr>
          <a:xfrm>
            <a:off x="2314122" y="3636766"/>
            <a:ext cx="3362497" cy="1118127"/>
          </a:xfrm>
          <a:prstGeom prst="rect">
            <a:avLst/>
          </a:prstGeom>
          <a:noFill/>
        </p:spPr>
        <p:txBody>
          <a:bodyPr wrap="square" rtlCol="0">
            <a:spAutoFit/>
          </a:bodyPr>
          <a:lstStyle/>
          <a:p>
            <a:pPr lvl="0"/>
            <a:r>
              <a:rPr lang="it-IT" sz="2133" b="1" dirty="0">
                <a:solidFill>
                  <a:srgbClr val="002060"/>
                </a:solidFill>
                <a:latin typeface="Verdana"/>
                <a:ea typeface="Verdana"/>
                <a:cs typeface="Verdana"/>
                <a:sym typeface="Verdana"/>
                <a:rtl val="0"/>
              </a:rPr>
              <a:t>COMPARTO CRESCITA</a:t>
            </a:r>
          </a:p>
          <a:p>
            <a:endParaRPr lang="it-IT" sz="2400" dirty="0"/>
          </a:p>
        </p:txBody>
      </p:sp>
      <p:sp>
        <p:nvSpPr>
          <p:cNvPr id="256" name="CasellaDiTesto 255"/>
          <p:cNvSpPr txBox="1"/>
          <p:nvPr/>
        </p:nvSpPr>
        <p:spPr>
          <a:xfrm>
            <a:off x="5939866" y="3458860"/>
            <a:ext cx="3362497" cy="1118127"/>
          </a:xfrm>
          <a:prstGeom prst="rect">
            <a:avLst/>
          </a:prstGeom>
          <a:noFill/>
        </p:spPr>
        <p:txBody>
          <a:bodyPr wrap="square" rtlCol="0">
            <a:spAutoFit/>
          </a:bodyPr>
          <a:lstStyle/>
          <a:p>
            <a:pPr lvl="0"/>
            <a:r>
              <a:rPr lang="it-IT" sz="2133" b="1" dirty="0">
                <a:solidFill>
                  <a:srgbClr val="002060"/>
                </a:solidFill>
                <a:latin typeface="Verdana"/>
                <a:ea typeface="Verdana"/>
                <a:cs typeface="Verdana"/>
                <a:sym typeface="Verdana"/>
                <a:rtl val="0"/>
              </a:rPr>
              <a:t>COMPARTO </a:t>
            </a:r>
          </a:p>
          <a:p>
            <a:pPr lvl="0"/>
            <a:r>
              <a:rPr lang="it-IT" sz="2133" b="1" dirty="0">
                <a:solidFill>
                  <a:srgbClr val="002060"/>
                </a:solidFill>
                <a:latin typeface="Verdana"/>
                <a:ea typeface="Verdana"/>
                <a:cs typeface="Verdana"/>
                <a:sym typeface="Verdana"/>
                <a:rtl val="0"/>
              </a:rPr>
              <a:t>DINAMICO</a:t>
            </a:r>
          </a:p>
          <a:p>
            <a:endParaRPr lang="it-IT" sz="2400" dirty="0"/>
          </a:p>
        </p:txBody>
      </p:sp>
      <p:grpSp>
        <p:nvGrpSpPr>
          <p:cNvPr id="2" name="Group 6">
            <a:extLst>
              <a:ext uri="{FF2B5EF4-FFF2-40B4-BE49-F238E27FC236}">
                <a16:creationId xmlns:a16="http://schemas.microsoft.com/office/drawing/2014/main" id="{FB5EA733-A991-1BA1-FF1F-26790A0C17AD}"/>
              </a:ext>
            </a:extLst>
          </p:cNvPr>
          <p:cNvGrpSpPr/>
          <p:nvPr/>
        </p:nvGrpSpPr>
        <p:grpSpPr>
          <a:xfrm>
            <a:off x="9565610" y="3838650"/>
            <a:ext cx="2572544" cy="2969727"/>
            <a:chOff x="3655211" y="227910"/>
            <a:chExt cx="5612614" cy="8538607"/>
          </a:xfrm>
        </p:grpSpPr>
        <p:sp>
          <p:nvSpPr>
            <p:cNvPr id="5" name="Freeform 5">
              <a:extLst>
                <a:ext uri="{FF2B5EF4-FFF2-40B4-BE49-F238E27FC236}">
                  <a16:creationId xmlns:a16="http://schemas.microsoft.com/office/drawing/2014/main" id="{484EB5E2-CE3A-A11C-7C78-994349ADA0FF}"/>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6" name="Freeform 6">
              <a:extLst>
                <a:ext uri="{FF2B5EF4-FFF2-40B4-BE49-F238E27FC236}">
                  <a16:creationId xmlns:a16="http://schemas.microsoft.com/office/drawing/2014/main" id="{FDD36DAB-3D0D-D785-397A-F5166B342362}"/>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8" name="Immagine 7">
            <a:extLst>
              <a:ext uri="{FF2B5EF4-FFF2-40B4-BE49-F238E27FC236}">
                <a16:creationId xmlns:a16="http://schemas.microsoft.com/office/drawing/2014/main" id="{17FBD6DC-B5AB-019F-4B76-B6E004D54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18" y="95935"/>
            <a:ext cx="1546018" cy="897996"/>
          </a:xfrm>
          <a:prstGeom prst="rect">
            <a:avLst/>
          </a:prstGeom>
        </p:spPr>
      </p:pic>
      <p:grpSp>
        <p:nvGrpSpPr>
          <p:cNvPr id="240" name="Group 26">
            <a:extLst>
              <a:ext uri="{FF2B5EF4-FFF2-40B4-BE49-F238E27FC236}">
                <a16:creationId xmlns:a16="http://schemas.microsoft.com/office/drawing/2014/main" id="{369D6CA7-52AA-44F5-A928-858A18B81441}"/>
              </a:ext>
            </a:extLst>
          </p:cNvPr>
          <p:cNvGrpSpPr/>
          <p:nvPr/>
        </p:nvGrpSpPr>
        <p:grpSpPr>
          <a:xfrm>
            <a:off x="875489" y="722687"/>
            <a:ext cx="894159" cy="165564"/>
            <a:chOff x="5475288" y="6400801"/>
            <a:chExt cx="837871" cy="100013"/>
          </a:xfrm>
          <a:solidFill>
            <a:schemeClr val="tx1">
              <a:lumMod val="75000"/>
              <a:lumOff val="25000"/>
              <a:alpha val="40000"/>
            </a:schemeClr>
          </a:solidFill>
        </p:grpSpPr>
        <p:sp>
          <p:nvSpPr>
            <p:cNvPr id="241" name="Freeform 11">
              <a:extLst>
                <a:ext uri="{FF2B5EF4-FFF2-40B4-BE49-F238E27FC236}">
                  <a16:creationId xmlns:a16="http://schemas.microsoft.com/office/drawing/2014/main" id="{8DDBC0AC-0CEC-419F-B618-0020CF54C1EE}"/>
                </a:ext>
              </a:extLst>
            </p:cNvPr>
            <p:cNvSpPr>
              <a:spLocks/>
            </p:cNvSpPr>
            <p:nvPr/>
          </p:nvSpPr>
          <p:spPr bwMode="auto">
            <a:xfrm>
              <a:off x="5475288" y="6400801"/>
              <a:ext cx="528540" cy="100013"/>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42" name="Freeform 13">
              <a:extLst>
                <a:ext uri="{FF2B5EF4-FFF2-40B4-BE49-F238E27FC236}">
                  <a16:creationId xmlns:a16="http://schemas.microsoft.com/office/drawing/2014/main" id="{E4C871A6-8651-4467-B63D-B65DD485160B}"/>
                </a:ext>
              </a:extLst>
            </p:cNvPr>
            <p:cNvSpPr>
              <a:spLocks/>
            </p:cNvSpPr>
            <p:nvPr/>
          </p:nvSpPr>
          <p:spPr bwMode="auto">
            <a:xfrm>
              <a:off x="6049878" y="6400801"/>
              <a:ext cx="263281" cy="100013"/>
            </a:xfrm>
            <a:prstGeom prst="roundRect">
              <a:avLst>
                <a:gd name="adj" fmla="val 50000"/>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tx2">
                    <a:lumMod val="20000"/>
                    <a:lumOff val="80000"/>
                  </a:schemeClr>
                </a:solidFill>
              </a:endParaRPr>
            </a:p>
          </p:txBody>
        </p:sp>
      </p:grpSp>
      <p:sp>
        <p:nvSpPr>
          <p:cNvPr id="4" name="Subtitle 6">
            <a:extLst>
              <a:ext uri="{FF2B5EF4-FFF2-40B4-BE49-F238E27FC236}">
                <a16:creationId xmlns:a16="http://schemas.microsoft.com/office/drawing/2014/main" id="{17373E00-C14B-E86C-CF84-0A91E1F34F8A}"/>
              </a:ext>
            </a:extLst>
          </p:cNvPr>
          <p:cNvSpPr txBox="1">
            <a:spLocks/>
          </p:cNvSpPr>
          <p:nvPr/>
        </p:nvSpPr>
        <p:spPr>
          <a:xfrm>
            <a:off x="2353541" y="519581"/>
            <a:ext cx="10612968" cy="355505"/>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fontAlgn="base">
              <a:spcBef>
                <a:spcPct val="0"/>
              </a:spcBef>
              <a:spcAft>
                <a:spcPct val="0"/>
              </a:spcAft>
            </a:pPr>
            <a:r>
              <a:rPr lang="it-IT" sz="2133" b="1" dirty="0">
                <a:solidFill>
                  <a:srgbClr val="FF9900"/>
                </a:solidFill>
                <a:latin typeface="Verdana"/>
                <a:ea typeface="Verdana"/>
                <a:cs typeface="Verdana"/>
                <a:sym typeface="Verdana"/>
                <a:rtl val="0"/>
              </a:rPr>
              <a:t>                  I COMPARTI DI INVESTIMENTO</a:t>
            </a:r>
            <a:endParaRPr lang="it-IT" altLang="it-IT" sz="2133" b="1" cap="all" dirty="0">
              <a:solidFill>
                <a:srgbClr val="FF9900"/>
              </a:solidFill>
              <a:latin typeface="Arial"/>
              <a:cs typeface="Arial"/>
            </a:endParaRPr>
          </a:p>
        </p:txBody>
      </p:sp>
      <p:sp>
        <p:nvSpPr>
          <p:cNvPr id="7" name="Subtitle 6">
            <a:extLst>
              <a:ext uri="{FF2B5EF4-FFF2-40B4-BE49-F238E27FC236}">
                <a16:creationId xmlns:a16="http://schemas.microsoft.com/office/drawing/2014/main" id="{D5F382A7-361D-90DD-3BEC-66C991494A62}"/>
              </a:ext>
            </a:extLst>
          </p:cNvPr>
          <p:cNvSpPr txBox="1">
            <a:spLocks/>
          </p:cNvSpPr>
          <p:nvPr/>
        </p:nvSpPr>
        <p:spPr>
          <a:xfrm>
            <a:off x="-1175654" y="5308678"/>
            <a:ext cx="12899564" cy="1499699"/>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just" fontAlgn="base">
              <a:spcBef>
                <a:spcPct val="0"/>
              </a:spcBef>
              <a:spcAft>
                <a:spcPct val="0"/>
              </a:spcAft>
            </a:pPr>
            <a:r>
              <a:rPr lang="it-IT" sz="2133" b="1" dirty="0">
                <a:solidFill>
                  <a:srgbClr val="FF9900"/>
                </a:solidFill>
                <a:latin typeface="Verdana"/>
                <a:ea typeface="Verdana"/>
                <a:cs typeface="Verdana"/>
                <a:sym typeface="Verdana"/>
                <a:rtl val="0"/>
              </a:rPr>
              <a:t>                 </a:t>
            </a:r>
            <a:r>
              <a:rPr lang="it-IT" sz="2000" dirty="0">
                <a:solidFill>
                  <a:srgbClr val="002060"/>
                </a:solidFill>
                <a:latin typeface="Verdana"/>
                <a:ea typeface="Verdana"/>
                <a:cs typeface="Verdana"/>
                <a:sym typeface="Verdana"/>
                <a:rtl val="0"/>
              </a:rPr>
              <a:t>Dopo un anno di permanenza nel comparto prescelto, si può fare richiesta di cambio</a:t>
            </a:r>
          </a:p>
          <a:p>
            <a:pPr algn="just" fontAlgn="base">
              <a:spcBef>
                <a:spcPct val="0"/>
              </a:spcBef>
              <a:spcAft>
                <a:spcPct val="0"/>
              </a:spcAft>
            </a:pPr>
            <a:r>
              <a:rPr lang="it-IT" sz="2000" dirty="0">
                <a:solidFill>
                  <a:srgbClr val="002060"/>
                </a:solidFill>
                <a:latin typeface="Verdana"/>
                <a:ea typeface="Verdana"/>
                <a:cs typeface="Verdana"/>
                <a:sym typeface="Verdana"/>
                <a:rtl val="0"/>
              </a:rPr>
              <a:t>                  comparto (Switch) </a:t>
            </a:r>
            <a:r>
              <a:rPr lang="it-IT" sz="2000" b="1" dirty="0">
                <a:solidFill>
                  <a:srgbClr val="EB6F09"/>
                </a:solidFill>
                <a:latin typeface="Verdana"/>
                <a:ea typeface="Verdana"/>
                <a:cs typeface="Verdana"/>
                <a:sym typeface="Verdana"/>
                <a:hlinkClick r:id="rId3">
                  <a:extLst>
                    <a:ext uri="{A12FA001-AC4F-418D-AE19-62706E023703}">
                      <ahyp:hlinkClr xmlns:ahyp="http://schemas.microsoft.com/office/drawing/2018/hyperlinkcolor" val="tx"/>
                    </a:ext>
                  </a:extLst>
                </a:hlinkClick>
                <a:rtl val="0"/>
              </a:rPr>
              <a:t>Vai al modulo</a:t>
            </a:r>
            <a:endParaRPr lang="it-IT" sz="2000" b="1" dirty="0">
              <a:solidFill>
                <a:srgbClr val="EB6F09"/>
              </a:solidFill>
              <a:latin typeface="Verdana"/>
              <a:ea typeface="Verdana"/>
              <a:cs typeface="Verdana"/>
              <a:sym typeface="Verdana"/>
              <a:rtl val="0"/>
            </a:endParaRPr>
          </a:p>
          <a:p>
            <a:pPr marL="0" marR="0" lvl="0" indent="0" algn="just" defTabSz="609585" rtl="0" eaLnBrk="1" fontAlgn="auto" latinLnBrk="0" hangingPunct="1">
              <a:lnSpc>
                <a:spcPct val="100000"/>
              </a:lnSpc>
              <a:spcBef>
                <a:spcPts val="0"/>
              </a:spcBef>
              <a:spcAft>
                <a:spcPts val="0"/>
              </a:spcAft>
              <a:buClrTx/>
              <a:buSzTx/>
              <a:buFontTx/>
              <a:buNone/>
              <a:tabLst/>
              <a:defRPr/>
            </a:pPr>
            <a:r>
              <a:rPr kumimoji="0" lang="it-IT" sz="2133" b="0" i="0" u="none" strike="noStrike" kern="1200" cap="none" spc="0" normalizeH="0" baseline="0" noProof="0" dirty="0">
                <a:ln>
                  <a:noFill/>
                </a:ln>
                <a:solidFill>
                  <a:srgbClr val="002060"/>
                </a:solidFill>
                <a:effectLst/>
                <a:uLnTx/>
                <a:uFillTx/>
                <a:latin typeface="Verdana"/>
                <a:ea typeface="Verdana"/>
                <a:cs typeface="Verdana" panose="020B0604030504040204" pitchFamily="34" charset="0"/>
                <a:sym typeface="Verdana"/>
                <a:rtl val="0"/>
              </a:rPr>
              <a:t>                </a:t>
            </a:r>
            <a:r>
              <a:rPr kumimoji="0" lang="it-IT" sz="1800" b="1" i="0" u="none" strike="noStrike" kern="1200" cap="none" spc="0" normalizeH="0" baseline="0" noProof="0" dirty="0">
                <a:ln>
                  <a:noFill/>
                </a:ln>
                <a:solidFill>
                  <a:srgbClr val="FF9900"/>
                </a:solidFill>
                <a:effectLst/>
                <a:uLnTx/>
                <a:uFillTx/>
                <a:latin typeface="Verdana"/>
                <a:ea typeface="Verdana"/>
                <a:cs typeface="Verdana" panose="020B0604030504040204" pitchFamily="34" charset="0"/>
                <a:sym typeface="Verdana"/>
                <a:rtl val="0"/>
              </a:rPr>
              <a:t>QUANTO COSTA:</a:t>
            </a:r>
            <a:r>
              <a:rPr kumimoji="0" lang="it-IT" sz="1800" b="1" i="0" u="none" strike="noStrike" kern="1200" cap="none" spc="0" normalizeH="0" baseline="0" noProof="0" dirty="0">
                <a:ln>
                  <a:noFill/>
                </a:ln>
                <a:solidFill>
                  <a:srgbClr val="FF9900"/>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it-IT" sz="20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Verdana" panose="020B0604030504040204" pitchFamily="34" charset="0"/>
              </a:rPr>
              <a:t>€ 5,00 (ad esclusione della prima operazione degli iscritti silenti)</a:t>
            </a:r>
            <a:endParaRPr kumimoji="0" lang="it-IT" sz="2000" b="0" i="0" u="none" strike="noStrike" kern="1200" cap="none" spc="0" normalizeH="0" baseline="0" noProof="0" dirty="0">
              <a:ln>
                <a:noFill/>
              </a:ln>
              <a:solidFill>
                <a:srgbClr val="F79646"/>
              </a:solidFill>
              <a:effectLst/>
              <a:uLnTx/>
              <a:uFillTx/>
              <a:latin typeface="Verdana" panose="020B0604030504040204" pitchFamily="34" charset="0"/>
              <a:ea typeface="Verdana" panose="020B0604030504040204" pitchFamily="34" charset="0"/>
              <a:cs typeface="Verdana" panose="020B0604030504040204" pitchFamily="34" charset="0"/>
            </a:endParaRPr>
          </a:p>
          <a:p>
            <a:pPr algn="l" fontAlgn="base">
              <a:spcBef>
                <a:spcPct val="0"/>
              </a:spcBef>
              <a:spcAft>
                <a:spcPct val="0"/>
              </a:spcAft>
            </a:pPr>
            <a:endParaRPr lang="it-IT" altLang="it-IT" sz="2133" cap="all" dirty="0">
              <a:solidFill>
                <a:srgbClr val="002060"/>
              </a:solidFill>
              <a:latin typeface="Arial"/>
              <a:cs typeface="Arial"/>
            </a:endParaRPr>
          </a:p>
        </p:txBody>
      </p:sp>
    </p:spTree>
    <p:extLst>
      <p:ext uri="{BB962C8B-B14F-4D97-AF65-F5344CB8AC3E}">
        <p14:creationId xmlns:p14="http://schemas.microsoft.com/office/powerpoint/2010/main" val="231965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ubtitle 6">
            <a:extLst>
              <a:ext uri="{FF2B5EF4-FFF2-40B4-BE49-F238E27FC236}">
                <a16:creationId xmlns:a16="http://schemas.microsoft.com/office/drawing/2014/main" id="{702228DC-2B3E-4B8C-B5AC-A6444F9396F8}"/>
              </a:ext>
            </a:extLst>
          </p:cNvPr>
          <p:cNvSpPr txBox="1">
            <a:spLocks/>
          </p:cNvSpPr>
          <p:nvPr/>
        </p:nvSpPr>
        <p:spPr>
          <a:xfrm>
            <a:off x="3436945" y="136524"/>
            <a:ext cx="6752084" cy="547951"/>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ct val="100000"/>
              </a:lnSpc>
              <a:spcBef>
                <a:spcPts val="0"/>
              </a:spcBef>
            </a:pPr>
            <a:r>
              <a:rPr lang="en-US" sz="2400" b="1" dirty="0">
                <a:solidFill>
                  <a:srgbClr val="F79646"/>
                </a:solidFill>
                <a:latin typeface="Verdana" panose="020B0604030504040204" pitchFamily="34" charset="0"/>
                <a:ea typeface="Verdana" panose="020B0604030504040204" pitchFamily="34" charset="0"/>
                <a:cs typeface="Arial"/>
              </a:rPr>
              <a:t>COMPARTI DI INVESTIMENTO: CARATTERISTICHE</a:t>
            </a:r>
          </a:p>
        </p:txBody>
      </p:sp>
      <p:sp>
        <p:nvSpPr>
          <p:cNvPr id="257" name="Subtitle 6">
            <a:extLst>
              <a:ext uri="{FF2B5EF4-FFF2-40B4-BE49-F238E27FC236}">
                <a16:creationId xmlns:a16="http://schemas.microsoft.com/office/drawing/2014/main" id="{44052201-2649-4ADE-9F78-7EC1319B5994}"/>
              </a:ext>
            </a:extLst>
          </p:cNvPr>
          <p:cNvSpPr txBox="1">
            <a:spLocks/>
          </p:cNvSpPr>
          <p:nvPr/>
        </p:nvSpPr>
        <p:spPr>
          <a:xfrm>
            <a:off x="3010404" y="2222696"/>
            <a:ext cx="5892010" cy="936296"/>
          </a:xfrm>
          <a:prstGeom prst="rect">
            <a:avLst/>
          </a:prstGeom>
        </p:spPr>
        <p:txBody>
          <a:bodyPr vert="horz" lIns="121920" tIns="60960" rIns="121920" bIns="6096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defTabSz="1219170">
              <a:lnSpc>
                <a:spcPts val="2667"/>
              </a:lnSpc>
              <a:spcBef>
                <a:spcPts val="0"/>
              </a:spcBef>
            </a:pPr>
            <a:endParaRPr lang="en-US" sz="1600" dirty="0">
              <a:solidFill>
                <a:srgbClr val="EEECE1">
                  <a:lumMod val="50000"/>
                </a:srgbClr>
              </a:solidFill>
              <a:latin typeface="Calibri"/>
              <a:cs typeface="Times New Roman" panose="02020603050405020304" pitchFamily="18" charset="0"/>
            </a:endParaRPr>
          </a:p>
        </p:txBody>
      </p:sp>
      <p:sp>
        <p:nvSpPr>
          <p:cNvPr id="3" name="Segnaposto numero diapositiva 2">
            <a:extLst>
              <a:ext uri="{FF2B5EF4-FFF2-40B4-BE49-F238E27FC236}">
                <a16:creationId xmlns:a16="http://schemas.microsoft.com/office/drawing/2014/main" id="{16E03C6F-A261-4B46-AAE4-836FFCF5E93C}"/>
              </a:ext>
            </a:extLst>
          </p:cNvPr>
          <p:cNvSpPr>
            <a:spLocks noGrp="1"/>
          </p:cNvSpPr>
          <p:nvPr>
            <p:ph type="sldNum" sz="quarter" idx="12"/>
          </p:nvPr>
        </p:nvSpPr>
        <p:spPr/>
        <p:txBody>
          <a:bodyPr/>
          <a:lstStyle/>
          <a:p>
            <a:pPr defTabSz="609585"/>
            <a:endParaRPr lang="it-IT" b="1" dirty="0">
              <a:solidFill>
                <a:srgbClr val="FF0000"/>
              </a:solidFill>
              <a:latin typeface="Calibri"/>
            </a:endParaRPr>
          </a:p>
        </p:txBody>
      </p:sp>
      <p:grpSp>
        <p:nvGrpSpPr>
          <p:cNvPr id="4" name="Group 6">
            <a:extLst>
              <a:ext uri="{FF2B5EF4-FFF2-40B4-BE49-F238E27FC236}">
                <a16:creationId xmlns:a16="http://schemas.microsoft.com/office/drawing/2014/main" id="{918F3953-BE41-71A5-1AF5-E22BD961BC05}"/>
              </a:ext>
            </a:extLst>
          </p:cNvPr>
          <p:cNvGrpSpPr/>
          <p:nvPr/>
        </p:nvGrpSpPr>
        <p:grpSpPr>
          <a:xfrm>
            <a:off x="8719091" y="3209144"/>
            <a:ext cx="3419063" cy="3599234"/>
            <a:chOff x="3655211" y="227910"/>
            <a:chExt cx="5612614" cy="8538607"/>
          </a:xfrm>
        </p:grpSpPr>
        <p:sp>
          <p:nvSpPr>
            <p:cNvPr id="5" name="Freeform 5">
              <a:extLst>
                <a:ext uri="{FF2B5EF4-FFF2-40B4-BE49-F238E27FC236}">
                  <a16:creationId xmlns:a16="http://schemas.microsoft.com/office/drawing/2014/main" id="{6F6EBB9F-3484-A1FA-4B96-219C4387BAE9}"/>
                </a:ext>
              </a:extLst>
            </p:cNvPr>
            <p:cNvSpPr>
              <a:spLocks/>
            </p:cNvSpPr>
            <p:nvPr/>
          </p:nvSpPr>
          <p:spPr bwMode="auto">
            <a:xfrm>
              <a:off x="3655211" y="227910"/>
              <a:ext cx="5612614" cy="8538607"/>
            </a:xfrm>
            <a:custGeom>
              <a:avLst/>
              <a:gdLst>
                <a:gd name="T0" fmla="*/ 3998 w 3998"/>
                <a:gd name="T1" fmla="*/ 0 h 4148"/>
                <a:gd name="T2" fmla="*/ 0 w 3998"/>
                <a:gd name="T3" fmla="*/ 4148 h 4148"/>
                <a:gd name="T4" fmla="*/ 2348 w 3998"/>
                <a:gd name="T5" fmla="*/ 4148 h 4148"/>
                <a:gd name="T6" fmla="*/ 3998 w 3998"/>
                <a:gd name="T7" fmla="*/ 2436 h 4148"/>
                <a:gd name="T8" fmla="*/ 3998 w 3998"/>
                <a:gd name="T9" fmla="*/ 0 h 4148"/>
              </a:gdLst>
              <a:ahLst/>
              <a:cxnLst>
                <a:cxn ang="0">
                  <a:pos x="T0" y="T1"/>
                </a:cxn>
                <a:cxn ang="0">
                  <a:pos x="T2" y="T3"/>
                </a:cxn>
                <a:cxn ang="0">
                  <a:pos x="T4" y="T5"/>
                </a:cxn>
                <a:cxn ang="0">
                  <a:pos x="T6" y="T7"/>
                </a:cxn>
                <a:cxn ang="0">
                  <a:pos x="T8" y="T9"/>
                </a:cxn>
              </a:cxnLst>
              <a:rect l="0" t="0" r="r" b="b"/>
              <a:pathLst>
                <a:path w="3998" h="4148">
                  <a:moveTo>
                    <a:pt x="3998" y="0"/>
                  </a:moveTo>
                  <a:lnTo>
                    <a:pt x="0" y="4148"/>
                  </a:lnTo>
                  <a:lnTo>
                    <a:pt x="2348" y="4148"/>
                  </a:lnTo>
                  <a:lnTo>
                    <a:pt x="3998" y="2436"/>
                  </a:lnTo>
                  <a:lnTo>
                    <a:pt x="3998" y="0"/>
                  </a:lnTo>
                  <a:close/>
                </a:path>
              </a:pathLst>
            </a:custGeom>
            <a:solidFill>
              <a:srgbClr val="EB6F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Freeform 6">
              <a:extLst>
                <a:ext uri="{FF2B5EF4-FFF2-40B4-BE49-F238E27FC236}">
                  <a16:creationId xmlns:a16="http://schemas.microsoft.com/office/drawing/2014/main" id="{2E994AE6-685A-47C0-5B26-91BA244E9498}"/>
                </a:ext>
              </a:extLst>
            </p:cNvPr>
            <p:cNvSpPr>
              <a:spLocks/>
            </p:cNvSpPr>
            <p:nvPr/>
          </p:nvSpPr>
          <p:spPr bwMode="auto">
            <a:xfrm>
              <a:off x="6648450" y="4289520"/>
              <a:ext cx="2619375" cy="4476997"/>
            </a:xfrm>
            <a:custGeom>
              <a:avLst/>
              <a:gdLst>
                <a:gd name="T0" fmla="*/ 1650 w 1650"/>
                <a:gd name="T1" fmla="*/ 0 h 1712"/>
                <a:gd name="T2" fmla="*/ 0 w 1650"/>
                <a:gd name="T3" fmla="*/ 1712 h 1712"/>
                <a:gd name="T4" fmla="*/ 1650 w 1650"/>
                <a:gd name="T5" fmla="*/ 1712 h 1712"/>
                <a:gd name="T6" fmla="*/ 1650 w 1650"/>
                <a:gd name="T7" fmla="*/ 0 h 1712"/>
              </a:gdLst>
              <a:ahLst/>
              <a:cxnLst>
                <a:cxn ang="0">
                  <a:pos x="T0" y="T1"/>
                </a:cxn>
                <a:cxn ang="0">
                  <a:pos x="T2" y="T3"/>
                </a:cxn>
                <a:cxn ang="0">
                  <a:pos x="T4" y="T5"/>
                </a:cxn>
                <a:cxn ang="0">
                  <a:pos x="T6" y="T7"/>
                </a:cxn>
              </a:cxnLst>
              <a:rect l="0" t="0" r="r" b="b"/>
              <a:pathLst>
                <a:path w="1650" h="1712">
                  <a:moveTo>
                    <a:pt x="1650" y="0"/>
                  </a:moveTo>
                  <a:lnTo>
                    <a:pt x="0" y="1712"/>
                  </a:lnTo>
                  <a:lnTo>
                    <a:pt x="1650" y="1712"/>
                  </a:lnTo>
                  <a:lnTo>
                    <a:pt x="1650" y="0"/>
                  </a:lnTo>
                  <a:close/>
                </a:path>
              </a:pathLst>
            </a:custGeom>
            <a:solidFill>
              <a:srgbClr val="0046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pic>
        <p:nvPicPr>
          <p:cNvPr id="10" name="Immagine 9">
            <a:extLst>
              <a:ext uri="{FF2B5EF4-FFF2-40B4-BE49-F238E27FC236}">
                <a16:creationId xmlns:a16="http://schemas.microsoft.com/office/drawing/2014/main" id="{CF0F43C5-F24D-336A-F54D-C54E47FD0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13" y="57725"/>
            <a:ext cx="1546018" cy="897996"/>
          </a:xfrm>
          <a:prstGeom prst="rect">
            <a:avLst/>
          </a:prstGeom>
        </p:spPr>
      </p:pic>
      <p:grpSp>
        <p:nvGrpSpPr>
          <p:cNvPr id="11" name="Group 26">
            <a:extLst>
              <a:ext uri="{FF2B5EF4-FFF2-40B4-BE49-F238E27FC236}">
                <a16:creationId xmlns:a16="http://schemas.microsoft.com/office/drawing/2014/main" id="{39DF3C39-86F1-6C45-25D2-5CEED5689B29}"/>
              </a:ext>
            </a:extLst>
          </p:cNvPr>
          <p:cNvGrpSpPr/>
          <p:nvPr/>
        </p:nvGrpSpPr>
        <p:grpSpPr>
          <a:xfrm>
            <a:off x="1025754" y="724754"/>
            <a:ext cx="589038" cy="111825"/>
            <a:chOff x="5475288" y="6400801"/>
            <a:chExt cx="837871" cy="100013"/>
          </a:xfrm>
          <a:solidFill>
            <a:sysClr val="windowText" lastClr="000000">
              <a:lumMod val="75000"/>
              <a:lumOff val="25000"/>
              <a:alpha val="40000"/>
            </a:sysClr>
          </a:solidFill>
        </p:grpSpPr>
        <p:sp>
          <p:nvSpPr>
            <p:cNvPr id="12" name="Freeform 11">
              <a:extLst>
                <a:ext uri="{FF2B5EF4-FFF2-40B4-BE49-F238E27FC236}">
                  <a16:creationId xmlns:a16="http://schemas.microsoft.com/office/drawing/2014/main" id="{75B879A3-1664-0ACE-911F-232FC9491FF1}"/>
                </a:ext>
              </a:extLst>
            </p:cNvPr>
            <p:cNvSpPr>
              <a:spLocks/>
            </p:cNvSpPr>
            <p:nvPr/>
          </p:nvSpPr>
          <p:spPr bwMode="auto">
            <a:xfrm>
              <a:off x="5475288" y="6400801"/>
              <a:ext cx="528540" cy="100013"/>
            </a:xfrm>
            <a:prstGeom prst="roundRect">
              <a:avLst>
                <a:gd name="adj" fmla="val 50000"/>
              </a:avLst>
            </a:prstGeom>
            <a:solidFill>
              <a:srgbClr val="4F81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Freeform 13">
              <a:extLst>
                <a:ext uri="{FF2B5EF4-FFF2-40B4-BE49-F238E27FC236}">
                  <a16:creationId xmlns:a16="http://schemas.microsoft.com/office/drawing/2014/main" id="{3E0EFDE5-6530-07C8-A183-7EBB998804B6}"/>
                </a:ext>
              </a:extLst>
            </p:cNvPr>
            <p:cNvSpPr>
              <a:spLocks/>
            </p:cNvSpPr>
            <p:nvPr/>
          </p:nvSpPr>
          <p:spPr bwMode="auto">
            <a:xfrm>
              <a:off x="6049878" y="6400801"/>
              <a:ext cx="263281" cy="100013"/>
            </a:xfrm>
            <a:prstGeom prst="roundRect">
              <a:avLst>
                <a:gd name="adj" fmla="val 50000"/>
              </a:avLst>
            </a:prstGeom>
            <a:solidFill>
              <a:srgbClr val="1F49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F497D">
                    <a:lumMod val="20000"/>
                    <a:lumOff val="80000"/>
                  </a:srgbClr>
                </a:solidFill>
                <a:effectLst/>
                <a:uLnTx/>
                <a:uFillTx/>
              </a:endParaRPr>
            </a:p>
          </p:txBody>
        </p:sp>
      </p:grpSp>
      <p:sp>
        <p:nvSpPr>
          <p:cNvPr id="2" name="Freeform 5">
            <a:extLst>
              <a:ext uri="{FF2B5EF4-FFF2-40B4-BE49-F238E27FC236}">
                <a16:creationId xmlns:a16="http://schemas.microsoft.com/office/drawing/2014/main" id="{2F8BDEB6-F46F-A1A3-AD81-038AE605780F}"/>
              </a:ext>
            </a:extLst>
          </p:cNvPr>
          <p:cNvSpPr>
            <a:spLocks/>
          </p:cNvSpPr>
          <p:nvPr/>
        </p:nvSpPr>
        <p:spPr bwMode="auto">
          <a:xfrm>
            <a:off x="11784574" y="37117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endParaRPr>
          </a:p>
        </p:txBody>
      </p:sp>
      <p:sp>
        <p:nvSpPr>
          <p:cNvPr id="14" name="Freeform 5">
            <a:extLst>
              <a:ext uri="{FF2B5EF4-FFF2-40B4-BE49-F238E27FC236}">
                <a16:creationId xmlns:a16="http://schemas.microsoft.com/office/drawing/2014/main" id="{6E2416C6-8CCD-7A01-891F-7CCD7FCDFB00}"/>
              </a:ext>
            </a:extLst>
          </p:cNvPr>
          <p:cNvSpPr>
            <a:spLocks/>
          </p:cNvSpPr>
          <p:nvPr/>
        </p:nvSpPr>
        <p:spPr bwMode="auto">
          <a:xfrm>
            <a:off x="11838420" y="17595"/>
            <a:ext cx="353580" cy="707159"/>
          </a:xfrm>
          <a:custGeom>
            <a:avLst/>
            <a:gdLst>
              <a:gd name="T0" fmla="*/ 0 w 245"/>
              <a:gd name="T1" fmla="*/ 0 h 490"/>
              <a:gd name="T2" fmla="*/ 245 w 245"/>
              <a:gd name="T3" fmla="*/ 245 h 490"/>
              <a:gd name="T4" fmla="*/ 0 w 245"/>
              <a:gd name="T5" fmla="*/ 490 h 490"/>
              <a:gd name="T6" fmla="*/ 0 w 245"/>
              <a:gd name="T7" fmla="*/ 0 h 490"/>
            </a:gdLst>
            <a:ahLst/>
            <a:cxnLst>
              <a:cxn ang="0">
                <a:pos x="T0" y="T1"/>
              </a:cxn>
              <a:cxn ang="0">
                <a:pos x="T2" y="T3"/>
              </a:cxn>
              <a:cxn ang="0">
                <a:pos x="T4" y="T5"/>
              </a:cxn>
              <a:cxn ang="0">
                <a:pos x="T6" y="T7"/>
              </a:cxn>
            </a:cxnLst>
            <a:rect l="0" t="0" r="r" b="b"/>
            <a:pathLst>
              <a:path w="245" h="490">
                <a:moveTo>
                  <a:pt x="0" y="0"/>
                </a:moveTo>
                <a:lnTo>
                  <a:pt x="245" y="245"/>
                </a:lnTo>
                <a:lnTo>
                  <a:pt x="0" y="490"/>
                </a:lnTo>
                <a:lnTo>
                  <a:pt x="0" y="0"/>
                </a:lnTo>
                <a:close/>
              </a:path>
            </a:pathLst>
          </a:custGeom>
          <a:solidFill>
            <a:srgbClr val="FFC44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6600"/>
              </a:solidFill>
              <a:effectLst/>
              <a:uLnTx/>
              <a:uFillTx/>
            </a:endParaRPr>
          </a:p>
        </p:txBody>
      </p:sp>
      <p:pic>
        <p:nvPicPr>
          <p:cNvPr id="20" name="Immagine 19" descr="Immagine che contiene testo&#10;&#10;Descrizione generata automaticamente">
            <a:extLst>
              <a:ext uri="{FF2B5EF4-FFF2-40B4-BE49-F238E27FC236}">
                <a16:creationId xmlns:a16="http://schemas.microsoft.com/office/drawing/2014/main" id="{CA5505F2-9BE4-1809-972A-B693A791F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14" y="1313275"/>
            <a:ext cx="10191959" cy="4487757"/>
          </a:xfrm>
          <a:prstGeom prst="rect">
            <a:avLst/>
          </a:prstGeom>
        </p:spPr>
      </p:pic>
      <p:sp>
        <p:nvSpPr>
          <p:cNvPr id="15" name="CasellaDiTesto 14">
            <a:extLst>
              <a:ext uri="{FF2B5EF4-FFF2-40B4-BE49-F238E27FC236}">
                <a16:creationId xmlns:a16="http://schemas.microsoft.com/office/drawing/2014/main" id="{85000656-4098-1C5F-B237-E29262A65EB2}"/>
              </a:ext>
            </a:extLst>
          </p:cNvPr>
          <p:cNvSpPr txBox="1"/>
          <p:nvPr/>
        </p:nvSpPr>
        <p:spPr>
          <a:xfrm>
            <a:off x="545663" y="2123742"/>
            <a:ext cx="6670094" cy="230832"/>
          </a:xfrm>
          <a:prstGeom prst="rect">
            <a:avLst/>
          </a:prstGeom>
          <a:noFill/>
        </p:spPr>
        <p:txBody>
          <a:bodyPr wrap="square" rtlCol="0">
            <a:spAutoFit/>
          </a:bodyPr>
          <a:lstStyle/>
          <a:p>
            <a:pPr lvl="0">
              <a:buClr>
                <a:schemeClr val="accent1"/>
              </a:buClr>
              <a:buSzPct val="68000"/>
            </a:pPr>
            <a:r>
              <a:rPr lang="it-IT" sz="900" b="1" dirty="0">
                <a:solidFill>
                  <a:srgbClr val="002060"/>
                </a:solidFill>
                <a:latin typeface="Verdana"/>
                <a:ea typeface="Verdana"/>
                <a:cs typeface="Verdana"/>
                <a:sym typeface="Verdana"/>
              </a:rPr>
              <a:t>Benchmark: </a:t>
            </a:r>
            <a:r>
              <a:rPr lang="it-IT" sz="900" b="1" i="1" dirty="0">
                <a:solidFill>
                  <a:srgbClr val="002060"/>
                </a:solidFill>
                <a:latin typeface="Verdana"/>
                <a:ea typeface="Verdana"/>
                <a:cs typeface="Verdana"/>
                <a:sym typeface="Verdana"/>
              </a:rPr>
              <a:t>48</a:t>
            </a:r>
            <a:r>
              <a:rPr lang="it-IT" sz="900" b="1" i="1" u="none" strike="noStrike" cap="none" baseline="0" dirty="0">
                <a:solidFill>
                  <a:srgbClr val="002060"/>
                </a:solidFill>
                <a:latin typeface="Verdana"/>
                <a:ea typeface="Verdana"/>
                <a:cs typeface="Verdana"/>
                <a:sym typeface="Verdana"/>
                <a:rtl val="0"/>
              </a:rPr>
              <a:t>% monetario/obbl.; 2% az.</a:t>
            </a:r>
            <a:r>
              <a:rPr lang="it-IT" sz="900" b="1" i="1" dirty="0">
                <a:solidFill>
                  <a:srgbClr val="002060"/>
                </a:solidFill>
                <a:latin typeface="Verdana"/>
                <a:ea typeface="Verdana"/>
                <a:cs typeface="Verdana"/>
                <a:sym typeface="Verdana"/>
                <a:rtl val="0"/>
              </a:rPr>
              <a:t>; </a:t>
            </a:r>
            <a:r>
              <a:rPr lang="it-IT" sz="900" b="1" i="1" dirty="0">
                <a:solidFill>
                  <a:srgbClr val="002060"/>
                </a:solidFill>
                <a:latin typeface="Verdana"/>
                <a:ea typeface="Verdana"/>
                <a:cs typeface="Verdana"/>
                <a:sym typeface="Verdana"/>
              </a:rPr>
              <a:t>50% tasso </a:t>
            </a:r>
            <a:r>
              <a:rPr lang="it-IT" sz="900" b="1" i="1" dirty="0" err="1">
                <a:solidFill>
                  <a:srgbClr val="002060"/>
                </a:solidFill>
                <a:latin typeface="Verdana"/>
                <a:ea typeface="Verdana"/>
                <a:cs typeface="Verdana"/>
                <a:sym typeface="Verdana"/>
              </a:rPr>
              <a:t>riv</a:t>
            </a:r>
            <a:r>
              <a:rPr lang="it-IT" sz="900" b="1" i="1" dirty="0">
                <a:solidFill>
                  <a:srgbClr val="002060"/>
                </a:solidFill>
                <a:latin typeface="Verdana"/>
                <a:ea typeface="Verdana"/>
                <a:cs typeface="Verdana"/>
                <a:sym typeface="Verdana"/>
              </a:rPr>
              <a:t>. TFR</a:t>
            </a:r>
          </a:p>
        </p:txBody>
      </p:sp>
      <p:sp>
        <p:nvSpPr>
          <p:cNvPr id="16" name="CasellaDiTesto 15">
            <a:extLst>
              <a:ext uri="{FF2B5EF4-FFF2-40B4-BE49-F238E27FC236}">
                <a16:creationId xmlns:a16="http://schemas.microsoft.com/office/drawing/2014/main" id="{CE385E6A-0EB9-9176-D5D7-FF21850F127D}"/>
              </a:ext>
            </a:extLst>
          </p:cNvPr>
          <p:cNvSpPr txBox="1"/>
          <p:nvPr/>
        </p:nvSpPr>
        <p:spPr>
          <a:xfrm>
            <a:off x="581367" y="3173211"/>
            <a:ext cx="5125974" cy="230832"/>
          </a:xfrm>
          <a:prstGeom prst="rect">
            <a:avLst/>
          </a:prstGeom>
          <a:noFill/>
        </p:spPr>
        <p:txBody>
          <a:bodyPr wrap="square" rtlCol="0">
            <a:spAutoFit/>
          </a:bodyPr>
          <a:lstStyle/>
          <a:p>
            <a:pPr lvl="0">
              <a:buClr>
                <a:schemeClr val="accent1"/>
              </a:buClr>
              <a:buSzPct val="68000"/>
            </a:pPr>
            <a:r>
              <a:rPr lang="it-IT" sz="900" b="1" i="0" u="none" strike="noStrike" cap="none" baseline="0" dirty="0">
                <a:solidFill>
                  <a:srgbClr val="002060"/>
                </a:solidFill>
                <a:latin typeface="Verdana"/>
                <a:ea typeface="Verdana"/>
                <a:cs typeface="Verdana"/>
                <a:sym typeface="Verdana"/>
                <a:rtl val="0"/>
              </a:rPr>
              <a:t>Benchmark:  </a:t>
            </a:r>
            <a:r>
              <a:rPr lang="it-IT" sz="900" b="1" i="1" u="none" strike="noStrike" cap="none" baseline="0" dirty="0">
                <a:solidFill>
                  <a:srgbClr val="002060"/>
                </a:solidFill>
                <a:latin typeface="Verdana"/>
                <a:ea typeface="Verdana"/>
                <a:cs typeface="Verdana"/>
                <a:sym typeface="Verdana"/>
                <a:rtl val="0"/>
              </a:rPr>
              <a:t>75% obbligazionario;25% azionario</a:t>
            </a:r>
          </a:p>
        </p:txBody>
      </p:sp>
      <p:sp>
        <p:nvSpPr>
          <p:cNvPr id="17" name="CasellaDiTesto 16">
            <a:extLst>
              <a:ext uri="{FF2B5EF4-FFF2-40B4-BE49-F238E27FC236}">
                <a16:creationId xmlns:a16="http://schemas.microsoft.com/office/drawing/2014/main" id="{AB9B3210-5E48-13BF-12BF-D860BF9B6360}"/>
              </a:ext>
            </a:extLst>
          </p:cNvPr>
          <p:cNvSpPr txBox="1"/>
          <p:nvPr/>
        </p:nvSpPr>
        <p:spPr>
          <a:xfrm>
            <a:off x="596468" y="4301487"/>
            <a:ext cx="4822296" cy="230832"/>
          </a:xfrm>
          <a:prstGeom prst="rect">
            <a:avLst/>
          </a:prstGeom>
          <a:noFill/>
        </p:spPr>
        <p:txBody>
          <a:bodyPr wrap="square" rtlCol="0">
            <a:spAutoFit/>
          </a:bodyPr>
          <a:lstStyle/>
          <a:p>
            <a:pPr lvl="0">
              <a:buClr>
                <a:schemeClr val="accent1"/>
              </a:buClr>
              <a:buSzPct val="68000"/>
            </a:pPr>
            <a:r>
              <a:rPr lang="it-IT" sz="900" b="1" i="0" u="none" strike="noStrike" cap="none" baseline="0" dirty="0">
                <a:solidFill>
                  <a:srgbClr val="002060"/>
                </a:solidFill>
                <a:latin typeface="Verdana"/>
                <a:ea typeface="Verdana"/>
                <a:cs typeface="Verdana"/>
                <a:sym typeface="Verdana"/>
                <a:rtl val="0"/>
              </a:rPr>
              <a:t>Benchmark:  </a:t>
            </a:r>
            <a:r>
              <a:rPr lang="it-IT" sz="900" b="1" i="1" dirty="0">
                <a:solidFill>
                  <a:srgbClr val="002060"/>
                </a:solidFill>
                <a:latin typeface="Verdana"/>
                <a:ea typeface="Verdana"/>
                <a:cs typeface="Verdana"/>
                <a:sym typeface="Verdana"/>
                <a:rtl val="0"/>
              </a:rPr>
              <a:t>60%</a:t>
            </a:r>
            <a:r>
              <a:rPr lang="it-IT" sz="900" b="1" i="1" u="none" strike="noStrike" cap="none" baseline="0" dirty="0">
                <a:solidFill>
                  <a:srgbClr val="002060"/>
                </a:solidFill>
                <a:latin typeface="Verdana"/>
                <a:ea typeface="Verdana"/>
                <a:cs typeface="Verdana"/>
                <a:sym typeface="Verdana"/>
                <a:rtl val="0"/>
              </a:rPr>
              <a:t> obbligazionario; 40% azionario</a:t>
            </a:r>
          </a:p>
        </p:txBody>
      </p:sp>
      <p:sp>
        <p:nvSpPr>
          <p:cNvPr id="18" name="CasellaDiTesto 17">
            <a:extLst>
              <a:ext uri="{FF2B5EF4-FFF2-40B4-BE49-F238E27FC236}">
                <a16:creationId xmlns:a16="http://schemas.microsoft.com/office/drawing/2014/main" id="{72C0FA2A-1D17-4FCE-17E6-4A450B8D36DF}"/>
              </a:ext>
            </a:extLst>
          </p:cNvPr>
          <p:cNvSpPr txBox="1"/>
          <p:nvPr/>
        </p:nvSpPr>
        <p:spPr>
          <a:xfrm>
            <a:off x="573944" y="5406225"/>
            <a:ext cx="4822296" cy="230832"/>
          </a:xfrm>
          <a:prstGeom prst="rect">
            <a:avLst/>
          </a:prstGeom>
          <a:noFill/>
        </p:spPr>
        <p:txBody>
          <a:bodyPr wrap="square" rtlCol="0">
            <a:spAutoFit/>
          </a:bodyPr>
          <a:lstStyle/>
          <a:p>
            <a:pPr lvl="0">
              <a:buClr>
                <a:schemeClr val="accent1"/>
              </a:buClr>
              <a:buSzPct val="68000"/>
            </a:pPr>
            <a:r>
              <a:rPr lang="it-IT" sz="900" b="1" i="0" u="none" strike="noStrike" cap="none" baseline="0" dirty="0">
                <a:solidFill>
                  <a:srgbClr val="002060"/>
                </a:solidFill>
                <a:latin typeface="Verdana"/>
                <a:ea typeface="Verdana"/>
                <a:cs typeface="Verdana"/>
                <a:sym typeface="Verdana"/>
                <a:rtl val="0"/>
              </a:rPr>
              <a:t>Benchmark:  </a:t>
            </a:r>
            <a:r>
              <a:rPr lang="it-IT" sz="900" b="1" i="1" u="none" strike="noStrike" cap="none" baseline="0" dirty="0">
                <a:solidFill>
                  <a:srgbClr val="002060"/>
                </a:solidFill>
                <a:latin typeface="Verdana"/>
                <a:ea typeface="Verdana"/>
                <a:cs typeface="Verdana"/>
                <a:sym typeface="Verdana"/>
                <a:rtl val="0"/>
              </a:rPr>
              <a:t>4</a:t>
            </a:r>
            <a:r>
              <a:rPr lang="it-IT" sz="900" b="1" i="1" dirty="0">
                <a:solidFill>
                  <a:srgbClr val="002060"/>
                </a:solidFill>
                <a:latin typeface="Verdana"/>
                <a:ea typeface="Verdana"/>
                <a:cs typeface="Verdana"/>
                <a:sym typeface="Verdana"/>
                <a:rtl val="0"/>
              </a:rPr>
              <a:t>0%</a:t>
            </a:r>
            <a:r>
              <a:rPr lang="it-IT" sz="900" b="1" i="1" u="none" strike="noStrike" cap="none" baseline="0" dirty="0">
                <a:solidFill>
                  <a:srgbClr val="002060"/>
                </a:solidFill>
                <a:latin typeface="Verdana"/>
                <a:ea typeface="Verdana"/>
                <a:cs typeface="Verdana"/>
                <a:sym typeface="Verdana"/>
                <a:rtl val="0"/>
              </a:rPr>
              <a:t> obbligazionario; 60% azionario</a:t>
            </a:r>
          </a:p>
        </p:txBody>
      </p:sp>
    </p:spTree>
    <p:extLst>
      <p:ext uri="{BB962C8B-B14F-4D97-AF65-F5344CB8AC3E}">
        <p14:creationId xmlns:p14="http://schemas.microsoft.com/office/powerpoint/2010/main" val="11546216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2073</Words>
  <Application>Microsoft Office PowerPoint</Application>
  <PresentationFormat>Widescreen</PresentationFormat>
  <Paragraphs>214</Paragraphs>
  <Slides>33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33</vt:i4>
      </vt:variant>
    </vt:vector>
  </HeadingPairs>
  <TitlesOfParts>
    <vt:vector size="41" baseType="lpstr">
      <vt:lpstr>Arial</vt:lpstr>
      <vt:lpstr>Calibri</vt:lpstr>
      <vt:lpstr>Calibri Light</vt:lpstr>
      <vt:lpstr>HelveticaNeueLT Std Bold</vt:lpstr>
      <vt:lpstr>Noto Symbol</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Augusta Tartaglione</dc:creator>
  <cp:lastModifiedBy>Augusta Tartaglione</cp:lastModifiedBy>
  <cp:revision>83</cp:revision>
  <dcterms:created xsi:type="dcterms:W3CDTF">2022-10-28T12:03:42Z</dcterms:created>
  <dcterms:modified xsi:type="dcterms:W3CDTF">2023-09-28T09:51:13Z</dcterms:modified>
</cp:coreProperties>
</file>