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Fai clic per spostare la diapositiva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Fai clic per modificare il formato delle note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&lt;intestazione&gt;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502A853-D966-423F-B3F2-86979C9200C5}" type="slidenum"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it-IT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F2D3630-9EB3-4B31-9955-B0081FB372F3}" type="slidenum">
              <a:rPr lang="it-IT" sz="1200" b="0" strike="noStrike" spc="-1">
                <a:solidFill>
                  <a:srgbClr val="000000"/>
                </a:solidFill>
                <a:latin typeface="Times New Roman"/>
              </a:rPr>
              <a:t>15</a:t>
            </a:fld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F701148-3320-4896-A79F-AC15C50E5625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5542B91-3012-4E1C-A663-150F721ADBA4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85A4D0-EEA9-4A84-AA15-5E4B155EECD1}" type="slidenum"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7DF67A-E09D-4BCE-8BBB-9E04DD0DD036}" type="slidenum"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4CB00C3-EFE2-47DB-A63F-6C6F20ABECCA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3A6A6E0-F5ED-416C-9BEE-5F2B19495201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9A08B22-4B1F-4D40-8183-EE531CDEDE53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2780955-7074-4EE7-9140-26D8B5839C14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B65267B-82D5-4D2D-980C-87D1905E8074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C742BB4-9C04-40DE-81F2-EC63F2C897F7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7294359-EEFF-4E44-B25D-D169B45F7E8E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D2F77EC-6BE1-4FEE-837E-086C28BF9304}" type="slidenum">
              <a:t>‹N›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42260EF-5E77-4D88-86D6-3ED62BB414B5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F2F9876-884B-4045-B588-4AE009222187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91CF12E-0C64-4CDA-B71E-1898DD1B16FA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5BEC079-F600-4535-86E7-F4E6C6CBA85E}" type="slidenum"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7B212F0-D75A-47D3-9182-9F09B180D18F}" type="slidenum"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C3B0E79-A6C9-4032-87E5-3E5D85302170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E32B143-E52C-4899-867E-5C6CEBD3F898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B680AF6-C797-409B-A50E-15DE2468CBB6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61687F3-40BD-4217-8C91-E9424E2E4F2A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3E74A27-1675-495F-BD19-3560990FB622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C78EFB3-DA9A-4483-9CD5-C00899FFBAFE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DCF8AA-C169-4D3B-987E-1201E4891F47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60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8B8B8B"/>
                </a:solidFill>
                <a:latin typeface="Calibri"/>
              </a:rPr>
              <a:t>&lt;data/ora&gt;</a:t>
            </a:r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8B8B8B"/>
                </a:solidFill>
                <a:latin typeface="Calibri"/>
              </a:rPr>
              <a:t>&lt;piè di pagina&gt;</a:t>
            </a:r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4ABE660-C6C7-4ABE-80CC-3B0C02A720E1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t>‹N›</a:t>
            </a:fld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Secondo livello struttura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Terzo livello struttura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 struttura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 struttura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Sesto livello struttura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8B8B8B"/>
                </a:solidFill>
                <a:latin typeface="Calibri"/>
              </a:rPr>
              <a:t>&lt;data/ora&gt;</a:t>
            </a:r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8B8B8B"/>
                </a:solidFill>
                <a:latin typeface="Calibri"/>
              </a:rPr>
              <a:t>&lt;piè di pagina&gt;</a:t>
            </a:r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2E6A933-733E-4AE1-82FE-8BE56CF56A8E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t>‹N›</a:t>
            </a:fld>
            <a:endParaRPr lang="it-IT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49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9" name="Freeform: Shape 51"/>
          <p:cNvSpPr/>
          <p:nvPr/>
        </p:nvSpPr>
        <p:spPr>
          <a:xfrm>
            <a:off x="5295960" y="320400"/>
            <a:ext cx="6572160" cy="6212520"/>
          </a:xfrm>
          <a:custGeom>
            <a:avLst/>
            <a:gdLst>
              <a:gd name="textAreaLeft" fmla="*/ 0 w 6572160"/>
              <a:gd name="textAreaRight" fmla="*/ 6572520 w 6572160"/>
              <a:gd name="textAreaTop" fmla="*/ 0 h 6212520"/>
              <a:gd name="textAreaBottom" fmla="*/ 6212880 h 6212520"/>
            </a:gdLst>
            <a:ahLst/>
            <a:cxnLst/>
            <a:rect l="textAreaLeft" t="textAreaTop" r="textAreaRight" b="textAreaBottom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0" name="Right Triangle 53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1" name="Rectangle 55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762520" y="962640"/>
            <a:ext cx="5397840" cy="29818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4000" b="0" strike="noStrike" spc="-1">
                <a:solidFill>
                  <a:srgbClr val="000000"/>
                </a:solidFill>
                <a:latin typeface="Calibri Light"/>
              </a:rPr>
              <a:t>Welfare contrattuale: una risposta per lavoratori ed imprese</a:t>
            </a:r>
            <a:endParaRPr lang="it-IT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5775840" y="4269600"/>
            <a:ext cx="4048560" cy="1094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000"/>
          </a:bodyPr>
          <a:lstStyle/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A cura del Centro Studi</a:t>
            </a:r>
            <a:endParaRPr lang="it-IT" sz="2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Consulenti del Lavoro</a:t>
            </a:r>
            <a:endParaRPr lang="it-IT" sz="2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Di Genova</a:t>
            </a:r>
            <a:endParaRPr lang="it-IT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Immagine 4" descr="Ordine dei Consulenti del Lavoro - Genova"/>
          <p:cNvPicPr/>
          <p:nvPr/>
        </p:nvPicPr>
        <p:blipFill>
          <a:blip r:embed="rId2"/>
          <a:stretch/>
        </p:blipFill>
        <p:spPr>
          <a:xfrm>
            <a:off x="1298520" y="4176360"/>
            <a:ext cx="3644280" cy="832680"/>
          </a:xfrm>
          <a:prstGeom prst="rect">
            <a:avLst/>
          </a:prstGeom>
          <a:ln w="0">
            <a:noFill/>
          </a:ln>
        </p:spPr>
      </p:pic>
      <p:pic>
        <p:nvPicPr>
          <p:cNvPr id="95" name="Immagine 1" descr="logo associazione p"/>
          <p:cNvPicPr/>
          <p:nvPr/>
        </p:nvPicPr>
        <p:blipFill>
          <a:blip r:embed="rId3"/>
          <a:stretch/>
        </p:blipFill>
        <p:spPr>
          <a:xfrm>
            <a:off x="2122200" y="2370960"/>
            <a:ext cx="1998000" cy="964440"/>
          </a:xfrm>
          <a:prstGeom prst="rect">
            <a:avLst/>
          </a:prstGeom>
          <a:ln w="0">
            <a:noFill/>
          </a:ln>
        </p:spPr>
      </p:pic>
      <p:grpSp>
        <p:nvGrpSpPr>
          <p:cNvPr id="96" name="Group 3"/>
          <p:cNvGrpSpPr/>
          <p:nvPr/>
        </p:nvGrpSpPr>
        <p:grpSpPr>
          <a:xfrm>
            <a:off x="1031400" y="838080"/>
            <a:ext cx="4263120" cy="1842120"/>
            <a:chOff x="1031400" y="838080"/>
            <a:chExt cx="4263120" cy="1842120"/>
          </a:xfrm>
        </p:grpSpPr>
        <p:pic>
          <p:nvPicPr>
            <p:cNvPr id="97" name="Picture 4"/>
            <p:cNvPicPr/>
            <p:nvPr/>
          </p:nvPicPr>
          <p:blipFill>
            <a:blip r:embed="rId4"/>
            <a:stretch/>
          </p:blipFill>
          <p:spPr>
            <a:xfrm>
              <a:off x="1031400" y="838080"/>
              <a:ext cx="926640" cy="1063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8" name="Text Box 5"/>
            <p:cNvSpPr/>
            <p:nvPr/>
          </p:nvSpPr>
          <p:spPr>
            <a:xfrm>
              <a:off x="1757160" y="1040400"/>
              <a:ext cx="3537360" cy="1639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numCol="1" spcCol="0" anchor="t">
              <a:noAutofit/>
            </a:bodyPr>
            <a:lstStyle/>
            <a:p>
              <a:pPr>
                <a:lnSpc>
                  <a:spcPct val="100000"/>
                </a:lnSpc>
                <a:spcAft>
                  <a:spcPts val="799"/>
                </a:spcAft>
                <a:tabLst>
                  <a:tab pos="0" algn="l"/>
                </a:tabLst>
              </a:pPr>
              <a:r>
                <a:rPr lang="it-IT" sz="900" b="1" i="1" strike="noStrike" spc="-1">
                  <a:solidFill>
                    <a:srgbClr val="1F497D"/>
                  </a:solidFill>
                  <a:latin typeface="Baskerville"/>
                </a:rPr>
                <a:t>ANCL </a:t>
              </a:r>
              <a:endParaRPr lang="it-IT" sz="9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799"/>
                </a:spcAft>
                <a:tabLst>
                  <a:tab pos="0" algn="l"/>
                </a:tabLst>
              </a:pPr>
              <a:r>
                <a:rPr lang="it-IT" sz="900" b="1" i="1" strike="noStrike" spc="-1">
                  <a:solidFill>
                    <a:srgbClr val="1F497D"/>
                  </a:solidFill>
                  <a:latin typeface="Baskerville"/>
                </a:rPr>
                <a:t>Unione Provinciale</a:t>
              </a:r>
              <a:endParaRPr lang="it-IT" sz="9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799"/>
                </a:spcAft>
                <a:tabLst>
                  <a:tab pos="0" algn="l"/>
                </a:tabLst>
              </a:pPr>
              <a:r>
                <a:rPr lang="it-IT" sz="900" b="1" i="1" strike="noStrike" spc="-1">
                  <a:solidFill>
                    <a:srgbClr val="1F497D"/>
                  </a:solidFill>
                  <a:latin typeface="Baskerville"/>
                </a:rPr>
                <a:t> di Genova</a:t>
              </a:r>
              <a:endParaRPr lang="it-IT" sz="9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4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Un buon punto di partenza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10000"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Analizzare e comunicare correttamente tali strumenti a datori di lavoro e lavoratori può aprire le porte al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moderno.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In particolare, oltre ai più volte menzionati vantaggi diretti, è fondamentale – soprattutto ai giorni nostri – evidenziare i benefici indiretti del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welfare.</a:t>
            </a: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In sintesi: attrattività e competitività nel mercato del lavoro, per i datori di lavoro, serenità ed equilibrio vita/lavoro per i dipendenti.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44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45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I vantaggi indiretti per i datori di lavoro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6000"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Le necessità di conciliazione vita lavoro emerse nel periodo post-emergenziale sono alla base del fenomeno denominato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Great Resignation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(Grandi Dimissioni).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Anche le realtà aziendali più strutturate devono affrontare la difficoltà di attrarre e trattenere lavoratori.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risponde anche a quest’esigenza: si pensi, ad esempio, alla regolamentazione dello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smart working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, strumento sempre presente tra i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desiderata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dei lavoratori moderni.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4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I vantaggi indiretti per i datori di lavoro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Le aziende che concedono, anche in ottica premiale, la possibilità di lavorare in modalità agile catturano più facilmente l’interesse dei lavoratori.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Un cultura aziendale fortemente orientata al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ed al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well-being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del personale previene, inoltre, la fuoriuscite dei dipendenti chiave.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Aumenta, inoltre, la produttività dei lavoratori e, quindi, dell’azienda.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4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5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I vantaggi diretti per i datori di lavoro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9000" lnSpcReduction="10000"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 vantaggi diretti per i datori di lavoro sono, essenzialmente, quattro:</a:t>
            </a:r>
          </a:p>
          <a:p>
            <a:pPr marL="452520" indent="-4525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Abbattimento del costo del lavoro; </a:t>
            </a:r>
          </a:p>
          <a:p>
            <a:pPr marL="452520" indent="-4525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Integrale deducibilità a fini fiscali degli strumenti di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;</a:t>
            </a:r>
          </a:p>
          <a:p>
            <a:pPr marL="452520" indent="-4525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Possibilità di collegare di utilizzare il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in ottica premiale ed incentivante;</a:t>
            </a:r>
          </a:p>
          <a:p>
            <a:pPr marL="452520" indent="-4525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Flessibilità e sartorialità dello strumento;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6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I vantaggi per i lavoratori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2000" lnSpcReduction="10000"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 vantaggi per i lavoratori sono molteplici e, in particolare, ne elenchiamo tre:</a:t>
            </a:r>
          </a:p>
          <a:p>
            <a:pPr marL="454320" indent="-4543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Aumento del potere d’acquisto, collegato all’azzeramento del cuneo fiscale; </a:t>
            </a:r>
          </a:p>
          <a:p>
            <a:pPr marL="454320" indent="-4543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Possibilità di ottenere servizi e/o trattamenti parametrati alle proprie esigenze;</a:t>
            </a:r>
          </a:p>
          <a:p>
            <a:pPr marL="454320" indent="-4543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Flessibilità nell’organizzazione del lavoro in funzione delle proprie necessità;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29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64" name="Right Triangle 15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65" name="Rectangle 30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8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Definizione di </a:t>
            </a:r>
            <a:r>
              <a:rPr lang="it-IT" sz="7200" b="0" i="1" strike="noStrike" spc="-1">
                <a:solidFill>
                  <a:srgbClr val="000000"/>
                </a:solidFill>
                <a:latin typeface="Calibri Light"/>
              </a:rPr>
              <a:t>welfare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1271880" y="2807280"/>
            <a:ext cx="8462160" cy="3298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«Il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oggi rappresenta un contenitore dove far confluire le più diverse necessità di una piccola o grande comunità di lavoratori di un particolare territorio italiano»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Marina Calderone, prefazione,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«Il Manuale del welfare per il Consulente del Lavoro»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, pagina 1, edizione 2020 (TeleConsul)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6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ANALISI CONTRATTAZIONE COLLETTIVA CONFESERCENTI</a:t>
            </a: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 Light"/>
              </a:rPr>
              <a:t>OBIETTIVO: STUDIO DEI CONTRATTI COLLETTIVI PROPOSTI </a:t>
            </a: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4" name="Right Triangle 4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5" name="Rectangle 9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buNone/>
            </a:pPr>
            <a:r>
              <a:rPr lang="it-IT" sz="3600" b="0" strike="noStrike" spc="-1">
                <a:solidFill>
                  <a:srgbClr val="000000"/>
                </a:solidFill>
                <a:latin typeface="Calibri"/>
              </a:rPr>
              <a:t>TITOLO II : WELFARE CONTRATTUALE</a:t>
            </a: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ASSISTENZA SANITARIA INTEGRATIVA</a:t>
            </a: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FONDO DI PREVIDENZA COMPLEMENTARE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15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9" name="Right Triangle 7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0" name="Rectangle 16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1" name="PlaceHolder 1"/>
          <p:cNvSpPr>
            <a:spLocks noGrp="1"/>
          </p:cNvSpPr>
          <p:nvPr>
            <p:ph/>
          </p:nvPr>
        </p:nvSpPr>
        <p:spPr>
          <a:xfrm>
            <a:off x="1260000" y="216000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4500" lnSpcReduction="10000"/>
          </a:bodyPr>
          <a:lstStyle/>
          <a:p>
            <a:pPr marL="332640" indent="0">
              <a:lnSpc>
                <a:spcPct val="90000"/>
              </a:lnSpc>
              <a:spcBef>
                <a:spcPts val="1417"/>
              </a:spcBef>
              <a:buNone/>
            </a:pPr>
            <a:r>
              <a:rPr lang="it-IT" sz="4800" b="0" strike="noStrike" spc="-1">
                <a:solidFill>
                  <a:srgbClr val="000000"/>
                </a:solidFill>
                <a:latin typeface="Calibri"/>
              </a:rPr>
              <a:t>ASSISTENZA SANITARIA INTEGRATIVA</a:t>
            </a:r>
          </a:p>
          <a:p>
            <a:pPr marL="332640" indent="0"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332640" indent="-24948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ASTER (ART. 104 CCNL TERZIARIO) – LAVORATORI DIPENDENTI</a:t>
            </a:r>
          </a:p>
          <a:p>
            <a:pPr marL="332640" indent="-24948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HYGEIA (ART. 105, 106 CCNL TERZIARIO) - QUADRI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13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3" name="Right Triangle 6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4" name="Rectangle 14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2057040" y="14418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VANTAGGI LAVORATORI </a:t>
            </a: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SERVIZI SANITARI </a:t>
            </a: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VANTAGGI ECONOMICI (NESSUN IMPATTO SUL LORDO, RISPARMIO SUI SERVIZI RICEVUTI..)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0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1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057040" y="2572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Welfare contrattuale: </a:t>
            </a:r>
            <a:br>
              <a:rPr sz="7200"/>
            </a:b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inquadramento ed istituti</a:t>
            </a:r>
            <a:br>
              <a:rPr sz="7200"/>
            </a:b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5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8" name="Right Triangle 3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9" name="Rectangle 6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2057040" y="14418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VANTAGGI DATORI</a:t>
            </a: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 dirty="0">
                <a:solidFill>
                  <a:srgbClr val="000000"/>
                </a:solidFill>
                <a:latin typeface="Calibri"/>
              </a:rPr>
              <a:t>SERVIZI AGGIUNTIVI AL DIPENDENTE</a:t>
            </a: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it-IT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 dirty="0">
                <a:solidFill>
                  <a:srgbClr val="000000"/>
                </a:solidFill>
                <a:latin typeface="Calibri"/>
              </a:rPr>
              <a:t>RISPARMIO RISPETTO ALL’AUMENTO IN BUSTA PAGA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3" name="Right Triangle 9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4" name="Rectangle 20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FONDO DI PREVIDENZA COMPLEMENTARE</a:t>
            </a: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FON.TE (ART. 107)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3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8" name="Right Triangle 2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9" name="Rectangle 4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DESTINAZIONE DEL TFR</a:t>
            </a: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TFR IN AZIENDA </a:t>
            </a: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TFR FON.TE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Rectangle 10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3" name="Right Triangle 5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4" name="Rectangle 11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VANTAGGI DIPENDENTE	</a:t>
            </a:r>
          </a:p>
        </p:txBody>
      </p:sp>
      <p:sp>
        <p:nvSpPr>
          <p:cNvPr id="206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INCREMENTO SULLA PENSIONE </a:t>
            </a: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TASSAZIONE VANTAGGIOSA</a:t>
            </a: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8" name="Right Triangle 1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9" name="Rectangle 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VANTAGGI DATORI DI LAVORO</a:t>
            </a:r>
          </a:p>
        </p:txBody>
      </p:sp>
      <p:sp>
        <p:nvSpPr>
          <p:cNvPr id="211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RIDUZIONE INSTABILITA’ AZIENDALE</a:t>
            </a: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RIVALUTAZIONE TFR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LIQUIDITA’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 1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3" name="Right Triangle 8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4" name="Rectangle 18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buNone/>
            </a:pPr>
            <a:r>
              <a:rPr lang="it-IT" sz="4200" b="0" strike="noStrike" spc="-1">
                <a:solidFill>
                  <a:srgbClr val="000000"/>
                </a:solidFill>
                <a:latin typeface="Calibri"/>
              </a:rPr>
              <a:t>CONTRATTAZIONE TERRITORIALE (ART. 9) </a:t>
            </a:r>
            <a:br>
              <a:rPr sz="4200"/>
            </a:br>
            <a:r>
              <a:rPr lang="it-IT" sz="4200" b="0" strike="noStrike" spc="-1">
                <a:solidFill>
                  <a:srgbClr val="000000"/>
                </a:solidFill>
                <a:latin typeface="Calibri"/>
              </a:rPr>
              <a:t>E CONTRATTAZIONE AZIENDALE (ART. 12)</a:t>
            </a: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COLLABORAZIONE CON ORGANIZZAZIONI SINDACALI</a:t>
            </a: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→PIANO SARTORIALE RISPOSTA ESIGENZE VITA-LAVORO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8" name="Right Triangle 11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9" name="Rectangle 2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2057040" y="14418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PRINCIPALI FOCUS</a:t>
            </a: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1147320" y="342000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9000" lnSpcReduction="10000"/>
          </a:bodyPr>
          <a:lstStyle/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FORMAZIONE E RIQUALIFICAZIONE</a:t>
            </a:r>
          </a:p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FLESSIBILITA’ ORARI E ORGANIZZAZIONE LAVORATIVA (SMART WORKING, TELELAVORO, PART-TIME REVERSIBILE, ORARIO FLESSIBILE, BANCA ORE...)</a:t>
            </a:r>
          </a:p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TUTELA CATEGORIE (GENITORI, DONNE…) E SALUTE</a:t>
            </a:r>
          </a:p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RISOLUZIONE PROBLEMI SPECIFICI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Rectangle 23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3" name="Right Triangle 12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4" name="Rectangle 24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lnSpc>
                <a:spcPct val="90000"/>
              </a:lnSpc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IN CONCLUSIONE… LA CONTRATTAZIONE COLLETTIVA PROPOSTA:</a:t>
            </a: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1147320" y="3335760"/>
            <a:ext cx="8462160" cy="2219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E’ MATURA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E’ COMPETITIVA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RISPONDE ALLE ESIGENZE CONCILIATIVE TRA VITA E LAVORO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25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8" name="Right Triangle 13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9" name="Rectangle 26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2057040" y="1717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buNone/>
            </a:pPr>
            <a:r>
              <a:rPr lang="it-IT" sz="6600" b="0" strike="noStrike" spc="-1">
                <a:solidFill>
                  <a:srgbClr val="000000"/>
                </a:solidFill>
                <a:latin typeface="Calibri"/>
              </a:rPr>
              <a:t>GRAZIE PER L’ATTENZIONE</a:t>
            </a: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4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5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465920" y="1240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Le origini del </a:t>
            </a:r>
            <a:r>
              <a:rPr lang="it-IT" sz="7200" b="0" i="1" strike="noStrike" spc="-1">
                <a:solidFill>
                  <a:srgbClr val="000000"/>
                </a:solidFill>
                <a:latin typeface="Calibri Light"/>
              </a:rPr>
              <a:t>welfare </a:t>
            </a: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moderno</a:t>
            </a:r>
            <a:r>
              <a:rPr lang="it-IT" sz="7200" b="0" i="1" strike="noStrike" spc="-1">
                <a:solidFill>
                  <a:srgbClr val="000000"/>
                </a:solidFill>
                <a:latin typeface="Calibri Light"/>
              </a:rPr>
              <a:t>…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1271880" y="3335760"/>
            <a:ext cx="8462160" cy="2769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In Italia, il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moderno nasce con l’obiettivo di supplire alla crisi del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 State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, che trae origine dalla lunga crisi economica e finanziaria mondiale. In Italia, tale problema è stato affrontato, inizialmente, con la riforma Fornero in materia di pensioni (D.L. n. 201 del 2011, convertito con modificazioni dalla L. n. 214 del 2011).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465920" y="1240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…e l’approccio del Legislatore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1271880" y="3335760"/>
            <a:ext cx="8462160" cy="2769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 partire dal 2016, il Legislatore ha introdotto alcune misure di carattere incentivante con particolare riferimento alla tassazione dei premi di produttività. 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 predetti benefici sono stati estesi, negli anni 2017 e 2018, anche alla materie dell’assistenza sanitaria integrativa e della previdenza complementare.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4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5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465920" y="1240200"/>
            <a:ext cx="8074440" cy="16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 dirty="0">
                <a:solidFill>
                  <a:srgbClr val="000000"/>
                </a:solidFill>
                <a:latin typeface="Calibri Light"/>
              </a:rPr>
              <a:t>Il </a:t>
            </a:r>
            <a:r>
              <a:rPr lang="it-IT" sz="7200" b="0" i="1" strike="noStrike" spc="-1" dirty="0">
                <a:solidFill>
                  <a:srgbClr val="000000"/>
                </a:solidFill>
                <a:latin typeface="Calibri Light"/>
              </a:rPr>
              <a:t>welfare</a:t>
            </a:r>
            <a:r>
              <a:rPr lang="it-IT" sz="7200" b="0" strike="noStrike" spc="-1" dirty="0">
                <a:solidFill>
                  <a:srgbClr val="000000"/>
                </a:solidFill>
                <a:latin typeface="Calibri Light"/>
              </a:rPr>
              <a:t> alla luce del periodo post-emergenziale</a:t>
            </a:r>
            <a:endParaRPr lang="it-IT" sz="7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1271880" y="3579840"/>
            <a:ext cx="8462160" cy="2525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6500"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L’emergenza epidemiologica legata alla diffusione del COVID-19, il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lockdown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e l’ampio ricorso al lavoro da remoto hanno comportato la necessità di ripensare i modelli produttivi ed organizzativi. 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Emerge, in particolare, la necessità – non più prorogabile – di conciliare i bisogni delle persone e le necessità dei datori di lavoro.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Le aziende che si sottraggono a tale sfida perdono competitività ed attrattività agli occhi dei lavoratori (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Great Resignation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/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Quiet Quitting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).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1560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Cosa non è il </a:t>
            </a:r>
            <a:r>
              <a:rPr lang="it-IT" sz="7200" b="0" i="1" strike="noStrike" spc="-1">
                <a:solidFill>
                  <a:srgbClr val="000000"/>
                </a:solidFill>
                <a:latin typeface="Calibri Light"/>
              </a:rPr>
              <a:t>welfare</a:t>
            </a: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?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1271880" y="2423880"/>
            <a:ext cx="8462160" cy="3681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Occorre, pertanto, comprendere quale sia stata l’evoluzione del concetto di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, quali strumenti ne siano parte integrante ma, soprattutto, quale sia il suo obiettivo. 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Pare opportuno delineare i confini della materia partendo da un approccio definitorio contro-intuitivo: premi produttività, agevolazioni fiscali e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fringe benefit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non sono gli unici strumenti del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 premi produttività e l’innalzamento del limite di esenzione dei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fringe benefit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per gli anni 2022 e 2023 non sono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!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4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5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1560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La contrattazione collettiva ed il </a:t>
            </a:r>
            <a:r>
              <a:rPr lang="it-IT" sz="7200" b="0" i="1" strike="noStrike" spc="-1">
                <a:solidFill>
                  <a:srgbClr val="000000"/>
                </a:solidFill>
                <a:latin typeface="Calibri Light"/>
              </a:rPr>
              <a:t>welfare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1271880" y="3014280"/>
            <a:ext cx="8462160" cy="309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L’obiettivo del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moderno deve essere quello di favorire la conciliazione dei bisogni di datori di lavoro e lavoratori.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In questa prospettiva, tra i protagonisti e portavoce del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troviamo le associazioni datoriali ed i sindacati dei lavoratori, che sottoscrivono i contratti collettivi.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Quali contratti collettivi? Quelli previsti dall’articolo 51 del D.Lgs. n. 81 del 2015.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9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0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Come comunicare il </a:t>
            </a:r>
            <a:r>
              <a:rPr lang="it-IT" sz="7200" b="0" i="1" strike="noStrike" spc="-1">
                <a:solidFill>
                  <a:srgbClr val="000000"/>
                </a:solidFill>
                <a:latin typeface="Calibri Light"/>
              </a:rPr>
              <a:t>welfare </a:t>
            </a: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a datori di lavoro e lavoratori?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Sicuramente, i vantaggi fiscali del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– per aziende e lavoratori – costituiscono benefici importanti ma vanno comunicati e contestualizzati correttamente.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Per i datori di lavoro, è innegabile che il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sia un costo (meglio: un investimento); per i lavoratori, invece, costituisce un sicuro vantaggio, pur non constando in un’erogazione di danaro, ad oggi la forma ancora più diffusa di gratificazione per il personale.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4" name="Right Triangle 10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5" name="Rectangle 12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 w="19050">
            <a:solidFill>
              <a:srgbClr val="000000">
                <a:lumMod val="75000"/>
                <a:lumOff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465920" y="862560"/>
            <a:ext cx="8074440" cy="201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it-IT" sz="7200" b="0" strike="noStrike" spc="-1">
                <a:solidFill>
                  <a:srgbClr val="000000"/>
                </a:solidFill>
                <a:latin typeface="Calibri Light"/>
              </a:rPr>
              <a:t>Un buon punto di partenza</a:t>
            </a:r>
            <a:endParaRPr lang="it-IT" sz="7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1271880" y="3226320"/>
            <a:ext cx="8462160" cy="287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I CCNL prevedono già da tempo misure obbligatorie di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welfare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, che spesso datori di lavoro e lavoratori non conoscono in tutto od in parte. </a:t>
            </a: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Ad esempio, nel </a:t>
            </a:r>
            <a:r>
              <a:rPr lang="it-IT" sz="2400" b="0" i="1" strike="noStrike" spc="-1">
                <a:solidFill>
                  <a:srgbClr val="000000"/>
                </a:solidFill>
                <a:latin typeface="Calibri"/>
              </a:rPr>
              <a:t>pool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 di CCNL sottoscritti da CONFESERCENTI, strumenti di assistenza sanitaria integrativa (Fondo ASTER / HYGEIA) e previdenza complementare (Fondo FON.TE), sono disciplinati già da prima dell’emergenza epidemiologica.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Centro Studi Consulenti del Lavoro di Genova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1350</Words>
  <Application>Microsoft Office PowerPoint</Application>
  <PresentationFormat>Widescreen</PresentationFormat>
  <Paragraphs>136</Paragraphs>
  <Slides>28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28</vt:i4>
      </vt:variant>
    </vt:vector>
  </HeadingPairs>
  <TitlesOfParts>
    <vt:vector size="37" baseType="lpstr">
      <vt:lpstr>Arial</vt:lpstr>
      <vt:lpstr>Baskerville</vt:lpstr>
      <vt:lpstr>Calibri</vt:lpstr>
      <vt:lpstr>Calibri Light</vt:lpstr>
      <vt:lpstr>Symbol</vt:lpstr>
      <vt:lpstr>Times New Roman</vt:lpstr>
      <vt:lpstr>Wingdings</vt:lpstr>
      <vt:lpstr>Tema di Office</vt:lpstr>
      <vt:lpstr>Tema di Office</vt:lpstr>
      <vt:lpstr>Welfare contrattuale: una risposta per lavoratori ed imprese</vt:lpstr>
      <vt:lpstr>Welfare contrattuale:  inquadramento ed istituti </vt:lpstr>
      <vt:lpstr>Le origini del welfare moderno…</vt:lpstr>
      <vt:lpstr>…e l’approccio del Legislatore</vt:lpstr>
      <vt:lpstr>Il welfare alla luce del periodo post-emergenziale</vt:lpstr>
      <vt:lpstr>Cosa non è il welfare?</vt:lpstr>
      <vt:lpstr>La contrattazione collettiva ed il welfare</vt:lpstr>
      <vt:lpstr>Come comunicare il welfare a datori di lavoro e lavoratori?</vt:lpstr>
      <vt:lpstr>Un buon punto di partenza</vt:lpstr>
      <vt:lpstr>Un buon punto di partenza</vt:lpstr>
      <vt:lpstr>I vantaggi indiretti per i datori di lavoro</vt:lpstr>
      <vt:lpstr>I vantaggi indiretti per i datori di lavoro</vt:lpstr>
      <vt:lpstr>I vantaggi diretti per i datori di lavoro</vt:lpstr>
      <vt:lpstr>I vantaggi per i lavoratori</vt:lpstr>
      <vt:lpstr>Definizione di welfare</vt:lpstr>
      <vt:lpstr>ANALISI CONTRATTAZIONE COLLETTIVA CONFESERCENTI</vt:lpstr>
      <vt:lpstr>TITOLO II : WELFARE CONTRATTUALE</vt:lpstr>
      <vt:lpstr>Presentazione standard di PowerPoint</vt:lpstr>
      <vt:lpstr>VANTAGGI LAVORATORI </vt:lpstr>
      <vt:lpstr>VANTAGGI DATORI</vt:lpstr>
      <vt:lpstr>FONDO DI PREVIDENZA COMPLEMENTARE</vt:lpstr>
      <vt:lpstr>DESTINAZIONE DEL TFR</vt:lpstr>
      <vt:lpstr>VANTAGGI DIPENDENTE </vt:lpstr>
      <vt:lpstr>VANTAGGI DATORI DI LAVORO</vt:lpstr>
      <vt:lpstr>CONTRATTAZIONE TERRITORIALE (ART. 9)  E CONTRATTAZIONE AZIENDALE (ART. 12)</vt:lpstr>
      <vt:lpstr>PRINCIPALI FOCUS</vt:lpstr>
      <vt:lpstr>IN CONCLUSIONE… LA CONTRATTAZIONE COLLETTIVA PROPOSTA:</vt:lpstr>
      <vt:lpstr>GRAZIE PER L’ATTENZIONE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lavoro 2023: le novità per le imprese e i lavoratori</dc:title>
  <dc:subject/>
  <dc:creator>Marina Ferretti</dc:creator>
  <dc:description/>
  <cp:lastModifiedBy>Giulia Pagani</cp:lastModifiedBy>
  <cp:revision>24</cp:revision>
  <dcterms:created xsi:type="dcterms:W3CDTF">2023-05-09T07:01:16Z</dcterms:created>
  <dcterms:modified xsi:type="dcterms:W3CDTF">2023-10-03T10:33:03Z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Widescreen</vt:lpwstr>
  </property>
  <property fmtid="{D5CDD505-2E9C-101B-9397-08002B2CF9AE}" pid="4" name="Slides">
    <vt:i4>16</vt:i4>
  </property>
</Properties>
</file>